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3"/>
  </p:notesMasterIdLst>
  <p:sldIdLst>
    <p:sldId id="355" r:id="rId2"/>
    <p:sldId id="567" r:id="rId3"/>
    <p:sldId id="568" r:id="rId4"/>
    <p:sldId id="569" r:id="rId5"/>
    <p:sldId id="570" r:id="rId6"/>
    <p:sldId id="571" r:id="rId7"/>
    <p:sldId id="573" r:id="rId8"/>
    <p:sldId id="747" r:id="rId9"/>
    <p:sldId id="748" r:id="rId10"/>
    <p:sldId id="749" r:id="rId11"/>
    <p:sldId id="750" r:id="rId12"/>
    <p:sldId id="770" r:id="rId13"/>
    <p:sldId id="751" r:id="rId14"/>
    <p:sldId id="780" r:id="rId15"/>
    <p:sldId id="781" r:id="rId16"/>
    <p:sldId id="263" r:id="rId17"/>
    <p:sldId id="587" r:id="rId18"/>
    <p:sldId id="588" r:id="rId19"/>
    <p:sldId id="356" r:id="rId20"/>
    <p:sldId id="357" r:id="rId21"/>
    <p:sldId id="584" r:id="rId22"/>
    <p:sldId id="585" r:id="rId23"/>
    <p:sldId id="782" r:id="rId24"/>
    <p:sldId id="590" r:id="rId25"/>
    <p:sldId id="737" r:id="rId26"/>
    <p:sldId id="738" r:id="rId27"/>
    <p:sldId id="739" r:id="rId28"/>
    <p:sldId id="771" r:id="rId29"/>
    <p:sldId id="734" r:id="rId30"/>
    <p:sldId id="735" r:id="rId31"/>
    <p:sldId id="772" r:id="rId32"/>
    <p:sldId id="736" r:id="rId33"/>
    <p:sldId id="741" r:id="rId34"/>
    <p:sldId id="742" r:id="rId35"/>
    <p:sldId id="743" r:id="rId36"/>
    <p:sldId id="773" r:id="rId37"/>
    <p:sldId id="783" r:id="rId38"/>
    <p:sldId id="752" r:id="rId39"/>
    <p:sldId id="753" r:id="rId40"/>
    <p:sldId id="754" r:id="rId41"/>
    <p:sldId id="755" r:id="rId42"/>
    <p:sldId id="774" r:id="rId43"/>
    <p:sldId id="757" r:id="rId44"/>
    <p:sldId id="758" r:id="rId45"/>
    <p:sldId id="775" r:id="rId46"/>
    <p:sldId id="760" r:id="rId47"/>
    <p:sldId id="761" r:id="rId48"/>
    <p:sldId id="776" r:id="rId49"/>
    <p:sldId id="763" r:id="rId50"/>
    <p:sldId id="777" r:id="rId51"/>
    <p:sldId id="785" r:id="rId52"/>
    <p:sldId id="765" r:id="rId53"/>
    <p:sldId id="766" r:id="rId54"/>
    <p:sldId id="778" r:id="rId55"/>
    <p:sldId id="767" r:id="rId56"/>
    <p:sldId id="768" r:id="rId57"/>
    <p:sldId id="779" r:id="rId58"/>
    <p:sldId id="784" r:id="rId59"/>
    <p:sldId id="616" r:id="rId60"/>
    <p:sldId id="787" r:id="rId61"/>
    <p:sldId id="786" r:id="rId6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0"/>
            <p14:sldId id="571"/>
            <p14:sldId id="573"/>
            <p14:sldId id="747"/>
            <p14:sldId id="748"/>
            <p14:sldId id="749"/>
            <p14:sldId id="750"/>
            <p14:sldId id="770"/>
            <p14:sldId id="751"/>
            <p14:sldId id="780"/>
            <p14:sldId id="781"/>
            <p14:sldId id="263"/>
          </p14:sldIdLst>
        </p14:section>
        <p14:section name="Section 2" id="{892BF753-DF49-4689-9CE1-D4C545F1375F}">
          <p14:sldIdLst>
            <p14:sldId id="587"/>
            <p14:sldId id="588"/>
            <p14:sldId id="356"/>
            <p14:sldId id="357"/>
            <p14:sldId id="584"/>
            <p14:sldId id="585"/>
            <p14:sldId id="782"/>
          </p14:sldIdLst>
        </p14:section>
        <p14:section name="Section 3" id="{5AFCBE4C-7AC2-4AB5-A2A2-EA953BE29FEB}">
          <p14:sldIdLst>
            <p14:sldId id="590"/>
            <p14:sldId id="737"/>
            <p14:sldId id="738"/>
            <p14:sldId id="739"/>
            <p14:sldId id="771"/>
            <p14:sldId id="734"/>
            <p14:sldId id="735"/>
            <p14:sldId id="772"/>
            <p14:sldId id="736"/>
            <p14:sldId id="741"/>
            <p14:sldId id="742"/>
            <p14:sldId id="743"/>
            <p14:sldId id="773"/>
            <p14:sldId id="783"/>
          </p14:sldIdLst>
        </p14:section>
        <p14:section name="Section 4" id="{42AB9B2C-602D-4C4D-9B15-02487831F694}">
          <p14:sldIdLst>
            <p14:sldId id="752"/>
            <p14:sldId id="753"/>
            <p14:sldId id="754"/>
            <p14:sldId id="755"/>
            <p14:sldId id="774"/>
            <p14:sldId id="757"/>
            <p14:sldId id="758"/>
            <p14:sldId id="775"/>
            <p14:sldId id="760"/>
            <p14:sldId id="761"/>
            <p14:sldId id="776"/>
            <p14:sldId id="763"/>
            <p14:sldId id="777"/>
            <p14:sldId id="785"/>
            <p14:sldId id="765"/>
            <p14:sldId id="766"/>
            <p14:sldId id="778"/>
            <p14:sldId id="767"/>
            <p14:sldId id="768"/>
            <p14:sldId id="779"/>
            <p14:sldId id="784"/>
          </p14:sldIdLst>
        </p14:section>
        <p14:section name="Section 5" id="{67F623D0-C5EF-430D-958D-01C4D44E7904}">
          <p14:sldIdLst>
            <p14:sldId id="616"/>
            <p14:sldId id="787"/>
            <p14:sldId id="786"/>
          </p14:sldIdLst>
        </p14:section>
        <p14:section name="Conclusions" id="{AD901706-933A-4282-831D-2F305081F9D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8"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53" autoAdjust="0"/>
    <p:restoredTop sz="79073"/>
  </p:normalViewPr>
  <p:slideViewPr>
    <p:cSldViewPr snapToGrid="0">
      <p:cViewPr varScale="1">
        <p:scale>
          <a:sx n="54" d="100"/>
          <a:sy n="54" d="100"/>
        </p:scale>
        <p:origin x="29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209E3-5BD1-479D-9A9D-EC950BFB9D49}" type="doc">
      <dgm:prSet loTypeId="urn:microsoft.com/office/officeart/2005/8/layout/chevron1" loCatId="process" qsTypeId="urn:microsoft.com/office/officeart/2005/8/quickstyle/simple1" qsCatId="simple" csTypeId="urn:microsoft.com/office/officeart/2005/8/colors/accent1_2" csCatId="accent1" phldr="1"/>
      <dgm:spPr/>
    </dgm:pt>
    <dgm:pt modelId="{3FAEE33B-CCEB-485C-AC5B-67735DE8D9C7}">
      <dgm:prSet phldrT="[Text]" custT="1"/>
      <dgm:spPr>
        <a:solidFill>
          <a:srgbClr val="2F618F"/>
        </a:solidFill>
      </dgm:spPr>
      <dgm:t>
        <a:bodyPr/>
        <a:lstStyle/>
        <a:p>
          <a:r>
            <a:rPr lang="en-US" sz="2400" dirty="0"/>
            <a:t>La plus large </a:t>
          </a:r>
          <a:r>
            <a:rPr lang="en-US" sz="2400" dirty="0" err="1"/>
            <a:t>demandes</a:t>
          </a:r>
          <a:r>
            <a:rPr lang="en-US" sz="2400" dirty="0"/>
            <a:t> </a:t>
          </a:r>
          <a:r>
            <a:rPr lang="en-US" sz="2400" dirty="0" err="1"/>
            <a:t>d'entraide</a:t>
          </a:r>
          <a:r>
            <a:rPr lang="en-US" sz="2400" dirty="0"/>
            <a:t> </a:t>
          </a:r>
          <a:r>
            <a:rPr lang="en-US" sz="2400" dirty="0" err="1"/>
            <a:t>judiciaires</a:t>
          </a:r>
          <a:endParaRPr lang="en-GB" sz="2400" dirty="0"/>
        </a:p>
      </dgm:t>
    </dgm:pt>
    <dgm:pt modelId="{374BB377-0977-4117-820D-8FADA24B61DC}" type="parTrans" cxnId="{D6EFF1A9-2DA5-4411-BB31-74A280F97207}">
      <dgm:prSet/>
      <dgm:spPr/>
      <dgm:t>
        <a:bodyPr/>
        <a:lstStyle/>
        <a:p>
          <a:endParaRPr lang="en-GB"/>
        </a:p>
      </dgm:t>
    </dgm:pt>
    <dgm:pt modelId="{72FE9C1E-FAC2-4ED4-8DFE-515903A299CB}" type="sibTrans" cxnId="{D6EFF1A9-2DA5-4411-BB31-74A280F97207}">
      <dgm:prSet/>
      <dgm:spPr/>
      <dgm:t>
        <a:bodyPr/>
        <a:lstStyle/>
        <a:p>
          <a:endParaRPr lang="en-GB"/>
        </a:p>
      </dgm:t>
    </dgm:pt>
    <dgm:pt modelId="{38020291-BF5A-4F3A-95D7-FA81D27566E6}">
      <dgm:prSet phldrT="[Text]" custT="1"/>
      <dgm:spPr>
        <a:solidFill>
          <a:srgbClr val="2F618F"/>
        </a:solidFill>
      </dgm:spPr>
      <dgm:t>
        <a:bodyPr/>
        <a:lstStyle/>
        <a:p>
          <a:r>
            <a:rPr lang="en-US" sz="2800" dirty="0"/>
            <a:t>La </a:t>
          </a:r>
          <a:r>
            <a:rPr lang="en-US" sz="2800" dirty="0" err="1"/>
            <a:t>législation</a:t>
          </a:r>
          <a:r>
            <a:rPr lang="en-US" sz="2800" dirty="0"/>
            <a:t> </a:t>
          </a:r>
          <a:r>
            <a:rPr lang="en-US" sz="2800" dirty="0" err="1"/>
            <a:t>en</a:t>
          </a:r>
          <a:r>
            <a:rPr lang="en-US" sz="2800" dirty="0"/>
            <a:t> </a:t>
          </a:r>
          <a:r>
            <a:rPr lang="en-US" sz="2800" dirty="0" err="1"/>
            <a:t>vigueur</a:t>
          </a:r>
          <a:endParaRPr lang="en-GB" sz="2800" dirty="0"/>
        </a:p>
      </dgm:t>
    </dgm:pt>
    <dgm:pt modelId="{16F4076F-CEC4-46C9-BBE0-0D0F9D479C21}" type="parTrans" cxnId="{FB31E709-7152-4FD9-A40C-C1F993A9E6CB}">
      <dgm:prSet/>
      <dgm:spPr/>
      <dgm:t>
        <a:bodyPr/>
        <a:lstStyle/>
        <a:p>
          <a:endParaRPr lang="en-GB"/>
        </a:p>
      </dgm:t>
    </dgm:pt>
    <dgm:pt modelId="{B4D3D51F-A12F-474E-AA7F-7E5FCD8FDFBB}" type="sibTrans" cxnId="{FB31E709-7152-4FD9-A40C-C1F993A9E6CB}">
      <dgm:prSet/>
      <dgm:spPr/>
      <dgm:t>
        <a:bodyPr/>
        <a:lstStyle/>
        <a:p>
          <a:endParaRPr lang="en-GB"/>
        </a:p>
      </dgm:t>
    </dgm:pt>
    <dgm:pt modelId="{8FB3AF02-29CB-4B7E-A232-6E9A77E58566}">
      <dgm:prSet phldrT="[Text]" custT="1"/>
      <dgm:spPr>
        <a:solidFill>
          <a:srgbClr val="2F618F"/>
        </a:solidFill>
      </dgm:spPr>
      <dgm:t>
        <a:bodyPr/>
        <a:lstStyle/>
        <a:p>
          <a:r>
            <a:rPr lang="en-US" sz="2700" dirty="0" err="1"/>
            <a:t>Accelération</a:t>
          </a:r>
          <a:endParaRPr lang="en-GB" sz="2700" dirty="0"/>
        </a:p>
      </dgm:t>
    </dgm:pt>
    <dgm:pt modelId="{DE7DB939-1A7F-49D7-83E5-6CE1271073BA}" type="parTrans" cxnId="{0E32092E-BB4E-4B3C-95C7-827FB7E99BFF}">
      <dgm:prSet/>
      <dgm:spPr/>
      <dgm:t>
        <a:bodyPr/>
        <a:lstStyle/>
        <a:p>
          <a:endParaRPr lang="en-GB"/>
        </a:p>
      </dgm:t>
    </dgm:pt>
    <dgm:pt modelId="{5ABFB04F-1702-4647-8D75-3A29A8C40B71}" type="sibTrans" cxnId="{0E32092E-BB4E-4B3C-95C7-827FB7E99BFF}">
      <dgm:prSet/>
      <dgm:spPr/>
      <dgm:t>
        <a:bodyPr/>
        <a:lstStyle/>
        <a:p>
          <a:endParaRPr lang="en-GB"/>
        </a:p>
      </dgm:t>
    </dgm:pt>
    <dgm:pt modelId="{FCE7FA39-DE66-41A1-A306-3F67DA86831A}" type="pres">
      <dgm:prSet presAssocID="{FA3209E3-5BD1-479D-9A9D-EC950BFB9D49}" presName="Name0" presStyleCnt="0">
        <dgm:presLayoutVars>
          <dgm:dir/>
          <dgm:animLvl val="lvl"/>
          <dgm:resizeHandles val="exact"/>
        </dgm:presLayoutVars>
      </dgm:prSet>
      <dgm:spPr/>
    </dgm:pt>
    <dgm:pt modelId="{7022D918-0CA5-4D88-8D2D-6536F35688D9}" type="pres">
      <dgm:prSet presAssocID="{3FAEE33B-CCEB-485C-AC5B-67735DE8D9C7}" presName="parTxOnly" presStyleLbl="node1" presStyleIdx="0" presStyleCnt="3">
        <dgm:presLayoutVars>
          <dgm:chMax val="0"/>
          <dgm:chPref val="0"/>
          <dgm:bulletEnabled val="1"/>
        </dgm:presLayoutVars>
      </dgm:prSet>
      <dgm:spPr/>
      <dgm:t>
        <a:bodyPr/>
        <a:lstStyle/>
        <a:p>
          <a:endParaRPr lang="fr-FR"/>
        </a:p>
      </dgm:t>
    </dgm:pt>
    <dgm:pt modelId="{1E5673C7-F506-4AA2-AFA4-4D0B2F340F9E}" type="pres">
      <dgm:prSet presAssocID="{72FE9C1E-FAC2-4ED4-8DFE-515903A299CB}" presName="parTxOnlySpace" presStyleCnt="0"/>
      <dgm:spPr/>
    </dgm:pt>
    <dgm:pt modelId="{5E586836-6813-44D7-8945-9800C12A8FB4}" type="pres">
      <dgm:prSet presAssocID="{38020291-BF5A-4F3A-95D7-FA81D27566E6}" presName="parTxOnly" presStyleLbl="node1" presStyleIdx="1" presStyleCnt="3">
        <dgm:presLayoutVars>
          <dgm:chMax val="0"/>
          <dgm:chPref val="0"/>
          <dgm:bulletEnabled val="1"/>
        </dgm:presLayoutVars>
      </dgm:prSet>
      <dgm:spPr/>
      <dgm:t>
        <a:bodyPr/>
        <a:lstStyle/>
        <a:p>
          <a:endParaRPr lang="fr-FR"/>
        </a:p>
      </dgm:t>
    </dgm:pt>
    <dgm:pt modelId="{0C192BF8-DA12-434C-858A-31667771BCE8}" type="pres">
      <dgm:prSet presAssocID="{B4D3D51F-A12F-474E-AA7F-7E5FCD8FDFBB}" presName="parTxOnlySpace" presStyleCnt="0"/>
      <dgm:spPr/>
    </dgm:pt>
    <dgm:pt modelId="{B75CB205-DFCA-49F4-B42D-8726485D1790}" type="pres">
      <dgm:prSet presAssocID="{8FB3AF02-29CB-4B7E-A232-6E9A77E58566}" presName="parTxOnly" presStyleLbl="node1" presStyleIdx="2" presStyleCnt="3">
        <dgm:presLayoutVars>
          <dgm:chMax val="0"/>
          <dgm:chPref val="0"/>
          <dgm:bulletEnabled val="1"/>
        </dgm:presLayoutVars>
      </dgm:prSet>
      <dgm:spPr/>
      <dgm:t>
        <a:bodyPr/>
        <a:lstStyle/>
        <a:p>
          <a:endParaRPr lang="fr-FR"/>
        </a:p>
      </dgm:t>
    </dgm:pt>
  </dgm:ptLst>
  <dgm:cxnLst>
    <dgm:cxn modelId="{0E32092E-BB4E-4B3C-95C7-827FB7E99BFF}" srcId="{FA3209E3-5BD1-479D-9A9D-EC950BFB9D49}" destId="{8FB3AF02-29CB-4B7E-A232-6E9A77E58566}" srcOrd="2" destOrd="0" parTransId="{DE7DB939-1A7F-49D7-83E5-6CE1271073BA}" sibTransId="{5ABFB04F-1702-4647-8D75-3A29A8C40B71}"/>
    <dgm:cxn modelId="{FB31E709-7152-4FD9-A40C-C1F993A9E6CB}" srcId="{FA3209E3-5BD1-479D-9A9D-EC950BFB9D49}" destId="{38020291-BF5A-4F3A-95D7-FA81D27566E6}" srcOrd="1" destOrd="0" parTransId="{16F4076F-CEC4-46C9-BBE0-0D0F9D479C21}" sibTransId="{B4D3D51F-A12F-474E-AA7F-7E5FCD8FDFBB}"/>
    <dgm:cxn modelId="{8B4D759E-80B0-4CAC-9CB1-643070B97C2F}" type="presOf" srcId="{38020291-BF5A-4F3A-95D7-FA81D27566E6}" destId="{5E586836-6813-44D7-8945-9800C12A8FB4}" srcOrd="0" destOrd="0" presId="urn:microsoft.com/office/officeart/2005/8/layout/chevron1"/>
    <dgm:cxn modelId="{B5BB4DB7-B179-4316-BE07-BDE307EB56BE}" type="presOf" srcId="{3FAEE33B-CCEB-485C-AC5B-67735DE8D9C7}" destId="{7022D918-0CA5-4D88-8D2D-6536F35688D9}" srcOrd="0" destOrd="0" presId="urn:microsoft.com/office/officeart/2005/8/layout/chevron1"/>
    <dgm:cxn modelId="{96C5BE9C-C9CC-459E-9641-97DF530082DE}" type="presOf" srcId="{8FB3AF02-29CB-4B7E-A232-6E9A77E58566}" destId="{B75CB205-DFCA-49F4-B42D-8726485D1790}" srcOrd="0" destOrd="0" presId="urn:microsoft.com/office/officeart/2005/8/layout/chevron1"/>
    <dgm:cxn modelId="{32D83A6E-3328-43AB-93FB-AD29AD79855D}" type="presOf" srcId="{FA3209E3-5BD1-479D-9A9D-EC950BFB9D49}" destId="{FCE7FA39-DE66-41A1-A306-3F67DA86831A}" srcOrd="0" destOrd="0" presId="urn:microsoft.com/office/officeart/2005/8/layout/chevron1"/>
    <dgm:cxn modelId="{D6EFF1A9-2DA5-4411-BB31-74A280F97207}" srcId="{FA3209E3-5BD1-479D-9A9D-EC950BFB9D49}" destId="{3FAEE33B-CCEB-485C-AC5B-67735DE8D9C7}" srcOrd="0" destOrd="0" parTransId="{374BB377-0977-4117-820D-8FADA24B61DC}" sibTransId="{72FE9C1E-FAC2-4ED4-8DFE-515903A299CB}"/>
    <dgm:cxn modelId="{5F8B6CD6-F404-4CDD-8F81-8046395AC1E0}" type="presParOf" srcId="{FCE7FA39-DE66-41A1-A306-3F67DA86831A}" destId="{7022D918-0CA5-4D88-8D2D-6536F35688D9}" srcOrd="0" destOrd="0" presId="urn:microsoft.com/office/officeart/2005/8/layout/chevron1"/>
    <dgm:cxn modelId="{235B87DE-7205-4244-820B-115980724318}" type="presParOf" srcId="{FCE7FA39-DE66-41A1-A306-3F67DA86831A}" destId="{1E5673C7-F506-4AA2-AFA4-4D0B2F340F9E}" srcOrd="1" destOrd="0" presId="urn:microsoft.com/office/officeart/2005/8/layout/chevron1"/>
    <dgm:cxn modelId="{33301BBD-833C-4C49-9669-B43EEAE55AE3}" type="presParOf" srcId="{FCE7FA39-DE66-41A1-A306-3F67DA86831A}" destId="{5E586836-6813-44D7-8945-9800C12A8FB4}" srcOrd="2" destOrd="0" presId="urn:microsoft.com/office/officeart/2005/8/layout/chevron1"/>
    <dgm:cxn modelId="{B9C76B3F-A290-4BE7-986B-B387F0AB2916}" type="presParOf" srcId="{FCE7FA39-DE66-41A1-A306-3F67DA86831A}" destId="{0C192BF8-DA12-434C-858A-31667771BCE8}" srcOrd="3" destOrd="0" presId="urn:microsoft.com/office/officeart/2005/8/layout/chevron1"/>
    <dgm:cxn modelId="{A9752BD6-205B-43ED-979E-D8459933BE7D}" type="presParOf" srcId="{FCE7FA39-DE66-41A1-A306-3F67DA86831A}" destId="{B75CB205-DFCA-49F4-B42D-8726485D1790}"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E5CBB0-4DF4-4B15-B16E-2911B2197939}" type="doc">
      <dgm:prSet loTypeId="urn:microsoft.com/office/officeart/2005/8/layout/equation1" loCatId="process" qsTypeId="urn:microsoft.com/office/officeart/2005/8/quickstyle/simple1" qsCatId="simple" csTypeId="urn:microsoft.com/office/officeart/2005/8/colors/accent1_2" csCatId="accent1" phldr="1"/>
      <dgm:spPr/>
    </dgm:pt>
    <dgm:pt modelId="{46FA69C8-9DAA-45F7-A1BD-1B1CF5AD2B39}">
      <dgm:prSet phldrT="[Text]" custT="1"/>
      <dgm:spPr>
        <a:solidFill>
          <a:srgbClr val="2F618F"/>
        </a:solidFill>
      </dgm:spPr>
      <dgm:t>
        <a:bodyPr/>
        <a:lstStyle/>
        <a:p>
          <a:r>
            <a:rPr lang="en-US" sz="1700" b="1" dirty="0"/>
            <a:t>Le pays A </a:t>
          </a:r>
          <a:r>
            <a:rPr lang="en-US" sz="1700" b="1" dirty="0" err="1"/>
            <a:t>envoie</a:t>
          </a:r>
          <a:r>
            <a:rPr lang="en-US" sz="1700" b="1" dirty="0"/>
            <a:t> par </a:t>
          </a:r>
          <a:r>
            <a:rPr lang="en-US" sz="1700" b="1" dirty="0" err="1"/>
            <a:t>courrier</a:t>
          </a:r>
          <a:r>
            <a:rPr lang="en-US" sz="1700" b="1" dirty="0"/>
            <a:t> </a:t>
          </a:r>
          <a:r>
            <a:rPr lang="en-US" sz="1700" b="1" dirty="0" err="1"/>
            <a:t>électronique</a:t>
          </a:r>
          <a:r>
            <a:rPr lang="en-US" sz="1700" b="1" dirty="0"/>
            <a:t> des </a:t>
          </a:r>
          <a:r>
            <a:rPr lang="en-US" sz="1700" b="1" dirty="0" err="1"/>
            <a:t>informations</a:t>
          </a:r>
          <a:r>
            <a:rPr lang="en-US" sz="1700" b="1" dirty="0"/>
            <a:t> LEA sur </a:t>
          </a:r>
          <a:r>
            <a:rPr lang="en-US" sz="1700" b="1" dirty="0" err="1"/>
            <a:t>une</a:t>
          </a:r>
          <a:r>
            <a:rPr lang="en-US" sz="1700" b="1" dirty="0"/>
            <a:t> </a:t>
          </a:r>
          <a:r>
            <a:rPr lang="en-US" sz="1700" b="1" dirty="0" err="1"/>
            <a:t>éventuelle</a:t>
          </a:r>
          <a:r>
            <a:rPr lang="en-US" sz="1700" b="1" dirty="0"/>
            <a:t> </a:t>
          </a:r>
          <a:r>
            <a:rPr lang="en-US" sz="1700" b="1" dirty="0" err="1"/>
            <a:t>criminalité</a:t>
          </a:r>
          <a:endParaRPr lang="en-GB" sz="1700" b="1" dirty="0"/>
        </a:p>
      </dgm:t>
    </dgm:pt>
    <dgm:pt modelId="{B566B3A6-9FE6-474E-8E89-40B89F5FD601}" type="parTrans" cxnId="{5A0BE251-C574-4064-8F82-3419B6A9575C}">
      <dgm:prSet/>
      <dgm:spPr/>
      <dgm:t>
        <a:bodyPr/>
        <a:lstStyle/>
        <a:p>
          <a:endParaRPr lang="en-GB"/>
        </a:p>
      </dgm:t>
    </dgm:pt>
    <dgm:pt modelId="{DF31BF74-8A58-45D6-8969-8749D3F49D4D}" type="sibTrans" cxnId="{5A0BE251-C574-4064-8F82-3419B6A9575C}">
      <dgm:prSet/>
      <dgm:spPr>
        <a:solidFill>
          <a:srgbClr val="91A6B8"/>
        </a:solidFill>
      </dgm:spPr>
      <dgm:t>
        <a:bodyPr/>
        <a:lstStyle/>
        <a:p>
          <a:endParaRPr lang="en-GB"/>
        </a:p>
      </dgm:t>
    </dgm:pt>
    <dgm:pt modelId="{FE799EEF-397A-DC4B-BBE4-50BB5F5D2A96}">
      <dgm:prSet custT="1"/>
      <dgm:spPr/>
      <dgm:t>
        <a:bodyPr/>
        <a:lstStyle/>
        <a:p>
          <a:r>
            <a:rPr lang="en-US" sz="1700" b="1" dirty="0"/>
            <a:t>Le pays B </a:t>
          </a:r>
          <a:r>
            <a:rPr lang="en-US" sz="1700" b="1" dirty="0" err="1"/>
            <a:t>reçoit</a:t>
          </a:r>
          <a:r>
            <a:rPr lang="en-US" sz="1700" b="1" dirty="0"/>
            <a:t> des </a:t>
          </a:r>
          <a:r>
            <a:rPr lang="en-US" sz="1700" b="1" dirty="0" err="1"/>
            <a:t>informations</a:t>
          </a:r>
          <a:r>
            <a:rPr lang="en-US" sz="1700" b="1" dirty="0"/>
            <a:t> et commence </a:t>
          </a:r>
          <a:r>
            <a:rPr lang="en-US" sz="1700" b="1" dirty="0" err="1"/>
            <a:t>à</a:t>
          </a:r>
          <a:r>
            <a:rPr lang="en-US" sz="1700" b="1" dirty="0"/>
            <a:t> </a:t>
          </a:r>
          <a:r>
            <a:rPr lang="en-US" sz="1700" b="1" dirty="0" err="1"/>
            <a:t>vérifier</a:t>
          </a:r>
          <a:r>
            <a:rPr lang="en-US" sz="1700" b="1" dirty="0"/>
            <a:t> les faits au </a:t>
          </a:r>
          <a:r>
            <a:rPr lang="en-US" sz="1700" b="1" dirty="0" err="1"/>
            <a:t>niveau</a:t>
          </a:r>
          <a:r>
            <a:rPr lang="en-US" sz="1700" b="1" dirty="0"/>
            <a:t> local </a:t>
          </a:r>
          <a:r>
            <a:rPr lang="en-US" sz="1700" b="1" dirty="0" err="1"/>
            <a:t>avant</a:t>
          </a:r>
          <a:r>
            <a:rPr lang="en-US" sz="1700" b="1" dirty="0"/>
            <a:t> </a:t>
          </a:r>
          <a:r>
            <a:rPr lang="en-US" sz="1700" b="1" dirty="0" err="1"/>
            <a:t>l'enquête</a:t>
          </a:r>
          <a:endParaRPr lang="en-US" sz="1700" b="1" dirty="0"/>
        </a:p>
      </dgm:t>
    </dgm:pt>
    <dgm:pt modelId="{6994DDD3-671E-E54D-BAAB-B1385994941A}" type="parTrans" cxnId="{F26BFEAC-CB6B-6147-9F73-D96F40FB4A4A}">
      <dgm:prSet/>
      <dgm:spPr/>
      <dgm:t>
        <a:bodyPr/>
        <a:lstStyle/>
        <a:p>
          <a:endParaRPr lang="en-US"/>
        </a:p>
      </dgm:t>
    </dgm:pt>
    <dgm:pt modelId="{1C836C54-E6A0-5543-82BB-C23F24D1D067}" type="sibTrans" cxnId="{F26BFEAC-CB6B-6147-9F73-D96F40FB4A4A}">
      <dgm:prSet/>
      <dgm:spPr/>
      <dgm:t>
        <a:bodyPr/>
        <a:lstStyle/>
        <a:p>
          <a:endParaRPr lang="en-US"/>
        </a:p>
      </dgm:t>
    </dgm:pt>
    <dgm:pt modelId="{2C229E99-5860-214D-A6D3-FD1D244FF9B5}">
      <dgm:prSet custT="1"/>
      <dgm:spPr/>
      <dgm:t>
        <a:bodyPr/>
        <a:lstStyle/>
        <a:p>
          <a:r>
            <a:rPr lang="en-US" sz="1600" b="1" dirty="0"/>
            <a:t>Le pays B trouve des preuves que les informations étaient vraies et une enquête approfondie est ouverte</a:t>
          </a:r>
        </a:p>
      </dgm:t>
    </dgm:pt>
    <dgm:pt modelId="{93DC8A40-30BF-E743-8927-589038675F5D}" type="parTrans" cxnId="{E5C56616-DC10-E942-B0CD-8A33B6C86A52}">
      <dgm:prSet/>
      <dgm:spPr/>
      <dgm:t>
        <a:bodyPr/>
        <a:lstStyle/>
        <a:p>
          <a:endParaRPr lang="en-US"/>
        </a:p>
      </dgm:t>
    </dgm:pt>
    <dgm:pt modelId="{D8BF0098-3BD1-1F47-9A67-41495E98F5E5}" type="sibTrans" cxnId="{E5C56616-DC10-E942-B0CD-8A33B6C86A52}">
      <dgm:prSet/>
      <dgm:spPr/>
      <dgm:t>
        <a:bodyPr/>
        <a:lstStyle/>
        <a:p>
          <a:endParaRPr lang="en-US"/>
        </a:p>
      </dgm:t>
    </dgm:pt>
    <dgm:pt modelId="{B6080CFD-6EC2-42ED-8743-C516B71FA0CD}" type="pres">
      <dgm:prSet presAssocID="{A7E5CBB0-4DF4-4B15-B16E-2911B2197939}" presName="linearFlow" presStyleCnt="0">
        <dgm:presLayoutVars>
          <dgm:dir/>
          <dgm:resizeHandles val="exact"/>
        </dgm:presLayoutVars>
      </dgm:prSet>
      <dgm:spPr/>
    </dgm:pt>
    <dgm:pt modelId="{E2C21E0C-02B7-4F18-B02B-9BDD0D2FF7E5}" type="pres">
      <dgm:prSet presAssocID="{46FA69C8-9DAA-45F7-A1BD-1B1CF5AD2B39}" presName="node" presStyleLbl="node1" presStyleIdx="0" presStyleCnt="3" custScaleX="151813" custScaleY="160371" custLinFactNeighborX="929" custLinFactNeighborY="-1244">
        <dgm:presLayoutVars>
          <dgm:bulletEnabled val="1"/>
        </dgm:presLayoutVars>
      </dgm:prSet>
      <dgm:spPr/>
      <dgm:t>
        <a:bodyPr/>
        <a:lstStyle/>
        <a:p>
          <a:endParaRPr lang="fr-FR"/>
        </a:p>
      </dgm:t>
    </dgm:pt>
    <dgm:pt modelId="{BA4DA225-E3C6-487C-8208-351735A176DD}" type="pres">
      <dgm:prSet presAssocID="{DF31BF74-8A58-45D6-8969-8749D3F49D4D}" presName="spacerL" presStyleCnt="0"/>
      <dgm:spPr/>
    </dgm:pt>
    <dgm:pt modelId="{2FE32ED6-408C-4152-8FE0-3FCEA3386CB9}" type="pres">
      <dgm:prSet presAssocID="{DF31BF74-8A58-45D6-8969-8749D3F49D4D}" presName="sibTrans" presStyleLbl="sibTrans2D1" presStyleIdx="0" presStyleCnt="2" custLinFactNeighborX="929" custLinFactNeighborY="-2145"/>
      <dgm:spPr/>
      <dgm:t>
        <a:bodyPr/>
        <a:lstStyle/>
        <a:p>
          <a:endParaRPr lang="fr-FR"/>
        </a:p>
      </dgm:t>
    </dgm:pt>
    <dgm:pt modelId="{96CA33CA-B01C-4B2C-A7D8-3A54F891A4BF}" type="pres">
      <dgm:prSet presAssocID="{DF31BF74-8A58-45D6-8969-8749D3F49D4D}" presName="spacerR" presStyleCnt="0"/>
      <dgm:spPr/>
    </dgm:pt>
    <dgm:pt modelId="{9981D882-2842-BE40-85F1-86C3AFA4F597}" type="pres">
      <dgm:prSet presAssocID="{FE799EEF-397A-DC4B-BBE4-50BB5F5D2A96}" presName="node" presStyleLbl="node1" presStyleIdx="1" presStyleCnt="3" custScaleX="156583" custScaleY="141143">
        <dgm:presLayoutVars>
          <dgm:bulletEnabled val="1"/>
        </dgm:presLayoutVars>
      </dgm:prSet>
      <dgm:spPr/>
      <dgm:t>
        <a:bodyPr/>
        <a:lstStyle/>
        <a:p>
          <a:endParaRPr lang="fr-FR"/>
        </a:p>
      </dgm:t>
    </dgm:pt>
    <dgm:pt modelId="{76EDE6BD-0FA6-E945-85E9-190F79FCCA87}" type="pres">
      <dgm:prSet presAssocID="{1C836C54-E6A0-5543-82BB-C23F24D1D067}" presName="spacerL" presStyleCnt="0"/>
      <dgm:spPr/>
    </dgm:pt>
    <dgm:pt modelId="{95114ED9-7531-BD4C-9116-75E667DE6CE9}" type="pres">
      <dgm:prSet presAssocID="{1C836C54-E6A0-5543-82BB-C23F24D1D067}" presName="sibTrans" presStyleLbl="sibTrans2D1" presStyleIdx="1" presStyleCnt="2"/>
      <dgm:spPr/>
      <dgm:t>
        <a:bodyPr/>
        <a:lstStyle/>
        <a:p>
          <a:endParaRPr lang="fr-FR"/>
        </a:p>
      </dgm:t>
    </dgm:pt>
    <dgm:pt modelId="{B2040D50-CE6F-624F-8DCB-21195E764167}" type="pres">
      <dgm:prSet presAssocID="{1C836C54-E6A0-5543-82BB-C23F24D1D067}" presName="spacerR" presStyleCnt="0"/>
      <dgm:spPr/>
    </dgm:pt>
    <dgm:pt modelId="{66AEEFEB-5A25-914B-B5C4-6A185D6F9A78}" type="pres">
      <dgm:prSet presAssocID="{2C229E99-5860-214D-A6D3-FD1D244FF9B5}" presName="node" presStyleLbl="node1" presStyleIdx="2" presStyleCnt="3" custScaleX="155213" custScaleY="118518">
        <dgm:presLayoutVars>
          <dgm:bulletEnabled val="1"/>
        </dgm:presLayoutVars>
      </dgm:prSet>
      <dgm:spPr/>
      <dgm:t>
        <a:bodyPr/>
        <a:lstStyle/>
        <a:p>
          <a:endParaRPr lang="fr-FR"/>
        </a:p>
      </dgm:t>
    </dgm:pt>
  </dgm:ptLst>
  <dgm:cxnLst>
    <dgm:cxn modelId="{529B6645-E41A-3A40-8ED8-7D2D35CF5634}" type="presOf" srcId="{1C836C54-E6A0-5543-82BB-C23F24D1D067}" destId="{95114ED9-7531-BD4C-9116-75E667DE6CE9}" srcOrd="0" destOrd="0" presId="urn:microsoft.com/office/officeart/2005/8/layout/equation1"/>
    <dgm:cxn modelId="{6A2597BD-E001-420B-8FC6-C378FEC4D2AA}" type="presOf" srcId="{DF31BF74-8A58-45D6-8969-8749D3F49D4D}" destId="{2FE32ED6-408C-4152-8FE0-3FCEA3386CB9}" srcOrd="0" destOrd="0" presId="urn:microsoft.com/office/officeart/2005/8/layout/equation1"/>
    <dgm:cxn modelId="{34302FC1-404C-EF43-9AF1-95710760B236}" type="presOf" srcId="{FE799EEF-397A-DC4B-BBE4-50BB5F5D2A96}" destId="{9981D882-2842-BE40-85F1-86C3AFA4F597}" srcOrd="0" destOrd="0" presId="urn:microsoft.com/office/officeart/2005/8/layout/equation1"/>
    <dgm:cxn modelId="{F26BFEAC-CB6B-6147-9F73-D96F40FB4A4A}" srcId="{A7E5CBB0-4DF4-4B15-B16E-2911B2197939}" destId="{FE799EEF-397A-DC4B-BBE4-50BB5F5D2A96}" srcOrd="1" destOrd="0" parTransId="{6994DDD3-671E-E54D-BAAB-B1385994941A}" sibTransId="{1C836C54-E6A0-5543-82BB-C23F24D1D067}"/>
    <dgm:cxn modelId="{E5C56616-DC10-E942-B0CD-8A33B6C86A52}" srcId="{A7E5CBB0-4DF4-4B15-B16E-2911B2197939}" destId="{2C229E99-5860-214D-A6D3-FD1D244FF9B5}" srcOrd="2" destOrd="0" parTransId="{93DC8A40-30BF-E743-8927-589038675F5D}" sibTransId="{D8BF0098-3BD1-1F47-9A67-41495E98F5E5}"/>
    <dgm:cxn modelId="{A036C2E7-7235-0F4F-95A2-3358DB65A662}" type="presOf" srcId="{2C229E99-5860-214D-A6D3-FD1D244FF9B5}" destId="{66AEEFEB-5A25-914B-B5C4-6A185D6F9A78}" srcOrd="0" destOrd="0" presId="urn:microsoft.com/office/officeart/2005/8/layout/equation1"/>
    <dgm:cxn modelId="{0064138A-FCD6-45F2-AADB-D103FA7BD939}" type="presOf" srcId="{46FA69C8-9DAA-45F7-A1BD-1B1CF5AD2B39}" destId="{E2C21E0C-02B7-4F18-B02B-9BDD0D2FF7E5}" srcOrd="0" destOrd="0" presId="urn:microsoft.com/office/officeart/2005/8/layout/equation1"/>
    <dgm:cxn modelId="{5A0BE251-C574-4064-8F82-3419B6A9575C}" srcId="{A7E5CBB0-4DF4-4B15-B16E-2911B2197939}" destId="{46FA69C8-9DAA-45F7-A1BD-1B1CF5AD2B39}" srcOrd="0" destOrd="0" parTransId="{B566B3A6-9FE6-474E-8E89-40B89F5FD601}" sibTransId="{DF31BF74-8A58-45D6-8969-8749D3F49D4D}"/>
    <dgm:cxn modelId="{71382E4B-20B5-4C24-A25F-1E6513AF5F88}" type="presOf" srcId="{A7E5CBB0-4DF4-4B15-B16E-2911B2197939}" destId="{B6080CFD-6EC2-42ED-8743-C516B71FA0CD}" srcOrd="0" destOrd="0" presId="urn:microsoft.com/office/officeart/2005/8/layout/equation1"/>
    <dgm:cxn modelId="{3B26BC2A-D434-4744-8259-6CE04D37D556}" type="presParOf" srcId="{B6080CFD-6EC2-42ED-8743-C516B71FA0CD}" destId="{E2C21E0C-02B7-4F18-B02B-9BDD0D2FF7E5}" srcOrd="0" destOrd="0" presId="urn:microsoft.com/office/officeart/2005/8/layout/equation1"/>
    <dgm:cxn modelId="{EC948D94-DCB5-461C-B970-E667230B6415}" type="presParOf" srcId="{B6080CFD-6EC2-42ED-8743-C516B71FA0CD}" destId="{BA4DA225-E3C6-487C-8208-351735A176DD}" srcOrd="1" destOrd="0" presId="urn:microsoft.com/office/officeart/2005/8/layout/equation1"/>
    <dgm:cxn modelId="{E451ABA4-C557-46A7-8B7D-35157CF5322A}" type="presParOf" srcId="{B6080CFD-6EC2-42ED-8743-C516B71FA0CD}" destId="{2FE32ED6-408C-4152-8FE0-3FCEA3386CB9}" srcOrd="2" destOrd="0" presId="urn:microsoft.com/office/officeart/2005/8/layout/equation1"/>
    <dgm:cxn modelId="{2E37CFD8-9FFA-406D-8501-47E527B950ED}" type="presParOf" srcId="{B6080CFD-6EC2-42ED-8743-C516B71FA0CD}" destId="{96CA33CA-B01C-4B2C-A7D8-3A54F891A4BF}" srcOrd="3" destOrd="0" presId="urn:microsoft.com/office/officeart/2005/8/layout/equation1"/>
    <dgm:cxn modelId="{F4930170-E5CD-B44D-AAE6-30BA06F079B5}" type="presParOf" srcId="{B6080CFD-6EC2-42ED-8743-C516B71FA0CD}" destId="{9981D882-2842-BE40-85F1-86C3AFA4F597}" srcOrd="4" destOrd="0" presId="urn:microsoft.com/office/officeart/2005/8/layout/equation1"/>
    <dgm:cxn modelId="{858120E8-DE74-B64B-AC37-1FA2639B8120}" type="presParOf" srcId="{B6080CFD-6EC2-42ED-8743-C516B71FA0CD}" destId="{76EDE6BD-0FA6-E945-85E9-190F79FCCA87}" srcOrd="5" destOrd="0" presId="urn:microsoft.com/office/officeart/2005/8/layout/equation1"/>
    <dgm:cxn modelId="{910248D0-7DCB-4845-A44D-96EAC902DACE}" type="presParOf" srcId="{B6080CFD-6EC2-42ED-8743-C516B71FA0CD}" destId="{95114ED9-7531-BD4C-9116-75E667DE6CE9}" srcOrd="6" destOrd="0" presId="urn:microsoft.com/office/officeart/2005/8/layout/equation1"/>
    <dgm:cxn modelId="{34E775C0-51CE-C442-9E96-B771290B89B4}" type="presParOf" srcId="{B6080CFD-6EC2-42ED-8743-C516B71FA0CD}" destId="{B2040D50-CE6F-624F-8DCB-21195E764167}" srcOrd="7" destOrd="0" presId="urn:microsoft.com/office/officeart/2005/8/layout/equation1"/>
    <dgm:cxn modelId="{EE52D053-E300-C345-8743-A3015154AA66}" type="presParOf" srcId="{B6080CFD-6EC2-42ED-8743-C516B71FA0CD}" destId="{66AEEFEB-5A25-914B-B5C4-6A185D6F9A78}"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F75AFB-F130-4FCF-B60D-6B1AC94A267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5D1B636-D175-4028-9284-1550E54BFD19}">
      <dgm:prSet phldrT="[Text]"/>
      <dgm:spPr>
        <a:solidFill>
          <a:srgbClr val="2F618F"/>
        </a:solidFill>
      </dgm:spPr>
      <dgm:t>
        <a:bodyPr/>
        <a:lstStyle/>
        <a:p>
          <a:r>
            <a:rPr lang="en-US" dirty="0" err="1"/>
            <a:t>Autorité</a:t>
          </a:r>
          <a:r>
            <a:rPr lang="en-US" dirty="0"/>
            <a:t> Centrale</a:t>
          </a:r>
          <a:endParaRPr lang="en-GB" dirty="0"/>
        </a:p>
      </dgm:t>
    </dgm:pt>
    <dgm:pt modelId="{80C748EB-DD84-479E-988D-002539AFADE3}" type="parTrans" cxnId="{9F232018-AB22-4655-8E07-E857126E2406}">
      <dgm:prSet/>
      <dgm:spPr/>
      <dgm:t>
        <a:bodyPr/>
        <a:lstStyle/>
        <a:p>
          <a:endParaRPr lang="en-GB"/>
        </a:p>
      </dgm:t>
    </dgm:pt>
    <dgm:pt modelId="{8F5D4BC6-F592-4CE4-AAE5-3774771E6A22}" type="sibTrans" cxnId="{9F232018-AB22-4655-8E07-E857126E2406}">
      <dgm:prSet/>
      <dgm:spPr/>
      <dgm:t>
        <a:bodyPr/>
        <a:lstStyle/>
        <a:p>
          <a:endParaRPr lang="en-GB"/>
        </a:p>
      </dgm:t>
    </dgm:pt>
    <dgm:pt modelId="{BE6B433B-011A-48FE-80A0-81DC91A17C46}">
      <dgm:prSet phldrT="[Text]"/>
      <dgm:spPr>
        <a:solidFill>
          <a:srgbClr val="2F618F"/>
        </a:solidFill>
      </dgm:spPr>
      <dgm:t>
        <a:bodyPr/>
        <a:lstStyle/>
        <a:p>
          <a:r>
            <a:rPr lang="en-US" dirty="0"/>
            <a:t> Application du </a:t>
          </a:r>
          <a:r>
            <a:rPr lang="en-US" dirty="0" err="1"/>
            <a:t>Traité</a:t>
          </a:r>
          <a:endParaRPr lang="en-GB" dirty="0"/>
        </a:p>
      </dgm:t>
    </dgm:pt>
    <dgm:pt modelId="{30ED4AEC-FDB2-4292-9FEA-194F1132C2F1}" type="parTrans" cxnId="{DCCB179E-1352-4A91-A514-D0E90670215F}">
      <dgm:prSet/>
      <dgm:spPr/>
      <dgm:t>
        <a:bodyPr/>
        <a:lstStyle/>
        <a:p>
          <a:endParaRPr lang="en-GB"/>
        </a:p>
      </dgm:t>
    </dgm:pt>
    <dgm:pt modelId="{7677688E-19F9-494C-88CF-4475FBB5E701}" type="sibTrans" cxnId="{DCCB179E-1352-4A91-A514-D0E90670215F}">
      <dgm:prSet/>
      <dgm:spPr/>
      <dgm:t>
        <a:bodyPr/>
        <a:lstStyle/>
        <a:p>
          <a:endParaRPr lang="en-GB"/>
        </a:p>
      </dgm:t>
    </dgm:pt>
    <dgm:pt modelId="{23C4106E-C2E7-4668-8185-9B881F2CBFC9}">
      <dgm:prSet phldrT="[Text]"/>
      <dgm:spPr>
        <a:solidFill>
          <a:srgbClr val="2F618F"/>
        </a:solidFill>
      </dgm:spPr>
      <dgm:t>
        <a:bodyPr/>
        <a:lstStyle/>
        <a:p>
          <a:r>
            <a:rPr lang="en-US" dirty="0"/>
            <a:t>Motifs de </a:t>
          </a:r>
          <a:r>
            <a:rPr lang="en-US" dirty="0" err="1"/>
            <a:t>refus</a:t>
          </a:r>
          <a:endParaRPr lang="en-GB" dirty="0"/>
        </a:p>
      </dgm:t>
    </dgm:pt>
    <dgm:pt modelId="{BFE9947F-D2D5-42FD-B965-1915A2C779E6}" type="parTrans" cxnId="{6254C0D3-B7D4-4EB2-AC92-E77FE2A1A7BA}">
      <dgm:prSet/>
      <dgm:spPr/>
      <dgm:t>
        <a:bodyPr/>
        <a:lstStyle/>
        <a:p>
          <a:endParaRPr lang="en-GB"/>
        </a:p>
      </dgm:t>
    </dgm:pt>
    <dgm:pt modelId="{A8D9C4FF-7F0C-4EA9-AF20-029C7680B5E6}" type="sibTrans" cxnId="{6254C0D3-B7D4-4EB2-AC92-E77FE2A1A7BA}">
      <dgm:prSet/>
      <dgm:spPr/>
      <dgm:t>
        <a:bodyPr/>
        <a:lstStyle/>
        <a:p>
          <a:endParaRPr lang="en-GB"/>
        </a:p>
      </dgm:t>
    </dgm:pt>
    <dgm:pt modelId="{B49108A2-02A4-4F59-9E6B-54CDA22F79A7}">
      <dgm:prSet phldrT="[Text]"/>
      <dgm:spPr>
        <a:solidFill>
          <a:srgbClr val="2F618F"/>
        </a:solidFill>
      </dgm:spPr>
      <dgm:t>
        <a:bodyPr/>
        <a:lstStyle/>
        <a:p>
          <a:r>
            <a:rPr lang="en-US" dirty="0"/>
            <a:t>Se </a:t>
          </a:r>
          <a:r>
            <a:rPr lang="en-US" dirty="0" err="1"/>
            <a:t>tenir</a:t>
          </a:r>
          <a:r>
            <a:rPr lang="en-US" dirty="0"/>
            <a:t> </a:t>
          </a:r>
          <a:r>
            <a:rPr lang="en-US" dirty="0" err="1"/>
            <a:t>informé</a:t>
          </a:r>
          <a:endParaRPr lang="en-GB" dirty="0"/>
        </a:p>
      </dgm:t>
    </dgm:pt>
    <dgm:pt modelId="{94DBD357-9353-4DDF-BEEF-442075842228}" type="parTrans" cxnId="{871FBC5E-A5A1-410B-A815-03EA8BAFE764}">
      <dgm:prSet/>
      <dgm:spPr/>
      <dgm:t>
        <a:bodyPr/>
        <a:lstStyle/>
        <a:p>
          <a:endParaRPr lang="en-GB"/>
        </a:p>
      </dgm:t>
    </dgm:pt>
    <dgm:pt modelId="{77D440F9-8A5A-4835-9529-59DD9E276791}" type="sibTrans" cxnId="{871FBC5E-A5A1-410B-A815-03EA8BAFE764}">
      <dgm:prSet/>
      <dgm:spPr/>
      <dgm:t>
        <a:bodyPr/>
        <a:lstStyle/>
        <a:p>
          <a:endParaRPr lang="en-GB"/>
        </a:p>
      </dgm:t>
    </dgm:pt>
    <dgm:pt modelId="{8FF7BCED-2F72-44A3-9BD9-DB669D6EE95E}">
      <dgm:prSet phldrT="[Text]"/>
      <dgm:spPr>
        <a:solidFill>
          <a:srgbClr val="2F618F"/>
        </a:solidFill>
      </dgm:spPr>
      <dgm:t>
        <a:bodyPr/>
        <a:lstStyle/>
        <a:p>
          <a:r>
            <a:rPr lang="en-US" dirty="0"/>
            <a:t>Cooperation </a:t>
          </a:r>
          <a:r>
            <a:rPr lang="en-US" dirty="0" err="1"/>
            <a:t>Directe</a:t>
          </a:r>
          <a:endParaRPr lang="en-GB" dirty="0"/>
        </a:p>
      </dgm:t>
    </dgm:pt>
    <dgm:pt modelId="{A251F1FB-624C-46FF-918C-2D9928ECDEB2}" type="parTrans" cxnId="{634377D0-8F78-4AC2-A101-82644F7D43F8}">
      <dgm:prSet/>
      <dgm:spPr/>
      <dgm:t>
        <a:bodyPr/>
        <a:lstStyle/>
        <a:p>
          <a:endParaRPr lang="en-GB"/>
        </a:p>
      </dgm:t>
    </dgm:pt>
    <dgm:pt modelId="{6B95A33C-B871-416C-9016-1D4DD8AFEC6E}" type="sibTrans" cxnId="{634377D0-8F78-4AC2-A101-82644F7D43F8}">
      <dgm:prSet/>
      <dgm:spPr/>
      <dgm:t>
        <a:bodyPr/>
        <a:lstStyle/>
        <a:p>
          <a:endParaRPr lang="en-GB"/>
        </a:p>
      </dgm:t>
    </dgm:pt>
    <dgm:pt modelId="{896159CF-BA7F-4498-98DF-61790BFA6179}" type="pres">
      <dgm:prSet presAssocID="{BBF75AFB-F130-4FCF-B60D-6B1AC94A267E}" presName="diagram" presStyleCnt="0">
        <dgm:presLayoutVars>
          <dgm:dir/>
          <dgm:resizeHandles val="exact"/>
        </dgm:presLayoutVars>
      </dgm:prSet>
      <dgm:spPr/>
      <dgm:t>
        <a:bodyPr/>
        <a:lstStyle/>
        <a:p>
          <a:endParaRPr lang="fr-FR"/>
        </a:p>
      </dgm:t>
    </dgm:pt>
    <dgm:pt modelId="{48043CAD-7228-4326-807D-49A74039CA0C}" type="pres">
      <dgm:prSet presAssocID="{75D1B636-D175-4028-9284-1550E54BFD19}" presName="node" presStyleLbl="node1" presStyleIdx="0" presStyleCnt="5">
        <dgm:presLayoutVars>
          <dgm:bulletEnabled val="1"/>
        </dgm:presLayoutVars>
      </dgm:prSet>
      <dgm:spPr/>
      <dgm:t>
        <a:bodyPr/>
        <a:lstStyle/>
        <a:p>
          <a:endParaRPr lang="fr-FR"/>
        </a:p>
      </dgm:t>
    </dgm:pt>
    <dgm:pt modelId="{25122436-B542-4ACF-801A-6F5FED071975}" type="pres">
      <dgm:prSet presAssocID="{8F5D4BC6-F592-4CE4-AAE5-3774771E6A22}" presName="sibTrans" presStyleCnt="0"/>
      <dgm:spPr/>
    </dgm:pt>
    <dgm:pt modelId="{A1D7765D-812F-4276-9313-2C74C923229F}" type="pres">
      <dgm:prSet presAssocID="{BE6B433B-011A-48FE-80A0-81DC91A17C46}" presName="node" presStyleLbl="node1" presStyleIdx="1" presStyleCnt="5">
        <dgm:presLayoutVars>
          <dgm:bulletEnabled val="1"/>
        </dgm:presLayoutVars>
      </dgm:prSet>
      <dgm:spPr/>
      <dgm:t>
        <a:bodyPr/>
        <a:lstStyle/>
        <a:p>
          <a:endParaRPr lang="fr-FR"/>
        </a:p>
      </dgm:t>
    </dgm:pt>
    <dgm:pt modelId="{E76F3F4A-AFFD-49AA-B640-AFC3538E4F54}" type="pres">
      <dgm:prSet presAssocID="{7677688E-19F9-494C-88CF-4475FBB5E701}" presName="sibTrans" presStyleCnt="0"/>
      <dgm:spPr/>
    </dgm:pt>
    <dgm:pt modelId="{F8A3965B-38B9-4F26-A8EC-A16B7E7679C4}" type="pres">
      <dgm:prSet presAssocID="{23C4106E-C2E7-4668-8185-9B881F2CBFC9}" presName="node" presStyleLbl="node1" presStyleIdx="2" presStyleCnt="5">
        <dgm:presLayoutVars>
          <dgm:bulletEnabled val="1"/>
        </dgm:presLayoutVars>
      </dgm:prSet>
      <dgm:spPr/>
      <dgm:t>
        <a:bodyPr/>
        <a:lstStyle/>
        <a:p>
          <a:endParaRPr lang="fr-FR"/>
        </a:p>
      </dgm:t>
    </dgm:pt>
    <dgm:pt modelId="{169CFD64-AAA8-4570-9D1D-69F1EED825A2}" type="pres">
      <dgm:prSet presAssocID="{A8D9C4FF-7F0C-4EA9-AF20-029C7680B5E6}" presName="sibTrans" presStyleCnt="0"/>
      <dgm:spPr/>
    </dgm:pt>
    <dgm:pt modelId="{ED2F326A-66D6-4800-827B-AE8FF9A6F28C}" type="pres">
      <dgm:prSet presAssocID="{B49108A2-02A4-4F59-9E6B-54CDA22F79A7}" presName="node" presStyleLbl="node1" presStyleIdx="3" presStyleCnt="5">
        <dgm:presLayoutVars>
          <dgm:bulletEnabled val="1"/>
        </dgm:presLayoutVars>
      </dgm:prSet>
      <dgm:spPr/>
      <dgm:t>
        <a:bodyPr/>
        <a:lstStyle/>
        <a:p>
          <a:endParaRPr lang="fr-FR"/>
        </a:p>
      </dgm:t>
    </dgm:pt>
    <dgm:pt modelId="{AD41AB3C-A129-4A3F-A5F2-60AAECCB4A7D}" type="pres">
      <dgm:prSet presAssocID="{77D440F9-8A5A-4835-9529-59DD9E276791}" presName="sibTrans" presStyleCnt="0"/>
      <dgm:spPr/>
    </dgm:pt>
    <dgm:pt modelId="{4ABB35AB-43E9-45F9-B772-A62698B4D057}" type="pres">
      <dgm:prSet presAssocID="{8FF7BCED-2F72-44A3-9BD9-DB669D6EE95E}" presName="node" presStyleLbl="node1" presStyleIdx="4" presStyleCnt="5">
        <dgm:presLayoutVars>
          <dgm:bulletEnabled val="1"/>
        </dgm:presLayoutVars>
      </dgm:prSet>
      <dgm:spPr/>
      <dgm:t>
        <a:bodyPr/>
        <a:lstStyle/>
        <a:p>
          <a:endParaRPr lang="fr-FR"/>
        </a:p>
      </dgm:t>
    </dgm:pt>
  </dgm:ptLst>
  <dgm:cxnLst>
    <dgm:cxn modelId="{DABBB08E-81C4-4F8F-B99E-711C1D86F462}" type="presOf" srcId="{B49108A2-02A4-4F59-9E6B-54CDA22F79A7}" destId="{ED2F326A-66D6-4800-827B-AE8FF9A6F28C}" srcOrd="0" destOrd="0" presId="urn:microsoft.com/office/officeart/2005/8/layout/default"/>
    <dgm:cxn modelId="{9F232018-AB22-4655-8E07-E857126E2406}" srcId="{BBF75AFB-F130-4FCF-B60D-6B1AC94A267E}" destId="{75D1B636-D175-4028-9284-1550E54BFD19}" srcOrd="0" destOrd="0" parTransId="{80C748EB-DD84-479E-988D-002539AFADE3}" sibTransId="{8F5D4BC6-F592-4CE4-AAE5-3774771E6A22}"/>
    <dgm:cxn modelId="{6254C0D3-B7D4-4EB2-AC92-E77FE2A1A7BA}" srcId="{BBF75AFB-F130-4FCF-B60D-6B1AC94A267E}" destId="{23C4106E-C2E7-4668-8185-9B881F2CBFC9}" srcOrd="2" destOrd="0" parTransId="{BFE9947F-D2D5-42FD-B965-1915A2C779E6}" sibTransId="{A8D9C4FF-7F0C-4EA9-AF20-029C7680B5E6}"/>
    <dgm:cxn modelId="{DCCB179E-1352-4A91-A514-D0E90670215F}" srcId="{BBF75AFB-F130-4FCF-B60D-6B1AC94A267E}" destId="{BE6B433B-011A-48FE-80A0-81DC91A17C46}" srcOrd="1" destOrd="0" parTransId="{30ED4AEC-FDB2-4292-9FEA-194F1132C2F1}" sibTransId="{7677688E-19F9-494C-88CF-4475FBB5E701}"/>
    <dgm:cxn modelId="{E076475F-06D7-4AFC-8F85-52A6612F4713}" type="presOf" srcId="{23C4106E-C2E7-4668-8185-9B881F2CBFC9}" destId="{F8A3965B-38B9-4F26-A8EC-A16B7E7679C4}" srcOrd="0" destOrd="0" presId="urn:microsoft.com/office/officeart/2005/8/layout/default"/>
    <dgm:cxn modelId="{033F8518-71FE-4F46-AAC7-0537532EA4FA}" type="presOf" srcId="{8FF7BCED-2F72-44A3-9BD9-DB669D6EE95E}" destId="{4ABB35AB-43E9-45F9-B772-A62698B4D057}" srcOrd="0" destOrd="0" presId="urn:microsoft.com/office/officeart/2005/8/layout/default"/>
    <dgm:cxn modelId="{8731130C-1689-4A2B-ACEA-0AF3ADD9DB5D}" type="presOf" srcId="{75D1B636-D175-4028-9284-1550E54BFD19}" destId="{48043CAD-7228-4326-807D-49A74039CA0C}" srcOrd="0" destOrd="0" presId="urn:microsoft.com/office/officeart/2005/8/layout/default"/>
    <dgm:cxn modelId="{87502106-8D3C-4087-8BB3-566CC61A4E16}" type="presOf" srcId="{BBF75AFB-F130-4FCF-B60D-6B1AC94A267E}" destId="{896159CF-BA7F-4498-98DF-61790BFA6179}" srcOrd="0" destOrd="0" presId="urn:microsoft.com/office/officeart/2005/8/layout/default"/>
    <dgm:cxn modelId="{871FBC5E-A5A1-410B-A815-03EA8BAFE764}" srcId="{BBF75AFB-F130-4FCF-B60D-6B1AC94A267E}" destId="{B49108A2-02A4-4F59-9E6B-54CDA22F79A7}" srcOrd="3" destOrd="0" parTransId="{94DBD357-9353-4DDF-BEEF-442075842228}" sibTransId="{77D440F9-8A5A-4835-9529-59DD9E276791}"/>
    <dgm:cxn modelId="{634377D0-8F78-4AC2-A101-82644F7D43F8}" srcId="{BBF75AFB-F130-4FCF-B60D-6B1AC94A267E}" destId="{8FF7BCED-2F72-44A3-9BD9-DB669D6EE95E}" srcOrd="4" destOrd="0" parTransId="{A251F1FB-624C-46FF-918C-2D9928ECDEB2}" sibTransId="{6B95A33C-B871-416C-9016-1D4DD8AFEC6E}"/>
    <dgm:cxn modelId="{A976CD6F-CB06-474F-9C2D-50B392E19E01}" type="presOf" srcId="{BE6B433B-011A-48FE-80A0-81DC91A17C46}" destId="{A1D7765D-812F-4276-9313-2C74C923229F}" srcOrd="0" destOrd="0" presId="urn:microsoft.com/office/officeart/2005/8/layout/default"/>
    <dgm:cxn modelId="{4079B7FE-7706-498B-8A82-438D242B72BD}" type="presParOf" srcId="{896159CF-BA7F-4498-98DF-61790BFA6179}" destId="{48043CAD-7228-4326-807D-49A74039CA0C}" srcOrd="0" destOrd="0" presId="urn:microsoft.com/office/officeart/2005/8/layout/default"/>
    <dgm:cxn modelId="{7A33C540-A983-424E-ACD4-D303640EC69F}" type="presParOf" srcId="{896159CF-BA7F-4498-98DF-61790BFA6179}" destId="{25122436-B542-4ACF-801A-6F5FED071975}" srcOrd="1" destOrd="0" presId="urn:microsoft.com/office/officeart/2005/8/layout/default"/>
    <dgm:cxn modelId="{0D92EEC6-41DF-4528-84DF-29F25433DB0E}" type="presParOf" srcId="{896159CF-BA7F-4498-98DF-61790BFA6179}" destId="{A1D7765D-812F-4276-9313-2C74C923229F}" srcOrd="2" destOrd="0" presId="urn:microsoft.com/office/officeart/2005/8/layout/default"/>
    <dgm:cxn modelId="{637F5D36-CCAB-4FC5-902F-ADC143874294}" type="presParOf" srcId="{896159CF-BA7F-4498-98DF-61790BFA6179}" destId="{E76F3F4A-AFFD-49AA-B640-AFC3538E4F54}" srcOrd="3" destOrd="0" presId="urn:microsoft.com/office/officeart/2005/8/layout/default"/>
    <dgm:cxn modelId="{A5BA2041-A33D-4E5A-8DAC-266F2A8B31B7}" type="presParOf" srcId="{896159CF-BA7F-4498-98DF-61790BFA6179}" destId="{F8A3965B-38B9-4F26-A8EC-A16B7E7679C4}" srcOrd="4" destOrd="0" presId="urn:microsoft.com/office/officeart/2005/8/layout/default"/>
    <dgm:cxn modelId="{C507B2EE-AFF0-4F34-B9F3-E10D76674CB3}" type="presParOf" srcId="{896159CF-BA7F-4498-98DF-61790BFA6179}" destId="{169CFD64-AAA8-4570-9D1D-69F1EED825A2}" srcOrd="5" destOrd="0" presId="urn:microsoft.com/office/officeart/2005/8/layout/default"/>
    <dgm:cxn modelId="{C0CDDBDE-3B09-4724-8BA6-6AF4658A95BC}" type="presParOf" srcId="{896159CF-BA7F-4498-98DF-61790BFA6179}" destId="{ED2F326A-66D6-4800-827B-AE8FF9A6F28C}" srcOrd="6" destOrd="0" presId="urn:microsoft.com/office/officeart/2005/8/layout/default"/>
    <dgm:cxn modelId="{626A0EB3-CC6A-45E8-B5C1-654A7237C2D9}" type="presParOf" srcId="{896159CF-BA7F-4498-98DF-61790BFA6179}" destId="{AD41AB3C-A129-4A3F-A5F2-60AAECCB4A7D}" srcOrd="7" destOrd="0" presId="urn:microsoft.com/office/officeart/2005/8/layout/default"/>
    <dgm:cxn modelId="{84DC8438-244F-421B-BE8C-62FF226D4DC7}" type="presParOf" srcId="{896159CF-BA7F-4498-98DF-61790BFA6179}" destId="{4ABB35AB-43E9-45F9-B772-A62698B4D057}"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018D3C-0F91-4A08-90F6-BB16C7CF8F8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7EB3051-92A7-4139-B292-34CB9B6860A0}">
      <dgm:prSet phldrT="[Text]" custT="1"/>
      <dgm:spPr>
        <a:solidFill>
          <a:srgbClr val="2F618F"/>
        </a:solidFill>
      </dgm:spPr>
      <dgm:t>
        <a:bodyPr/>
        <a:lstStyle/>
        <a:p>
          <a:r>
            <a:rPr lang="en-US" sz="2100" b="1" dirty="0" err="1"/>
            <a:t>Demande</a:t>
          </a:r>
          <a:r>
            <a:rPr lang="en-US" sz="2100" b="1" dirty="0"/>
            <a:t> de conservation </a:t>
          </a:r>
          <a:r>
            <a:rPr lang="en-US" sz="2100" b="1" dirty="0" err="1"/>
            <a:t>accélérée</a:t>
          </a:r>
          <a:endParaRPr lang="en-GB" sz="2100" b="1" dirty="0"/>
        </a:p>
      </dgm:t>
    </dgm:pt>
    <dgm:pt modelId="{79E9A809-BA37-4853-AA8E-39C2539F98BB}" type="parTrans" cxnId="{E349022D-13EB-4D8E-9B9B-4682AA06D704}">
      <dgm:prSet/>
      <dgm:spPr/>
      <dgm:t>
        <a:bodyPr/>
        <a:lstStyle/>
        <a:p>
          <a:endParaRPr lang="en-GB" sz="2100"/>
        </a:p>
      </dgm:t>
    </dgm:pt>
    <dgm:pt modelId="{493AE93D-B296-4EF7-A9A2-2B322187866D}" type="sibTrans" cxnId="{E349022D-13EB-4D8E-9B9B-4682AA06D704}">
      <dgm:prSet/>
      <dgm:spPr/>
      <dgm:t>
        <a:bodyPr/>
        <a:lstStyle/>
        <a:p>
          <a:endParaRPr lang="en-GB" sz="2100"/>
        </a:p>
      </dgm:t>
    </dgm:pt>
    <dgm:pt modelId="{7489F11D-E032-46E1-BC8C-E5B20ADC2D0A}">
      <dgm:prSet phldrT="[Text]" custT="1"/>
      <dgm:spPr/>
      <dgm:t>
        <a:bodyPr/>
        <a:lstStyle/>
        <a:p>
          <a:r>
            <a:rPr lang="en-US" sz="1800" b="1" dirty="0"/>
            <a:t>Pas de régime de conservation des </a:t>
          </a:r>
          <a:r>
            <a:rPr lang="en-US" sz="1800" b="1" dirty="0" err="1"/>
            <a:t>donnéesme</a:t>
          </a:r>
          <a:endParaRPr lang="en-GB" sz="1800" b="1" dirty="0"/>
        </a:p>
      </dgm:t>
    </dgm:pt>
    <dgm:pt modelId="{4A2EB988-6CEF-45BA-823A-54398DF9D33E}" type="parTrans" cxnId="{25710B08-62B9-447C-9CB0-FC6F405928CC}">
      <dgm:prSet/>
      <dgm:spPr/>
      <dgm:t>
        <a:bodyPr/>
        <a:lstStyle/>
        <a:p>
          <a:endParaRPr lang="en-GB" sz="2100"/>
        </a:p>
      </dgm:t>
    </dgm:pt>
    <dgm:pt modelId="{4A6C80DB-9439-4FEB-BFE2-206CE08D744E}" type="sibTrans" cxnId="{25710B08-62B9-447C-9CB0-FC6F405928CC}">
      <dgm:prSet/>
      <dgm:spPr/>
      <dgm:t>
        <a:bodyPr/>
        <a:lstStyle/>
        <a:p>
          <a:endParaRPr lang="en-GB" sz="2100"/>
        </a:p>
      </dgm:t>
    </dgm:pt>
    <dgm:pt modelId="{5D92D247-FB78-4075-80EA-04B6A0571AA5}">
      <dgm:prSet phldrT="[Text]" custT="1"/>
      <dgm:spPr>
        <a:solidFill>
          <a:srgbClr val="2F618F"/>
        </a:solidFill>
      </dgm:spPr>
      <dgm:t>
        <a:bodyPr/>
        <a:lstStyle/>
        <a:p>
          <a:r>
            <a:rPr lang="en-US" sz="2100" b="1" dirty="0" err="1"/>
            <a:t>Contenu</a:t>
          </a:r>
          <a:r>
            <a:rPr lang="en-US" sz="2100" b="1" dirty="0"/>
            <a:t> de la </a:t>
          </a:r>
          <a:r>
            <a:rPr lang="en-US" sz="2100" b="1" dirty="0" err="1"/>
            <a:t>demande</a:t>
          </a:r>
          <a:endParaRPr lang="en-GB" sz="2100" b="1" dirty="0"/>
        </a:p>
      </dgm:t>
    </dgm:pt>
    <dgm:pt modelId="{EA9B5474-DDD6-4F8C-ACF7-0E9474452DE5}" type="parTrans" cxnId="{831EAA11-C43D-4068-A716-60CCCD752FB2}">
      <dgm:prSet/>
      <dgm:spPr/>
      <dgm:t>
        <a:bodyPr/>
        <a:lstStyle/>
        <a:p>
          <a:endParaRPr lang="en-GB" sz="2100"/>
        </a:p>
      </dgm:t>
    </dgm:pt>
    <dgm:pt modelId="{41B3314E-69B3-4078-B431-7A7CB80FBE33}" type="sibTrans" cxnId="{831EAA11-C43D-4068-A716-60CCCD752FB2}">
      <dgm:prSet/>
      <dgm:spPr/>
      <dgm:t>
        <a:bodyPr/>
        <a:lstStyle/>
        <a:p>
          <a:endParaRPr lang="en-GB" sz="2100"/>
        </a:p>
      </dgm:t>
    </dgm:pt>
    <dgm:pt modelId="{75F8A651-A7C2-48D9-808A-E0FFEA9518D9}">
      <dgm:prSet phldrT="[Text]" custT="1"/>
      <dgm:spPr/>
      <dgm:t>
        <a:bodyPr/>
        <a:lstStyle/>
        <a:p>
          <a:r>
            <a:rPr lang="en-US" sz="1800" b="1" dirty="0"/>
            <a:t>Quoi, </a:t>
          </a:r>
          <a:r>
            <a:rPr lang="en-US" sz="1800" b="1" dirty="0" err="1"/>
            <a:t>pourquoi</a:t>
          </a:r>
          <a:r>
            <a:rPr lang="en-US" sz="1800" b="1" dirty="0"/>
            <a:t>, qui, </a:t>
          </a:r>
          <a:r>
            <a:rPr lang="en-US" sz="1800" b="1" dirty="0" err="1"/>
            <a:t>quand</a:t>
          </a:r>
          <a:r>
            <a:rPr lang="en-US" sz="1800" b="1" dirty="0"/>
            <a:t>, </a:t>
          </a:r>
          <a:r>
            <a:rPr lang="en-US" sz="1800" b="1" dirty="0" err="1"/>
            <a:t>où</a:t>
          </a:r>
          <a:r>
            <a:rPr lang="en-US" sz="1800" b="1" dirty="0"/>
            <a:t> ?</a:t>
          </a:r>
          <a:endParaRPr lang="en-GB" sz="1800" b="1" dirty="0"/>
        </a:p>
      </dgm:t>
    </dgm:pt>
    <dgm:pt modelId="{2B5F7D4E-F52F-4897-A13F-3E31CD452B32}" type="parTrans" cxnId="{4979FBBC-F0A7-4952-83D9-21BB7E40B428}">
      <dgm:prSet/>
      <dgm:spPr/>
      <dgm:t>
        <a:bodyPr/>
        <a:lstStyle/>
        <a:p>
          <a:endParaRPr lang="en-GB" sz="2100"/>
        </a:p>
      </dgm:t>
    </dgm:pt>
    <dgm:pt modelId="{C5A0A913-2672-4A97-86A8-E12088D7D14F}" type="sibTrans" cxnId="{4979FBBC-F0A7-4952-83D9-21BB7E40B428}">
      <dgm:prSet/>
      <dgm:spPr/>
      <dgm:t>
        <a:bodyPr/>
        <a:lstStyle/>
        <a:p>
          <a:endParaRPr lang="en-GB" sz="2100"/>
        </a:p>
      </dgm:t>
    </dgm:pt>
    <dgm:pt modelId="{A36D20B0-06E8-4224-A950-B6E62CB3FFA0}">
      <dgm:prSet phldrT="[Text]" custT="1"/>
      <dgm:spPr>
        <a:solidFill>
          <a:srgbClr val="2F618F"/>
        </a:solidFill>
      </dgm:spPr>
      <dgm:t>
        <a:bodyPr/>
        <a:lstStyle/>
        <a:p>
          <a:r>
            <a:rPr lang="en-US" sz="2100" b="1" dirty="0" err="1"/>
            <a:t>Garanties</a:t>
          </a:r>
          <a:endParaRPr lang="en-GB" sz="2100" b="1" dirty="0"/>
        </a:p>
      </dgm:t>
    </dgm:pt>
    <dgm:pt modelId="{EEE4A91A-5A19-4EB6-B0DB-F92136B5BBDA}" type="parTrans" cxnId="{19DC7568-F8C6-4AC0-9BA9-CB3E72F43016}">
      <dgm:prSet/>
      <dgm:spPr/>
      <dgm:t>
        <a:bodyPr/>
        <a:lstStyle/>
        <a:p>
          <a:endParaRPr lang="en-GB" sz="2100"/>
        </a:p>
      </dgm:t>
    </dgm:pt>
    <dgm:pt modelId="{54668624-3071-4B1B-A7B4-B3599924663C}" type="sibTrans" cxnId="{19DC7568-F8C6-4AC0-9BA9-CB3E72F43016}">
      <dgm:prSet/>
      <dgm:spPr/>
      <dgm:t>
        <a:bodyPr/>
        <a:lstStyle/>
        <a:p>
          <a:endParaRPr lang="en-GB" sz="2100"/>
        </a:p>
      </dgm:t>
    </dgm:pt>
    <dgm:pt modelId="{40A053CC-BC28-4080-943A-767C8E120CC0}">
      <dgm:prSet phldrT="[Text]" custT="1"/>
      <dgm:spPr/>
      <dgm:t>
        <a:bodyPr/>
        <a:lstStyle/>
        <a:p>
          <a:r>
            <a:rPr lang="en-US" sz="1900" b="1" dirty="0"/>
            <a:t>Conditions de </a:t>
          </a:r>
          <a:r>
            <a:rPr lang="en-US" sz="1900" b="1" dirty="0" err="1"/>
            <a:t>refus</a:t>
          </a:r>
          <a:endParaRPr lang="en-GB" sz="1900" b="1" dirty="0"/>
        </a:p>
      </dgm:t>
    </dgm:pt>
    <dgm:pt modelId="{0E8DEE90-6B2B-4EE5-9488-F8AACDDD53EE}" type="parTrans" cxnId="{BAC2C3AD-FD08-4A5C-906B-006F685A0A40}">
      <dgm:prSet/>
      <dgm:spPr/>
      <dgm:t>
        <a:bodyPr/>
        <a:lstStyle/>
        <a:p>
          <a:endParaRPr lang="en-GB" sz="2100"/>
        </a:p>
      </dgm:t>
    </dgm:pt>
    <dgm:pt modelId="{BA06C24D-6FE8-43FC-9D5E-0436D9138BD1}" type="sibTrans" cxnId="{BAC2C3AD-FD08-4A5C-906B-006F685A0A40}">
      <dgm:prSet/>
      <dgm:spPr/>
      <dgm:t>
        <a:bodyPr/>
        <a:lstStyle/>
        <a:p>
          <a:endParaRPr lang="en-GB" sz="2100"/>
        </a:p>
      </dgm:t>
    </dgm:pt>
    <dgm:pt modelId="{D1C491F7-C6F2-452C-ABA8-CA087C267FC6}" type="pres">
      <dgm:prSet presAssocID="{3C018D3C-0F91-4A08-90F6-BB16C7CF8F8E}" presName="rootnode" presStyleCnt="0">
        <dgm:presLayoutVars>
          <dgm:chMax/>
          <dgm:chPref/>
          <dgm:dir/>
          <dgm:animLvl val="lvl"/>
        </dgm:presLayoutVars>
      </dgm:prSet>
      <dgm:spPr/>
      <dgm:t>
        <a:bodyPr/>
        <a:lstStyle/>
        <a:p>
          <a:endParaRPr lang="fr-FR"/>
        </a:p>
      </dgm:t>
    </dgm:pt>
    <dgm:pt modelId="{E7AB41EC-DB53-411E-97C8-0F255E0A3AF9}" type="pres">
      <dgm:prSet presAssocID="{67EB3051-92A7-4139-B292-34CB9B6860A0}" presName="composite" presStyleCnt="0"/>
      <dgm:spPr/>
    </dgm:pt>
    <dgm:pt modelId="{31527D9E-5FA2-4597-8E2D-E5003C3C0A93}" type="pres">
      <dgm:prSet presAssocID="{67EB3051-92A7-4139-B292-34CB9B6860A0}" presName="bentUpArrow1" presStyleLbl="alignImgPlace1" presStyleIdx="0" presStyleCnt="2"/>
      <dgm:spPr>
        <a:solidFill>
          <a:srgbClr val="91A6B8"/>
        </a:solidFill>
      </dgm:spPr>
    </dgm:pt>
    <dgm:pt modelId="{B4D5EB93-611D-4038-B168-500D1B32CA56}" type="pres">
      <dgm:prSet presAssocID="{67EB3051-92A7-4139-B292-34CB9B6860A0}" presName="ParentText" presStyleLbl="node1" presStyleIdx="0" presStyleCnt="3" custScaleX="117796" custLinFactNeighborX="-57" custLinFactNeighborY="2028">
        <dgm:presLayoutVars>
          <dgm:chMax val="1"/>
          <dgm:chPref val="1"/>
          <dgm:bulletEnabled val="1"/>
        </dgm:presLayoutVars>
      </dgm:prSet>
      <dgm:spPr/>
      <dgm:t>
        <a:bodyPr/>
        <a:lstStyle/>
        <a:p>
          <a:endParaRPr lang="fr-FR"/>
        </a:p>
      </dgm:t>
    </dgm:pt>
    <dgm:pt modelId="{52E48DBB-AF6D-41DF-B170-D8F41A227E12}" type="pres">
      <dgm:prSet presAssocID="{67EB3051-92A7-4139-B292-34CB9B6860A0}" presName="ChildText" presStyleLbl="revTx" presStyleIdx="0" presStyleCnt="3" custScaleX="135607" custLinFactNeighborX="33428" custLinFactNeighborY="3678">
        <dgm:presLayoutVars>
          <dgm:chMax val="0"/>
          <dgm:chPref val="0"/>
          <dgm:bulletEnabled val="1"/>
        </dgm:presLayoutVars>
      </dgm:prSet>
      <dgm:spPr/>
      <dgm:t>
        <a:bodyPr/>
        <a:lstStyle/>
        <a:p>
          <a:endParaRPr lang="fr-FR"/>
        </a:p>
      </dgm:t>
    </dgm:pt>
    <dgm:pt modelId="{294ABEEA-4F82-4691-8B70-47038BAF139E}" type="pres">
      <dgm:prSet presAssocID="{493AE93D-B296-4EF7-A9A2-2B322187866D}" presName="sibTrans" presStyleCnt="0"/>
      <dgm:spPr/>
    </dgm:pt>
    <dgm:pt modelId="{7A626975-D983-45D4-947E-933C628BFF32}" type="pres">
      <dgm:prSet presAssocID="{5D92D247-FB78-4075-80EA-04B6A0571AA5}" presName="composite" presStyleCnt="0"/>
      <dgm:spPr/>
    </dgm:pt>
    <dgm:pt modelId="{6CC64585-60A8-40E0-ADC9-12EB47EBEB83}" type="pres">
      <dgm:prSet presAssocID="{5D92D247-FB78-4075-80EA-04B6A0571AA5}" presName="bentUpArrow1" presStyleLbl="alignImgPlace1" presStyleIdx="1" presStyleCnt="2"/>
      <dgm:spPr>
        <a:solidFill>
          <a:srgbClr val="91A6B8"/>
        </a:solidFill>
      </dgm:spPr>
    </dgm:pt>
    <dgm:pt modelId="{D73EB49A-F08A-4ADC-BCC6-8D88F76D62B6}" type="pres">
      <dgm:prSet presAssocID="{5D92D247-FB78-4075-80EA-04B6A0571AA5}" presName="ParentText" presStyleLbl="node1" presStyleIdx="1" presStyleCnt="3">
        <dgm:presLayoutVars>
          <dgm:chMax val="1"/>
          <dgm:chPref val="1"/>
          <dgm:bulletEnabled val="1"/>
        </dgm:presLayoutVars>
      </dgm:prSet>
      <dgm:spPr/>
      <dgm:t>
        <a:bodyPr/>
        <a:lstStyle/>
        <a:p>
          <a:endParaRPr lang="fr-FR"/>
        </a:p>
      </dgm:t>
    </dgm:pt>
    <dgm:pt modelId="{A5F31CDA-115C-41E7-AE28-01F4D53E927C}" type="pres">
      <dgm:prSet presAssocID="{5D92D247-FB78-4075-80EA-04B6A0571AA5}" presName="ChildText" presStyleLbl="revTx" presStyleIdx="1" presStyleCnt="3" custAng="0">
        <dgm:presLayoutVars>
          <dgm:chMax val="0"/>
          <dgm:chPref val="0"/>
          <dgm:bulletEnabled val="1"/>
        </dgm:presLayoutVars>
      </dgm:prSet>
      <dgm:spPr/>
      <dgm:t>
        <a:bodyPr/>
        <a:lstStyle/>
        <a:p>
          <a:endParaRPr lang="fr-FR"/>
        </a:p>
      </dgm:t>
    </dgm:pt>
    <dgm:pt modelId="{7E4A9C9B-7933-41A9-9A86-802C7D5EC352}" type="pres">
      <dgm:prSet presAssocID="{41B3314E-69B3-4078-B431-7A7CB80FBE33}" presName="sibTrans" presStyleCnt="0"/>
      <dgm:spPr/>
    </dgm:pt>
    <dgm:pt modelId="{C1F89C58-1414-4307-8F3A-36B8BCF9472B}" type="pres">
      <dgm:prSet presAssocID="{A36D20B0-06E8-4224-A950-B6E62CB3FFA0}" presName="composite" presStyleCnt="0"/>
      <dgm:spPr/>
    </dgm:pt>
    <dgm:pt modelId="{BBC99311-7DE7-4254-AAFC-4B74B3B2EFE0}" type="pres">
      <dgm:prSet presAssocID="{A36D20B0-06E8-4224-A950-B6E62CB3FFA0}" presName="ParentText" presStyleLbl="node1" presStyleIdx="2" presStyleCnt="3" custScaleY="96413" custLinFactNeighborX="-12249" custLinFactNeighborY="-2029">
        <dgm:presLayoutVars>
          <dgm:chMax val="1"/>
          <dgm:chPref val="1"/>
          <dgm:bulletEnabled val="1"/>
        </dgm:presLayoutVars>
      </dgm:prSet>
      <dgm:spPr/>
      <dgm:t>
        <a:bodyPr/>
        <a:lstStyle/>
        <a:p>
          <a:endParaRPr lang="fr-FR"/>
        </a:p>
      </dgm:t>
    </dgm:pt>
    <dgm:pt modelId="{C5C71605-FA8E-47E8-9A57-50CBF5B28BB8}" type="pres">
      <dgm:prSet presAssocID="{A36D20B0-06E8-4224-A950-B6E62CB3FFA0}" presName="FinalChildText" presStyleLbl="revTx" presStyleIdx="2" presStyleCnt="3" custLinFactNeighborX="-14223">
        <dgm:presLayoutVars>
          <dgm:chMax val="0"/>
          <dgm:chPref val="0"/>
          <dgm:bulletEnabled val="1"/>
        </dgm:presLayoutVars>
      </dgm:prSet>
      <dgm:spPr/>
      <dgm:t>
        <a:bodyPr/>
        <a:lstStyle/>
        <a:p>
          <a:endParaRPr lang="fr-FR"/>
        </a:p>
      </dgm:t>
    </dgm:pt>
  </dgm:ptLst>
  <dgm:cxnLst>
    <dgm:cxn modelId="{E0E8C005-3AEC-4167-88B1-1634AB1C0B91}" type="presOf" srcId="{67EB3051-92A7-4139-B292-34CB9B6860A0}" destId="{B4D5EB93-611D-4038-B168-500D1B32CA56}" srcOrd="0" destOrd="0" presId="urn:microsoft.com/office/officeart/2005/8/layout/StepDownProcess"/>
    <dgm:cxn modelId="{25710B08-62B9-447C-9CB0-FC6F405928CC}" srcId="{67EB3051-92A7-4139-B292-34CB9B6860A0}" destId="{7489F11D-E032-46E1-BC8C-E5B20ADC2D0A}" srcOrd="0" destOrd="0" parTransId="{4A2EB988-6CEF-45BA-823A-54398DF9D33E}" sibTransId="{4A6C80DB-9439-4FEB-BFE2-206CE08D744E}"/>
    <dgm:cxn modelId="{7D80E816-8ABE-4512-9209-984A384E647E}" type="presOf" srcId="{75F8A651-A7C2-48D9-808A-E0FFEA9518D9}" destId="{A5F31CDA-115C-41E7-AE28-01F4D53E927C}" srcOrd="0" destOrd="0" presId="urn:microsoft.com/office/officeart/2005/8/layout/StepDownProcess"/>
    <dgm:cxn modelId="{4979FBBC-F0A7-4952-83D9-21BB7E40B428}" srcId="{5D92D247-FB78-4075-80EA-04B6A0571AA5}" destId="{75F8A651-A7C2-48D9-808A-E0FFEA9518D9}" srcOrd="0" destOrd="0" parTransId="{2B5F7D4E-F52F-4897-A13F-3E31CD452B32}" sibTransId="{C5A0A913-2672-4A97-86A8-E12088D7D14F}"/>
    <dgm:cxn modelId="{BAC2C3AD-FD08-4A5C-906B-006F685A0A40}" srcId="{A36D20B0-06E8-4224-A950-B6E62CB3FFA0}" destId="{40A053CC-BC28-4080-943A-767C8E120CC0}" srcOrd="0" destOrd="0" parTransId="{0E8DEE90-6B2B-4EE5-9488-F8AACDDD53EE}" sibTransId="{BA06C24D-6FE8-43FC-9D5E-0436D9138BD1}"/>
    <dgm:cxn modelId="{E827E446-742D-4C0D-9087-E35DF9F46A40}" type="presOf" srcId="{5D92D247-FB78-4075-80EA-04B6A0571AA5}" destId="{D73EB49A-F08A-4ADC-BCC6-8D88F76D62B6}" srcOrd="0" destOrd="0" presId="urn:microsoft.com/office/officeart/2005/8/layout/StepDownProcess"/>
    <dgm:cxn modelId="{E349022D-13EB-4D8E-9B9B-4682AA06D704}" srcId="{3C018D3C-0F91-4A08-90F6-BB16C7CF8F8E}" destId="{67EB3051-92A7-4139-B292-34CB9B6860A0}" srcOrd="0" destOrd="0" parTransId="{79E9A809-BA37-4853-AA8E-39C2539F98BB}" sibTransId="{493AE93D-B296-4EF7-A9A2-2B322187866D}"/>
    <dgm:cxn modelId="{95A4A67D-EF67-4080-ACC3-90E8803289B7}" type="presOf" srcId="{A36D20B0-06E8-4224-A950-B6E62CB3FFA0}" destId="{BBC99311-7DE7-4254-AAFC-4B74B3B2EFE0}" srcOrd="0" destOrd="0" presId="urn:microsoft.com/office/officeart/2005/8/layout/StepDownProcess"/>
    <dgm:cxn modelId="{19DC7568-F8C6-4AC0-9BA9-CB3E72F43016}" srcId="{3C018D3C-0F91-4A08-90F6-BB16C7CF8F8E}" destId="{A36D20B0-06E8-4224-A950-B6E62CB3FFA0}" srcOrd="2" destOrd="0" parTransId="{EEE4A91A-5A19-4EB6-B0DB-F92136B5BBDA}" sibTransId="{54668624-3071-4B1B-A7B4-B3599924663C}"/>
    <dgm:cxn modelId="{CE0A545B-792E-4016-A259-355AAE070DC8}" type="presOf" srcId="{3C018D3C-0F91-4A08-90F6-BB16C7CF8F8E}" destId="{D1C491F7-C6F2-452C-ABA8-CA087C267FC6}" srcOrd="0" destOrd="0" presId="urn:microsoft.com/office/officeart/2005/8/layout/StepDownProcess"/>
    <dgm:cxn modelId="{2152479E-302A-4151-8D09-0A6FA2D35F6B}" type="presOf" srcId="{7489F11D-E032-46E1-BC8C-E5B20ADC2D0A}" destId="{52E48DBB-AF6D-41DF-B170-D8F41A227E12}" srcOrd="0" destOrd="0" presId="urn:microsoft.com/office/officeart/2005/8/layout/StepDownProcess"/>
    <dgm:cxn modelId="{831EAA11-C43D-4068-A716-60CCCD752FB2}" srcId="{3C018D3C-0F91-4A08-90F6-BB16C7CF8F8E}" destId="{5D92D247-FB78-4075-80EA-04B6A0571AA5}" srcOrd="1" destOrd="0" parTransId="{EA9B5474-DDD6-4F8C-ACF7-0E9474452DE5}" sibTransId="{41B3314E-69B3-4078-B431-7A7CB80FBE33}"/>
    <dgm:cxn modelId="{D8E27974-A339-4A1C-A777-3E55B5081739}" type="presOf" srcId="{40A053CC-BC28-4080-943A-767C8E120CC0}" destId="{C5C71605-FA8E-47E8-9A57-50CBF5B28BB8}" srcOrd="0" destOrd="0" presId="urn:microsoft.com/office/officeart/2005/8/layout/StepDownProcess"/>
    <dgm:cxn modelId="{349D3DF1-6206-4ED6-A962-518BD46A9128}" type="presParOf" srcId="{D1C491F7-C6F2-452C-ABA8-CA087C267FC6}" destId="{E7AB41EC-DB53-411E-97C8-0F255E0A3AF9}" srcOrd="0" destOrd="0" presId="urn:microsoft.com/office/officeart/2005/8/layout/StepDownProcess"/>
    <dgm:cxn modelId="{C191DF04-039B-469F-9D10-371663318E5E}" type="presParOf" srcId="{E7AB41EC-DB53-411E-97C8-0F255E0A3AF9}" destId="{31527D9E-5FA2-4597-8E2D-E5003C3C0A93}" srcOrd="0" destOrd="0" presId="urn:microsoft.com/office/officeart/2005/8/layout/StepDownProcess"/>
    <dgm:cxn modelId="{3E279B7C-8330-408B-8039-611DB2EADABE}" type="presParOf" srcId="{E7AB41EC-DB53-411E-97C8-0F255E0A3AF9}" destId="{B4D5EB93-611D-4038-B168-500D1B32CA56}" srcOrd="1" destOrd="0" presId="urn:microsoft.com/office/officeart/2005/8/layout/StepDownProcess"/>
    <dgm:cxn modelId="{92FFD5CD-74F1-4A1D-AB50-9DA8DFC3BC75}" type="presParOf" srcId="{E7AB41EC-DB53-411E-97C8-0F255E0A3AF9}" destId="{52E48DBB-AF6D-41DF-B170-D8F41A227E12}" srcOrd="2" destOrd="0" presId="urn:microsoft.com/office/officeart/2005/8/layout/StepDownProcess"/>
    <dgm:cxn modelId="{B26C41CB-1AC6-4DE2-B3B3-E8AF2F2401DA}" type="presParOf" srcId="{D1C491F7-C6F2-452C-ABA8-CA087C267FC6}" destId="{294ABEEA-4F82-4691-8B70-47038BAF139E}" srcOrd="1" destOrd="0" presId="urn:microsoft.com/office/officeart/2005/8/layout/StepDownProcess"/>
    <dgm:cxn modelId="{B65B122E-FD2E-46E7-9B8B-264FD1DC76A1}" type="presParOf" srcId="{D1C491F7-C6F2-452C-ABA8-CA087C267FC6}" destId="{7A626975-D983-45D4-947E-933C628BFF32}" srcOrd="2" destOrd="0" presId="urn:microsoft.com/office/officeart/2005/8/layout/StepDownProcess"/>
    <dgm:cxn modelId="{2F8FE155-1C52-4630-A106-DC887A945079}" type="presParOf" srcId="{7A626975-D983-45D4-947E-933C628BFF32}" destId="{6CC64585-60A8-40E0-ADC9-12EB47EBEB83}" srcOrd="0" destOrd="0" presId="urn:microsoft.com/office/officeart/2005/8/layout/StepDownProcess"/>
    <dgm:cxn modelId="{AC439BD7-FB00-4E2D-AD03-E07F3E17928A}" type="presParOf" srcId="{7A626975-D983-45D4-947E-933C628BFF32}" destId="{D73EB49A-F08A-4ADC-BCC6-8D88F76D62B6}" srcOrd="1" destOrd="0" presId="urn:microsoft.com/office/officeart/2005/8/layout/StepDownProcess"/>
    <dgm:cxn modelId="{131F0E7E-1C5B-488D-BF25-730A3A51CC78}" type="presParOf" srcId="{7A626975-D983-45D4-947E-933C628BFF32}" destId="{A5F31CDA-115C-41E7-AE28-01F4D53E927C}" srcOrd="2" destOrd="0" presId="urn:microsoft.com/office/officeart/2005/8/layout/StepDownProcess"/>
    <dgm:cxn modelId="{821AA76A-5AC3-427A-BD83-ACBAD064516B}" type="presParOf" srcId="{D1C491F7-C6F2-452C-ABA8-CA087C267FC6}" destId="{7E4A9C9B-7933-41A9-9A86-802C7D5EC352}" srcOrd="3" destOrd="0" presId="urn:microsoft.com/office/officeart/2005/8/layout/StepDownProcess"/>
    <dgm:cxn modelId="{A1C1E8E3-4E7B-4208-BE8E-2DCA337FB994}" type="presParOf" srcId="{D1C491F7-C6F2-452C-ABA8-CA087C267FC6}" destId="{C1F89C58-1414-4307-8F3A-36B8BCF9472B}" srcOrd="4" destOrd="0" presId="urn:microsoft.com/office/officeart/2005/8/layout/StepDownProcess"/>
    <dgm:cxn modelId="{DB83AC6A-9458-4F46-96E1-6966A3926E7A}" type="presParOf" srcId="{C1F89C58-1414-4307-8F3A-36B8BCF9472B}" destId="{BBC99311-7DE7-4254-AAFC-4B74B3B2EFE0}" srcOrd="0" destOrd="0" presId="urn:microsoft.com/office/officeart/2005/8/layout/StepDownProcess"/>
    <dgm:cxn modelId="{FF1E21B2-D80A-4060-A83A-5881C36BC6DA}" type="presParOf" srcId="{C1F89C58-1414-4307-8F3A-36B8BCF9472B}" destId="{C5C71605-FA8E-47E8-9A57-50CBF5B28BB8}" srcOrd="1" destOrd="0" presId="urn:microsoft.com/office/officeart/2005/8/layout/StepDownProcess"/>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B0F65B-9F91-406A-90CB-6785F6808F2D}" type="doc">
      <dgm:prSet loTypeId="urn:microsoft.com/office/officeart/2005/8/layout/process1" loCatId="process" qsTypeId="urn:microsoft.com/office/officeart/2005/8/quickstyle/simple1" qsCatId="simple" csTypeId="urn:microsoft.com/office/officeart/2005/8/colors/accent1_2" csCatId="accent1" phldr="1"/>
      <dgm:spPr/>
    </dgm:pt>
    <dgm:pt modelId="{F1CEAA09-6E04-4169-A989-51DA223B1AE2}">
      <dgm:prSet phldrT="[Text]"/>
      <dgm:spPr>
        <a:solidFill>
          <a:srgbClr val="2F618F"/>
        </a:solidFill>
      </dgm:spPr>
      <dgm:t>
        <a:bodyPr/>
        <a:lstStyle/>
        <a:p>
          <a:r>
            <a:rPr lang="en-US" b="1" dirty="0"/>
            <a:t>Informations </a:t>
          </a:r>
          <a:r>
            <a:rPr lang="en-US" b="1" dirty="0" err="1"/>
            <a:t>envoyées</a:t>
          </a:r>
          <a:r>
            <a:rPr lang="en-US" b="1" dirty="0"/>
            <a:t> </a:t>
          </a:r>
          <a:r>
            <a:rPr lang="en-US" b="1" dirty="0" err="1"/>
            <a:t>depuis</a:t>
          </a:r>
          <a:r>
            <a:rPr lang="en-US" b="1" dirty="0"/>
            <a:t> le pays A</a:t>
          </a:r>
          <a:endParaRPr lang="en-GB" b="1" dirty="0"/>
        </a:p>
      </dgm:t>
    </dgm:pt>
    <dgm:pt modelId="{DF4FB64B-4450-4476-87CB-37AAAAEAF066}" type="parTrans" cxnId="{A851C7E4-171A-43D0-9470-575580D8F075}">
      <dgm:prSet/>
      <dgm:spPr/>
      <dgm:t>
        <a:bodyPr/>
        <a:lstStyle/>
        <a:p>
          <a:endParaRPr lang="en-GB"/>
        </a:p>
      </dgm:t>
    </dgm:pt>
    <dgm:pt modelId="{D8EC43DE-F0ED-4306-8402-ACDF80100405}" type="sibTrans" cxnId="{A851C7E4-171A-43D0-9470-575580D8F075}">
      <dgm:prSet/>
      <dgm:spPr>
        <a:solidFill>
          <a:srgbClr val="91A6B8"/>
        </a:solidFill>
      </dgm:spPr>
      <dgm:t>
        <a:bodyPr/>
        <a:lstStyle/>
        <a:p>
          <a:endParaRPr lang="en-GB"/>
        </a:p>
      </dgm:t>
    </dgm:pt>
    <dgm:pt modelId="{CD231E6B-939C-434B-9CDC-CB74ED5C27CA}">
      <dgm:prSet phldrT="[Text]"/>
      <dgm:spPr>
        <a:solidFill>
          <a:srgbClr val="2F618F"/>
        </a:solidFill>
      </dgm:spPr>
      <dgm:t>
        <a:bodyPr/>
        <a:lstStyle/>
        <a:p>
          <a:r>
            <a:rPr lang="en-US" b="1" dirty="0" err="1">
              <a:solidFill>
                <a:srgbClr val="FFFF00"/>
              </a:solidFill>
            </a:rPr>
            <a:t>Serveur</a:t>
          </a:r>
          <a:r>
            <a:rPr lang="en-US" b="1" dirty="0">
              <a:solidFill>
                <a:srgbClr val="FFFF00"/>
              </a:solidFill>
            </a:rPr>
            <a:t> de </a:t>
          </a:r>
          <a:r>
            <a:rPr lang="en-US" b="1" dirty="0" err="1">
              <a:solidFill>
                <a:srgbClr val="FFFF00"/>
              </a:solidFill>
            </a:rPr>
            <a:t>relais</a:t>
          </a:r>
          <a:r>
            <a:rPr lang="en-US" b="1" dirty="0">
              <a:solidFill>
                <a:srgbClr val="FFFF00"/>
              </a:solidFill>
            </a:rPr>
            <a:t> dans le pays B</a:t>
          </a:r>
          <a:endParaRPr lang="en-GB" b="1" dirty="0">
            <a:solidFill>
              <a:srgbClr val="FFFF00"/>
            </a:solidFill>
          </a:endParaRPr>
        </a:p>
      </dgm:t>
    </dgm:pt>
    <dgm:pt modelId="{DD482E24-033C-4449-8960-15A6DE00255B}" type="parTrans" cxnId="{602F3C22-85A0-48A4-AAA0-C34904450974}">
      <dgm:prSet/>
      <dgm:spPr/>
      <dgm:t>
        <a:bodyPr/>
        <a:lstStyle/>
        <a:p>
          <a:endParaRPr lang="en-GB"/>
        </a:p>
      </dgm:t>
    </dgm:pt>
    <dgm:pt modelId="{1605DF09-B689-440D-A8F7-8A0DDE38192F}" type="sibTrans" cxnId="{602F3C22-85A0-48A4-AAA0-C34904450974}">
      <dgm:prSet/>
      <dgm:spPr>
        <a:solidFill>
          <a:srgbClr val="91A6B8"/>
        </a:solidFill>
      </dgm:spPr>
      <dgm:t>
        <a:bodyPr/>
        <a:lstStyle/>
        <a:p>
          <a:endParaRPr lang="en-GB"/>
        </a:p>
      </dgm:t>
    </dgm:pt>
    <dgm:pt modelId="{54F52897-B747-4F08-A43F-62CD1150A1C7}">
      <dgm:prSet phldrT="[Text]"/>
      <dgm:spPr>
        <a:solidFill>
          <a:srgbClr val="2F618F"/>
        </a:solidFill>
      </dgm:spPr>
      <dgm:t>
        <a:bodyPr/>
        <a:lstStyle/>
        <a:p>
          <a:r>
            <a:rPr lang="en-US" b="1" dirty="0"/>
            <a:t>Informations reçues dans le pays C</a:t>
          </a:r>
          <a:endParaRPr lang="en-GB" b="1" dirty="0"/>
        </a:p>
      </dgm:t>
    </dgm:pt>
    <dgm:pt modelId="{79CC8503-680C-4BAD-BCD9-F5CBAE75EF89}" type="parTrans" cxnId="{FC4BE7F9-11E9-48CC-AA79-420B5E88C547}">
      <dgm:prSet/>
      <dgm:spPr/>
      <dgm:t>
        <a:bodyPr/>
        <a:lstStyle/>
        <a:p>
          <a:endParaRPr lang="en-GB"/>
        </a:p>
      </dgm:t>
    </dgm:pt>
    <dgm:pt modelId="{DF958E0E-E0DB-436A-A0EF-AD61AD7EC53B}" type="sibTrans" cxnId="{FC4BE7F9-11E9-48CC-AA79-420B5E88C547}">
      <dgm:prSet/>
      <dgm:spPr/>
      <dgm:t>
        <a:bodyPr/>
        <a:lstStyle/>
        <a:p>
          <a:endParaRPr lang="en-GB"/>
        </a:p>
      </dgm:t>
    </dgm:pt>
    <dgm:pt modelId="{B6F4850D-E4E6-4EF7-BA16-947C9E7BAD22}" type="pres">
      <dgm:prSet presAssocID="{CCB0F65B-9F91-406A-90CB-6785F6808F2D}" presName="Name0" presStyleCnt="0">
        <dgm:presLayoutVars>
          <dgm:dir/>
          <dgm:resizeHandles val="exact"/>
        </dgm:presLayoutVars>
      </dgm:prSet>
      <dgm:spPr/>
    </dgm:pt>
    <dgm:pt modelId="{35A29870-0D19-40B0-B764-1D224889547E}" type="pres">
      <dgm:prSet presAssocID="{F1CEAA09-6E04-4169-A989-51DA223B1AE2}" presName="node" presStyleLbl="node1" presStyleIdx="0" presStyleCnt="3">
        <dgm:presLayoutVars>
          <dgm:bulletEnabled val="1"/>
        </dgm:presLayoutVars>
      </dgm:prSet>
      <dgm:spPr/>
      <dgm:t>
        <a:bodyPr/>
        <a:lstStyle/>
        <a:p>
          <a:endParaRPr lang="fr-FR"/>
        </a:p>
      </dgm:t>
    </dgm:pt>
    <dgm:pt modelId="{66314F9B-10CF-44C6-A95B-6D106D205273}" type="pres">
      <dgm:prSet presAssocID="{D8EC43DE-F0ED-4306-8402-ACDF80100405}" presName="sibTrans" presStyleLbl="sibTrans2D1" presStyleIdx="0" presStyleCnt="2"/>
      <dgm:spPr/>
      <dgm:t>
        <a:bodyPr/>
        <a:lstStyle/>
        <a:p>
          <a:endParaRPr lang="fr-FR"/>
        </a:p>
      </dgm:t>
    </dgm:pt>
    <dgm:pt modelId="{239083C5-3C4C-4A27-AC35-DA09DABF6434}" type="pres">
      <dgm:prSet presAssocID="{D8EC43DE-F0ED-4306-8402-ACDF80100405}" presName="connectorText" presStyleLbl="sibTrans2D1" presStyleIdx="0" presStyleCnt="2"/>
      <dgm:spPr/>
      <dgm:t>
        <a:bodyPr/>
        <a:lstStyle/>
        <a:p>
          <a:endParaRPr lang="fr-FR"/>
        </a:p>
      </dgm:t>
    </dgm:pt>
    <dgm:pt modelId="{9ABA3D6E-65D8-49C4-AABD-F1758CEAA15B}" type="pres">
      <dgm:prSet presAssocID="{CD231E6B-939C-434B-9CDC-CB74ED5C27CA}" presName="node" presStyleLbl="node1" presStyleIdx="1" presStyleCnt="3">
        <dgm:presLayoutVars>
          <dgm:bulletEnabled val="1"/>
        </dgm:presLayoutVars>
      </dgm:prSet>
      <dgm:spPr/>
      <dgm:t>
        <a:bodyPr/>
        <a:lstStyle/>
        <a:p>
          <a:endParaRPr lang="fr-FR"/>
        </a:p>
      </dgm:t>
    </dgm:pt>
    <dgm:pt modelId="{41C79047-15CF-4FFE-BEF8-7E421503F124}" type="pres">
      <dgm:prSet presAssocID="{1605DF09-B689-440D-A8F7-8A0DDE38192F}" presName="sibTrans" presStyleLbl="sibTrans2D1" presStyleIdx="1" presStyleCnt="2"/>
      <dgm:spPr/>
      <dgm:t>
        <a:bodyPr/>
        <a:lstStyle/>
        <a:p>
          <a:endParaRPr lang="fr-FR"/>
        </a:p>
      </dgm:t>
    </dgm:pt>
    <dgm:pt modelId="{5E546C62-3D0C-4375-A5B9-DB1AF73E0FED}" type="pres">
      <dgm:prSet presAssocID="{1605DF09-B689-440D-A8F7-8A0DDE38192F}" presName="connectorText" presStyleLbl="sibTrans2D1" presStyleIdx="1" presStyleCnt="2"/>
      <dgm:spPr/>
      <dgm:t>
        <a:bodyPr/>
        <a:lstStyle/>
        <a:p>
          <a:endParaRPr lang="fr-FR"/>
        </a:p>
      </dgm:t>
    </dgm:pt>
    <dgm:pt modelId="{62574373-2E21-446F-959B-D8FA026EBE7F}" type="pres">
      <dgm:prSet presAssocID="{54F52897-B747-4F08-A43F-62CD1150A1C7}" presName="node" presStyleLbl="node1" presStyleIdx="2" presStyleCnt="3">
        <dgm:presLayoutVars>
          <dgm:bulletEnabled val="1"/>
        </dgm:presLayoutVars>
      </dgm:prSet>
      <dgm:spPr/>
      <dgm:t>
        <a:bodyPr/>
        <a:lstStyle/>
        <a:p>
          <a:endParaRPr lang="fr-FR"/>
        </a:p>
      </dgm:t>
    </dgm:pt>
  </dgm:ptLst>
  <dgm:cxnLst>
    <dgm:cxn modelId="{377230FF-2C64-4C61-B6D7-68498E03313F}" type="presOf" srcId="{F1CEAA09-6E04-4169-A989-51DA223B1AE2}" destId="{35A29870-0D19-40B0-B764-1D224889547E}" srcOrd="0" destOrd="0" presId="urn:microsoft.com/office/officeart/2005/8/layout/process1"/>
    <dgm:cxn modelId="{FC4BE7F9-11E9-48CC-AA79-420B5E88C547}" srcId="{CCB0F65B-9F91-406A-90CB-6785F6808F2D}" destId="{54F52897-B747-4F08-A43F-62CD1150A1C7}" srcOrd="2" destOrd="0" parTransId="{79CC8503-680C-4BAD-BCD9-F5CBAE75EF89}" sibTransId="{DF958E0E-E0DB-436A-A0EF-AD61AD7EC53B}"/>
    <dgm:cxn modelId="{59EDA668-AC13-41F3-A9FA-FFECCD0A5792}" type="presOf" srcId="{D8EC43DE-F0ED-4306-8402-ACDF80100405}" destId="{239083C5-3C4C-4A27-AC35-DA09DABF6434}" srcOrd="1" destOrd="0" presId="urn:microsoft.com/office/officeart/2005/8/layout/process1"/>
    <dgm:cxn modelId="{A851C7E4-171A-43D0-9470-575580D8F075}" srcId="{CCB0F65B-9F91-406A-90CB-6785F6808F2D}" destId="{F1CEAA09-6E04-4169-A989-51DA223B1AE2}" srcOrd="0" destOrd="0" parTransId="{DF4FB64B-4450-4476-87CB-37AAAAEAF066}" sibTransId="{D8EC43DE-F0ED-4306-8402-ACDF80100405}"/>
    <dgm:cxn modelId="{6189531A-B95A-4923-9310-66D2A3176B89}" type="presOf" srcId="{1605DF09-B689-440D-A8F7-8A0DDE38192F}" destId="{41C79047-15CF-4FFE-BEF8-7E421503F124}" srcOrd="0" destOrd="0" presId="urn:microsoft.com/office/officeart/2005/8/layout/process1"/>
    <dgm:cxn modelId="{DC28793A-D1BB-4B6A-9408-6D16412EC006}" type="presOf" srcId="{1605DF09-B689-440D-A8F7-8A0DDE38192F}" destId="{5E546C62-3D0C-4375-A5B9-DB1AF73E0FED}" srcOrd="1" destOrd="0" presId="urn:microsoft.com/office/officeart/2005/8/layout/process1"/>
    <dgm:cxn modelId="{602F3C22-85A0-48A4-AAA0-C34904450974}" srcId="{CCB0F65B-9F91-406A-90CB-6785F6808F2D}" destId="{CD231E6B-939C-434B-9CDC-CB74ED5C27CA}" srcOrd="1" destOrd="0" parTransId="{DD482E24-033C-4449-8960-15A6DE00255B}" sibTransId="{1605DF09-B689-440D-A8F7-8A0DDE38192F}"/>
    <dgm:cxn modelId="{9C5C47B9-62EA-4F19-B7A6-AE74B4038311}" type="presOf" srcId="{CCB0F65B-9F91-406A-90CB-6785F6808F2D}" destId="{B6F4850D-E4E6-4EF7-BA16-947C9E7BAD22}" srcOrd="0" destOrd="0" presId="urn:microsoft.com/office/officeart/2005/8/layout/process1"/>
    <dgm:cxn modelId="{02CA5A40-8A14-4723-8DA8-1CB47E2240B7}" type="presOf" srcId="{54F52897-B747-4F08-A43F-62CD1150A1C7}" destId="{62574373-2E21-446F-959B-D8FA026EBE7F}" srcOrd="0" destOrd="0" presId="urn:microsoft.com/office/officeart/2005/8/layout/process1"/>
    <dgm:cxn modelId="{31840526-B15A-4629-9BB0-0B39CB78A16C}" type="presOf" srcId="{D8EC43DE-F0ED-4306-8402-ACDF80100405}" destId="{66314F9B-10CF-44C6-A95B-6D106D205273}" srcOrd="0" destOrd="0" presId="urn:microsoft.com/office/officeart/2005/8/layout/process1"/>
    <dgm:cxn modelId="{8E66F22F-7E6C-4D28-94A5-2B7E8CD4786B}" type="presOf" srcId="{CD231E6B-939C-434B-9CDC-CB74ED5C27CA}" destId="{9ABA3D6E-65D8-49C4-AABD-F1758CEAA15B}" srcOrd="0" destOrd="0" presId="urn:microsoft.com/office/officeart/2005/8/layout/process1"/>
    <dgm:cxn modelId="{AF4D5398-F3AC-4357-BF13-48F945663F4A}" type="presParOf" srcId="{B6F4850D-E4E6-4EF7-BA16-947C9E7BAD22}" destId="{35A29870-0D19-40B0-B764-1D224889547E}" srcOrd="0" destOrd="0" presId="urn:microsoft.com/office/officeart/2005/8/layout/process1"/>
    <dgm:cxn modelId="{06A1EBD3-C6B9-4254-B51D-DE698A5AD4D0}" type="presParOf" srcId="{B6F4850D-E4E6-4EF7-BA16-947C9E7BAD22}" destId="{66314F9B-10CF-44C6-A95B-6D106D205273}" srcOrd="1" destOrd="0" presId="urn:microsoft.com/office/officeart/2005/8/layout/process1"/>
    <dgm:cxn modelId="{0AB745FF-E175-4B3F-823C-44F7A6B8102C}" type="presParOf" srcId="{66314F9B-10CF-44C6-A95B-6D106D205273}" destId="{239083C5-3C4C-4A27-AC35-DA09DABF6434}" srcOrd="0" destOrd="0" presId="urn:microsoft.com/office/officeart/2005/8/layout/process1"/>
    <dgm:cxn modelId="{6E3A17CD-5F4E-44B6-B0D3-B4A0A9B05A7C}" type="presParOf" srcId="{B6F4850D-E4E6-4EF7-BA16-947C9E7BAD22}" destId="{9ABA3D6E-65D8-49C4-AABD-F1758CEAA15B}" srcOrd="2" destOrd="0" presId="urn:microsoft.com/office/officeart/2005/8/layout/process1"/>
    <dgm:cxn modelId="{4B9F680D-392B-45D5-BD74-33B2D29C99D4}" type="presParOf" srcId="{B6F4850D-E4E6-4EF7-BA16-947C9E7BAD22}" destId="{41C79047-15CF-4FFE-BEF8-7E421503F124}" srcOrd="3" destOrd="0" presId="urn:microsoft.com/office/officeart/2005/8/layout/process1"/>
    <dgm:cxn modelId="{314AF784-AD65-4A1F-9653-183FEEA79FA6}" type="presParOf" srcId="{41C79047-15CF-4FFE-BEF8-7E421503F124}" destId="{5E546C62-3D0C-4375-A5B9-DB1AF73E0FED}" srcOrd="0" destOrd="0" presId="urn:microsoft.com/office/officeart/2005/8/layout/process1"/>
    <dgm:cxn modelId="{5A8FE3FF-8128-485F-A181-87CFFA92D174}" type="presParOf" srcId="{B6F4850D-E4E6-4EF7-BA16-947C9E7BAD22}" destId="{62574373-2E21-446F-959B-D8FA026EBE7F}" srcOrd="4"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1E8B54-F15E-144E-8D2F-9EAF10BA117C}" type="doc">
      <dgm:prSet loTypeId="urn:microsoft.com/office/officeart/2005/8/layout/process1" loCatId="" qsTypeId="urn:microsoft.com/office/officeart/2005/8/quickstyle/simple1" qsCatId="simple" csTypeId="urn:microsoft.com/office/officeart/2005/8/colors/accent1_2" csCatId="accent1" phldr="1"/>
      <dgm:spPr/>
    </dgm:pt>
    <dgm:pt modelId="{AE7104CB-758D-EC41-8609-61191BFE3C03}">
      <dgm:prSet phldrT="[Text]" custT="1"/>
      <dgm:spPr>
        <a:solidFill>
          <a:srgbClr val="2F618F"/>
        </a:solidFill>
      </dgm:spPr>
      <dgm:t>
        <a:bodyPr/>
        <a:lstStyle/>
        <a:p>
          <a:r>
            <a:rPr lang="en-US" sz="2500" b="1" dirty="0"/>
            <a:t>Initiative LEA/
proposition</a:t>
          </a:r>
        </a:p>
      </dgm:t>
    </dgm:pt>
    <dgm:pt modelId="{BC68609A-B6B8-B644-9138-4E0BFF105ECD}" type="parTrans" cxnId="{3092243B-08A2-0044-84A1-685944038A1F}">
      <dgm:prSet/>
      <dgm:spPr/>
      <dgm:t>
        <a:bodyPr/>
        <a:lstStyle/>
        <a:p>
          <a:endParaRPr lang="en-US"/>
        </a:p>
      </dgm:t>
    </dgm:pt>
    <dgm:pt modelId="{FDC3CB59-829A-C84B-B579-8B9002EFB2A7}" type="sibTrans" cxnId="{3092243B-08A2-0044-84A1-685944038A1F}">
      <dgm:prSet/>
      <dgm:spPr>
        <a:solidFill>
          <a:srgbClr val="91A6B8"/>
        </a:solidFill>
      </dgm:spPr>
      <dgm:t>
        <a:bodyPr/>
        <a:lstStyle/>
        <a:p>
          <a:endParaRPr lang="en-US"/>
        </a:p>
      </dgm:t>
    </dgm:pt>
    <dgm:pt modelId="{FBFCC004-16C3-1C4C-AE98-8809FF704719}">
      <dgm:prSet phldrT="[Text]" custT="1"/>
      <dgm:spPr>
        <a:solidFill>
          <a:srgbClr val="2F618F"/>
        </a:solidFill>
      </dgm:spPr>
      <dgm:t>
        <a:bodyPr/>
        <a:lstStyle/>
        <a:p>
          <a:r>
            <a:rPr lang="en-US" sz="2500" b="1" dirty="0" err="1"/>
            <a:t>Poursuite</a:t>
          </a:r>
          <a:r>
            <a:rPr lang="en-US" sz="2500" b="1" dirty="0"/>
            <a:t> </a:t>
          </a:r>
          <a:r>
            <a:rPr lang="en-US" sz="2500" b="1" dirty="0" err="1"/>
            <a:t>ou</a:t>
          </a:r>
          <a:r>
            <a:rPr lang="en-US" sz="2500" b="1" dirty="0"/>
            <a:t> </a:t>
          </a:r>
          <a:r>
            <a:rPr lang="en-US" sz="2500" b="1" dirty="0" err="1"/>
            <a:t>injonction</a:t>
          </a:r>
          <a:r>
            <a:rPr lang="en-US" sz="2500" b="1" dirty="0"/>
            <a:t> d'un tribunal d'un </a:t>
          </a:r>
          <a:r>
            <a:rPr lang="en-US" sz="2500" b="1" dirty="0" err="1"/>
            <a:t>autre</a:t>
          </a:r>
          <a:r>
            <a:rPr lang="en-US" sz="2500" b="1" dirty="0"/>
            <a:t> pays</a:t>
          </a:r>
        </a:p>
      </dgm:t>
    </dgm:pt>
    <dgm:pt modelId="{16F6BE10-67EA-FF4B-9D7B-2AA452608E46}" type="parTrans" cxnId="{AF7295FA-02AE-7347-BC2B-6C8EBB48AB65}">
      <dgm:prSet/>
      <dgm:spPr/>
      <dgm:t>
        <a:bodyPr/>
        <a:lstStyle/>
        <a:p>
          <a:endParaRPr lang="en-US"/>
        </a:p>
      </dgm:t>
    </dgm:pt>
    <dgm:pt modelId="{7038ADFC-0E27-1B49-8658-6394F010896A}" type="sibTrans" cxnId="{AF7295FA-02AE-7347-BC2B-6C8EBB48AB65}">
      <dgm:prSet/>
      <dgm:spPr>
        <a:solidFill>
          <a:srgbClr val="91A6B8"/>
        </a:solidFill>
      </dgm:spPr>
      <dgm:t>
        <a:bodyPr/>
        <a:lstStyle/>
        <a:p>
          <a:endParaRPr lang="en-US"/>
        </a:p>
      </dgm:t>
    </dgm:pt>
    <dgm:pt modelId="{B817E51B-5347-A54F-94F0-8C2DEC193D04}">
      <dgm:prSet phldrT="[Text]" custT="1"/>
      <dgm:spPr>
        <a:solidFill>
          <a:srgbClr val="2F618F"/>
        </a:solidFill>
      </dgm:spPr>
      <dgm:t>
        <a:bodyPr/>
        <a:lstStyle/>
        <a:p>
          <a:r>
            <a:rPr lang="en-US" sz="2400" b="1" dirty="0"/>
            <a:t>Mise </a:t>
          </a:r>
          <a:r>
            <a:rPr lang="en-US" sz="2400" b="1" dirty="0" err="1"/>
            <a:t>en</a:t>
          </a:r>
          <a:r>
            <a:rPr lang="en-US" sz="2400" b="1" dirty="0"/>
            <a:t> </a:t>
          </a:r>
          <a:r>
            <a:rPr lang="en-US" sz="2400" b="1" dirty="0" err="1"/>
            <a:t>œuvre</a:t>
          </a:r>
          <a:r>
            <a:rPr lang="en-US" sz="2400" b="1" dirty="0"/>
            <a:t> du FAI</a:t>
          </a:r>
        </a:p>
      </dgm:t>
    </dgm:pt>
    <dgm:pt modelId="{447C4BF7-F03D-984C-BFC2-B44166D8C519}" type="parTrans" cxnId="{9B417129-DC17-3A41-B949-F70FB8661828}">
      <dgm:prSet/>
      <dgm:spPr/>
      <dgm:t>
        <a:bodyPr/>
        <a:lstStyle/>
        <a:p>
          <a:endParaRPr lang="en-US"/>
        </a:p>
      </dgm:t>
    </dgm:pt>
    <dgm:pt modelId="{CC6911FD-9181-3E4D-A024-52DBEDEE6FDA}" type="sibTrans" cxnId="{9B417129-DC17-3A41-B949-F70FB8661828}">
      <dgm:prSet/>
      <dgm:spPr/>
      <dgm:t>
        <a:bodyPr/>
        <a:lstStyle/>
        <a:p>
          <a:endParaRPr lang="en-US"/>
        </a:p>
      </dgm:t>
    </dgm:pt>
    <dgm:pt modelId="{CA3B3DD8-C9D2-B246-BC8F-382A89A4400F}" type="pres">
      <dgm:prSet presAssocID="{851E8B54-F15E-144E-8D2F-9EAF10BA117C}" presName="Name0" presStyleCnt="0">
        <dgm:presLayoutVars>
          <dgm:dir/>
          <dgm:resizeHandles val="exact"/>
        </dgm:presLayoutVars>
      </dgm:prSet>
      <dgm:spPr/>
    </dgm:pt>
    <dgm:pt modelId="{5C4F47A9-DF52-E94A-9314-84A0DE05EE87}" type="pres">
      <dgm:prSet presAssocID="{AE7104CB-758D-EC41-8609-61191BFE3C03}" presName="node" presStyleLbl="node1" presStyleIdx="0" presStyleCnt="3">
        <dgm:presLayoutVars>
          <dgm:bulletEnabled val="1"/>
        </dgm:presLayoutVars>
      </dgm:prSet>
      <dgm:spPr/>
      <dgm:t>
        <a:bodyPr/>
        <a:lstStyle/>
        <a:p>
          <a:endParaRPr lang="fr-FR"/>
        </a:p>
      </dgm:t>
    </dgm:pt>
    <dgm:pt modelId="{575B4603-DEF0-5541-83A2-96EE904E758D}" type="pres">
      <dgm:prSet presAssocID="{FDC3CB59-829A-C84B-B579-8B9002EFB2A7}" presName="sibTrans" presStyleLbl="sibTrans2D1" presStyleIdx="0" presStyleCnt="2"/>
      <dgm:spPr/>
      <dgm:t>
        <a:bodyPr/>
        <a:lstStyle/>
        <a:p>
          <a:endParaRPr lang="fr-FR"/>
        </a:p>
      </dgm:t>
    </dgm:pt>
    <dgm:pt modelId="{38921681-A46C-2E46-A28A-EE209F7DFF8E}" type="pres">
      <dgm:prSet presAssocID="{FDC3CB59-829A-C84B-B579-8B9002EFB2A7}" presName="connectorText" presStyleLbl="sibTrans2D1" presStyleIdx="0" presStyleCnt="2"/>
      <dgm:spPr/>
      <dgm:t>
        <a:bodyPr/>
        <a:lstStyle/>
        <a:p>
          <a:endParaRPr lang="fr-FR"/>
        </a:p>
      </dgm:t>
    </dgm:pt>
    <dgm:pt modelId="{0208B717-D5D6-D14D-9793-A6B9B85D6CE5}" type="pres">
      <dgm:prSet presAssocID="{FBFCC004-16C3-1C4C-AE98-8809FF704719}" presName="node" presStyleLbl="node1" presStyleIdx="1" presStyleCnt="3">
        <dgm:presLayoutVars>
          <dgm:bulletEnabled val="1"/>
        </dgm:presLayoutVars>
      </dgm:prSet>
      <dgm:spPr/>
      <dgm:t>
        <a:bodyPr/>
        <a:lstStyle/>
        <a:p>
          <a:endParaRPr lang="fr-FR"/>
        </a:p>
      </dgm:t>
    </dgm:pt>
    <dgm:pt modelId="{2D7682A1-F91C-7942-AF4D-3E91EBC211EA}" type="pres">
      <dgm:prSet presAssocID="{7038ADFC-0E27-1B49-8658-6394F010896A}" presName="sibTrans" presStyleLbl="sibTrans2D1" presStyleIdx="1" presStyleCnt="2"/>
      <dgm:spPr/>
      <dgm:t>
        <a:bodyPr/>
        <a:lstStyle/>
        <a:p>
          <a:endParaRPr lang="fr-FR"/>
        </a:p>
      </dgm:t>
    </dgm:pt>
    <dgm:pt modelId="{0CDFECCB-DBA2-8B4B-9BDF-F313F7BF9897}" type="pres">
      <dgm:prSet presAssocID="{7038ADFC-0E27-1B49-8658-6394F010896A}" presName="connectorText" presStyleLbl="sibTrans2D1" presStyleIdx="1" presStyleCnt="2"/>
      <dgm:spPr/>
      <dgm:t>
        <a:bodyPr/>
        <a:lstStyle/>
        <a:p>
          <a:endParaRPr lang="fr-FR"/>
        </a:p>
      </dgm:t>
    </dgm:pt>
    <dgm:pt modelId="{CB3D899A-8E9B-E840-8698-AEB53FA7A099}" type="pres">
      <dgm:prSet presAssocID="{B817E51B-5347-A54F-94F0-8C2DEC193D04}" presName="node" presStyleLbl="node1" presStyleIdx="2" presStyleCnt="3">
        <dgm:presLayoutVars>
          <dgm:bulletEnabled val="1"/>
        </dgm:presLayoutVars>
      </dgm:prSet>
      <dgm:spPr/>
      <dgm:t>
        <a:bodyPr/>
        <a:lstStyle/>
        <a:p>
          <a:endParaRPr lang="fr-FR"/>
        </a:p>
      </dgm:t>
    </dgm:pt>
  </dgm:ptLst>
  <dgm:cxnLst>
    <dgm:cxn modelId="{272C68AC-CC18-A442-8C3C-93A1118D1EF8}" type="presOf" srcId="{7038ADFC-0E27-1B49-8658-6394F010896A}" destId="{0CDFECCB-DBA2-8B4B-9BDF-F313F7BF9897}" srcOrd="1" destOrd="0" presId="urn:microsoft.com/office/officeart/2005/8/layout/process1"/>
    <dgm:cxn modelId="{728386B8-1A39-A540-BAE1-B14D3C2A2847}" type="presOf" srcId="{FDC3CB59-829A-C84B-B579-8B9002EFB2A7}" destId="{38921681-A46C-2E46-A28A-EE209F7DFF8E}" srcOrd="1" destOrd="0" presId="urn:microsoft.com/office/officeart/2005/8/layout/process1"/>
    <dgm:cxn modelId="{E242096D-642F-2440-A0E0-EEAE53662A9C}" type="presOf" srcId="{7038ADFC-0E27-1B49-8658-6394F010896A}" destId="{2D7682A1-F91C-7942-AF4D-3E91EBC211EA}" srcOrd="0" destOrd="0" presId="urn:microsoft.com/office/officeart/2005/8/layout/process1"/>
    <dgm:cxn modelId="{4B18659F-5DC0-1E43-B75D-4A24A7325BD1}" type="presOf" srcId="{AE7104CB-758D-EC41-8609-61191BFE3C03}" destId="{5C4F47A9-DF52-E94A-9314-84A0DE05EE87}" srcOrd="0" destOrd="0" presId="urn:microsoft.com/office/officeart/2005/8/layout/process1"/>
    <dgm:cxn modelId="{6AF18147-3EC6-2B42-B0B6-5034FA52D517}" type="presOf" srcId="{FDC3CB59-829A-C84B-B579-8B9002EFB2A7}" destId="{575B4603-DEF0-5541-83A2-96EE904E758D}" srcOrd="0" destOrd="0" presId="urn:microsoft.com/office/officeart/2005/8/layout/process1"/>
    <dgm:cxn modelId="{3092243B-08A2-0044-84A1-685944038A1F}" srcId="{851E8B54-F15E-144E-8D2F-9EAF10BA117C}" destId="{AE7104CB-758D-EC41-8609-61191BFE3C03}" srcOrd="0" destOrd="0" parTransId="{BC68609A-B6B8-B644-9138-4E0BFF105ECD}" sibTransId="{FDC3CB59-829A-C84B-B579-8B9002EFB2A7}"/>
    <dgm:cxn modelId="{E4C7A0F8-09A4-4E48-9DF7-DE9389B1C73C}" type="presOf" srcId="{B817E51B-5347-A54F-94F0-8C2DEC193D04}" destId="{CB3D899A-8E9B-E840-8698-AEB53FA7A099}" srcOrd="0" destOrd="0" presId="urn:microsoft.com/office/officeart/2005/8/layout/process1"/>
    <dgm:cxn modelId="{AD76CFBF-A9C7-144B-A908-79497BE8C108}" type="presOf" srcId="{FBFCC004-16C3-1C4C-AE98-8809FF704719}" destId="{0208B717-D5D6-D14D-9793-A6B9B85D6CE5}" srcOrd="0" destOrd="0" presId="urn:microsoft.com/office/officeart/2005/8/layout/process1"/>
    <dgm:cxn modelId="{9B417129-DC17-3A41-B949-F70FB8661828}" srcId="{851E8B54-F15E-144E-8D2F-9EAF10BA117C}" destId="{B817E51B-5347-A54F-94F0-8C2DEC193D04}" srcOrd="2" destOrd="0" parTransId="{447C4BF7-F03D-984C-BFC2-B44166D8C519}" sibTransId="{CC6911FD-9181-3E4D-A024-52DBEDEE6FDA}"/>
    <dgm:cxn modelId="{AF7295FA-02AE-7347-BC2B-6C8EBB48AB65}" srcId="{851E8B54-F15E-144E-8D2F-9EAF10BA117C}" destId="{FBFCC004-16C3-1C4C-AE98-8809FF704719}" srcOrd="1" destOrd="0" parTransId="{16F6BE10-67EA-FF4B-9D7B-2AA452608E46}" sibTransId="{7038ADFC-0E27-1B49-8658-6394F010896A}"/>
    <dgm:cxn modelId="{3C0EDD2F-B444-2D44-A133-893E970273CF}" type="presOf" srcId="{851E8B54-F15E-144E-8D2F-9EAF10BA117C}" destId="{CA3B3DD8-C9D2-B246-BC8F-382A89A4400F}" srcOrd="0" destOrd="0" presId="urn:microsoft.com/office/officeart/2005/8/layout/process1"/>
    <dgm:cxn modelId="{01044321-F26C-E245-99B3-7F887142541A}" type="presParOf" srcId="{CA3B3DD8-C9D2-B246-BC8F-382A89A4400F}" destId="{5C4F47A9-DF52-E94A-9314-84A0DE05EE87}" srcOrd="0" destOrd="0" presId="urn:microsoft.com/office/officeart/2005/8/layout/process1"/>
    <dgm:cxn modelId="{ACEC27AA-0BE5-EB4D-81F6-0C5E2E4B9DB1}" type="presParOf" srcId="{CA3B3DD8-C9D2-B246-BC8F-382A89A4400F}" destId="{575B4603-DEF0-5541-83A2-96EE904E758D}" srcOrd="1" destOrd="0" presId="urn:microsoft.com/office/officeart/2005/8/layout/process1"/>
    <dgm:cxn modelId="{D9FBB6C6-71AE-044D-A209-02A46C83337D}" type="presParOf" srcId="{575B4603-DEF0-5541-83A2-96EE904E758D}" destId="{38921681-A46C-2E46-A28A-EE209F7DFF8E}" srcOrd="0" destOrd="0" presId="urn:microsoft.com/office/officeart/2005/8/layout/process1"/>
    <dgm:cxn modelId="{25E24D1B-2763-9A49-9DF1-8168E41C4A74}" type="presParOf" srcId="{CA3B3DD8-C9D2-B246-BC8F-382A89A4400F}" destId="{0208B717-D5D6-D14D-9793-A6B9B85D6CE5}" srcOrd="2" destOrd="0" presId="urn:microsoft.com/office/officeart/2005/8/layout/process1"/>
    <dgm:cxn modelId="{E59A7E5D-0A1A-1647-B087-629DFD95D98C}" type="presParOf" srcId="{CA3B3DD8-C9D2-B246-BC8F-382A89A4400F}" destId="{2D7682A1-F91C-7942-AF4D-3E91EBC211EA}" srcOrd="3" destOrd="0" presId="urn:microsoft.com/office/officeart/2005/8/layout/process1"/>
    <dgm:cxn modelId="{9C4E7876-33CF-FB4C-B511-BEC10C4E8341}" type="presParOf" srcId="{2D7682A1-F91C-7942-AF4D-3E91EBC211EA}" destId="{0CDFECCB-DBA2-8B4B-9BDF-F313F7BF9897}" srcOrd="0" destOrd="0" presId="urn:microsoft.com/office/officeart/2005/8/layout/process1"/>
    <dgm:cxn modelId="{83DC30CB-DDEC-1E42-A689-E4DA85BC052D}" type="presParOf" srcId="{CA3B3DD8-C9D2-B246-BC8F-382A89A4400F}" destId="{CB3D899A-8E9B-E840-8698-AEB53FA7A099}"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2D918-0CA5-4D88-8D2D-6536F35688D9}">
      <dsp:nvSpPr>
        <dsp:cNvPr id="0" name=""/>
        <dsp:cNvSpPr/>
      </dsp:nvSpPr>
      <dsp:spPr>
        <a:xfrm>
          <a:off x="2617"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a:t>La plus large </a:t>
          </a:r>
          <a:r>
            <a:rPr lang="en-US" sz="2400" kern="1200" dirty="0" err="1"/>
            <a:t>demandes</a:t>
          </a:r>
          <a:r>
            <a:rPr lang="en-US" sz="2400" kern="1200" dirty="0"/>
            <a:t> </a:t>
          </a:r>
          <a:r>
            <a:rPr lang="en-US" sz="2400" kern="1200" dirty="0" err="1"/>
            <a:t>d'entraide</a:t>
          </a:r>
          <a:r>
            <a:rPr lang="en-US" sz="2400" kern="1200" dirty="0"/>
            <a:t> </a:t>
          </a:r>
          <a:r>
            <a:rPr lang="en-US" sz="2400" kern="1200" dirty="0" err="1"/>
            <a:t>judiciaires</a:t>
          </a:r>
          <a:endParaRPr lang="en-GB" sz="2400" kern="1200" dirty="0"/>
        </a:p>
      </dsp:txBody>
      <dsp:txXfrm>
        <a:off x="640381" y="2107838"/>
        <a:ext cx="1913293" cy="1275528"/>
      </dsp:txXfrm>
    </dsp:sp>
    <dsp:sp modelId="{5E586836-6813-44D7-8945-9800C12A8FB4}">
      <dsp:nvSpPr>
        <dsp:cNvPr id="0" name=""/>
        <dsp:cNvSpPr/>
      </dsp:nvSpPr>
      <dsp:spPr>
        <a:xfrm>
          <a:off x="2872556"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en-US" sz="2800" kern="1200" dirty="0"/>
            <a:t>La </a:t>
          </a:r>
          <a:r>
            <a:rPr lang="en-US" sz="2800" kern="1200" dirty="0" err="1"/>
            <a:t>législation</a:t>
          </a:r>
          <a:r>
            <a:rPr lang="en-US" sz="2800" kern="1200" dirty="0"/>
            <a:t> </a:t>
          </a:r>
          <a:r>
            <a:rPr lang="en-US" sz="2800" kern="1200" dirty="0" err="1"/>
            <a:t>en</a:t>
          </a:r>
          <a:r>
            <a:rPr lang="en-US" sz="2800" kern="1200" dirty="0"/>
            <a:t> </a:t>
          </a:r>
          <a:r>
            <a:rPr lang="en-US" sz="2800" kern="1200" dirty="0" err="1"/>
            <a:t>vigueur</a:t>
          </a:r>
          <a:endParaRPr lang="en-GB" sz="2800" kern="1200" dirty="0"/>
        </a:p>
      </dsp:txBody>
      <dsp:txXfrm>
        <a:off x="3510320" y="2107838"/>
        <a:ext cx="1913293" cy="1275528"/>
      </dsp:txXfrm>
    </dsp:sp>
    <dsp:sp modelId="{B75CB205-DFCA-49F4-B42D-8726485D1790}">
      <dsp:nvSpPr>
        <dsp:cNvPr id="0" name=""/>
        <dsp:cNvSpPr/>
      </dsp:nvSpPr>
      <dsp:spPr>
        <a:xfrm>
          <a:off x="5742495"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en-US" sz="2700" kern="1200" dirty="0" err="1"/>
            <a:t>Accelération</a:t>
          </a:r>
          <a:endParaRPr lang="en-GB" sz="2700" kern="1200" dirty="0"/>
        </a:p>
      </dsp:txBody>
      <dsp:txXfrm>
        <a:off x="6380259" y="2107838"/>
        <a:ext cx="1913293" cy="12755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02/02/2021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‹N°›</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L'expert</a:t>
            </a:r>
            <a:r>
              <a:rPr lang="en-US" dirty="0"/>
              <a:t> doit </a:t>
            </a:r>
            <a:r>
              <a:rPr lang="en-US" dirty="0" err="1"/>
              <a:t>présenter</a:t>
            </a:r>
            <a:r>
              <a:rPr lang="en-US" dirty="0"/>
              <a:t> </a:t>
            </a:r>
            <a:r>
              <a:rPr lang="en-US" dirty="0" err="1"/>
              <a:t>brièvement</a:t>
            </a:r>
            <a:r>
              <a:rPr lang="en-US" dirty="0"/>
              <a:t> aux </a:t>
            </a:r>
            <a:r>
              <a:rPr lang="en-US" dirty="0" err="1"/>
              <a:t>délégués</a:t>
            </a:r>
            <a:r>
              <a:rPr lang="en-US" dirty="0"/>
              <a:t> </a:t>
            </a:r>
            <a:r>
              <a:rPr lang="en-US" dirty="0" err="1"/>
              <a:t>l'ordre</a:t>
            </a:r>
            <a:r>
              <a:rPr lang="en-US" dirty="0"/>
              <a:t> du jour et le </a:t>
            </a:r>
            <a:r>
              <a:rPr lang="en-US" dirty="0" err="1"/>
              <a:t>contenu</a:t>
            </a:r>
            <a:r>
              <a:rPr lang="en-US" dirty="0"/>
              <a:t> de la formation.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GB" sz="1800" b="0" i="0" u="none" strike="noStrike" baseline="0" dirty="0">
                <a:latin typeface="MinionPro-Regular"/>
              </a:rPr>
              <a:t>Les procureurs </a:t>
            </a:r>
            <a:r>
              <a:rPr lang="en-GB" sz="1800" b="0" i="0" u="none" strike="noStrike" baseline="0" dirty="0" err="1">
                <a:latin typeface="MinionPro-Regular"/>
              </a:rPr>
              <a:t>ou</a:t>
            </a:r>
            <a:r>
              <a:rPr lang="en-GB" sz="1800" b="0" i="0" u="none" strike="noStrike" baseline="0" dirty="0">
                <a:latin typeface="MinionPro-Regular"/>
              </a:rPr>
              <a:t> les </a:t>
            </a:r>
            <a:r>
              <a:rPr lang="en-GB" sz="1800" b="0" i="0" u="none" strike="noStrike" baseline="0" dirty="0" err="1">
                <a:latin typeface="MinionPro-Regular"/>
              </a:rPr>
              <a:t>juges</a:t>
            </a:r>
            <a:r>
              <a:rPr lang="en-GB" sz="1800" b="0" i="0" u="none" strike="noStrike" baseline="0" dirty="0">
                <a:latin typeface="MinionPro-Regular"/>
              </a:rPr>
              <a:t> qui </a:t>
            </a:r>
            <a:r>
              <a:rPr lang="en-GB" sz="1800" b="0" i="0" u="none" strike="noStrike" baseline="0" dirty="0" err="1">
                <a:latin typeface="MinionPro-Regular"/>
              </a:rPr>
              <a:t>présentent</a:t>
            </a:r>
            <a:r>
              <a:rPr lang="en-GB" sz="1800" b="0" i="0" u="none" strike="noStrike" baseline="0" dirty="0">
                <a:latin typeface="MinionPro-Regular"/>
              </a:rPr>
              <a:t> </a:t>
            </a:r>
            <a:r>
              <a:rPr lang="en-GB" sz="1800" b="0" i="0" u="none" strike="noStrike" baseline="0" dirty="0" err="1">
                <a:latin typeface="MinionPro-Regular"/>
              </a:rPr>
              <a:t>une</a:t>
            </a:r>
            <a:r>
              <a:rPr lang="en-GB" sz="1800" b="0" i="0" u="none" strike="noStrike" baseline="0" dirty="0">
                <a:latin typeface="MinionPro-Regular"/>
              </a:rPr>
              <a:t> </a:t>
            </a:r>
            <a:r>
              <a:rPr lang="en-GB" sz="1800" b="0" i="0" u="none" strike="noStrike" baseline="0" dirty="0" err="1">
                <a:latin typeface="MinionPro-Regular"/>
              </a:rPr>
              <a:t>demande</a:t>
            </a:r>
            <a:r>
              <a:rPr lang="en-GB" sz="1800" b="0" i="0" u="none" strike="noStrike" baseline="0" dirty="0">
                <a:latin typeface="MinionPro-Regular"/>
              </a:rPr>
              <a:t> </a:t>
            </a:r>
            <a:r>
              <a:rPr lang="en-GB" sz="1800" b="0" i="0" u="none" strike="noStrike" baseline="0" dirty="0" err="1">
                <a:latin typeface="MinionPro-Regular"/>
              </a:rPr>
              <a:t>formelle</a:t>
            </a:r>
            <a:r>
              <a:rPr lang="en-GB" sz="1800" b="0" i="0" u="none" strike="noStrike" baseline="0" dirty="0">
                <a:latin typeface="MinionPro-Regular"/>
              </a:rPr>
              <a:t> </a:t>
            </a:r>
            <a:r>
              <a:rPr lang="en-GB" sz="1800" b="0" i="0" u="none" strike="noStrike" baseline="0" dirty="0" err="1">
                <a:latin typeface="MinionPro-Regular"/>
              </a:rPr>
              <a:t>devraient</a:t>
            </a:r>
            <a:r>
              <a:rPr lang="en-GB" sz="1800" b="0" i="0" u="none" strike="noStrike" baseline="0" dirty="0">
                <a:latin typeface="MinionPro-Regular"/>
              </a:rPr>
              <a:t> </a:t>
            </a:r>
            <a:r>
              <a:rPr lang="en-GB" sz="1800" b="0" i="0" u="none" strike="noStrike" baseline="0" dirty="0" err="1">
                <a:latin typeface="MinionPro-Regular"/>
              </a:rPr>
              <a:t>toujours</a:t>
            </a:r>
            <a:r>
              <a:rPr lang="en-GB" sz="1800" b="0" i="0" u="none" strike="noStrike" baseline="0" dirty="0">
                <a:latin typeface="MinionPro-Regular"/>
              </a:rPr>
              <a:t> faire </a:t>
            </a:r>
            <a:r>
              <a:rPr lang="en-GB" sz="1800" b="0" i="0" u="none" strike="noStrike" baseline="0" dirty="0" err="1">
                <a:latin typeface="MinionPro-Regular"/>
              </a:rPr>
              <a:t>valoir</a:t>
            </a:r>
            <a:r>
              <a:rPr lang="en-GB" sz="1800" b="0" i="0" u="none" strike="noStrike" baseline="0" dirty="0">
                <a:latin typeface="MinionPro-Regular"/>
              </a:rPr>
              <a:t> </a:t>
            </a:r>
            <a:r>
              <a:rPr lang="en-GB" sz="1800" b="0" i="0" u="none" strike="noStrike" baseline="0" dirty="0" err="1">
                <a:latin typeface="MinionPro-Regular"/>
              </a:rPr>
              <a:t>l'obligation</a:t>
            </a:r>
            <a:r>
              <a:rPr lang="en-GB" sz="1800" b="0" i="0" u="none" strike="noStrike" baseline="0" dirty="0">
                <a:latin typeface="MinionPro-Regular"/>
              </a:rPr>
              <a:t> </a:t>
            </a:r>
            <a:r>
              <a:rPr lang="en-GB" sz="1800" b="0" i="0" u="none" strike="noStrike" baseline="0" dirty="0" err="1">
                <a:latin typeface="MinionPro-Regular"/>
              </a:rPr>
              <a:t>internationale</a:t>
            </a:r>
            <a:r>
              <a:rPr lang="en-GB" sz="1800" b="0" i="0" u="none" strike="noStrike" baseline="0" dirty="0">
                <a:latin typeface="MinionPro-Regular"/>
              </a:rPr>
              <a:t> </a:t>
            </a:r>
            <a:r>
              <a:rPr lang="en-GB" sz="1800" b="0" i="0" u="none" strike="noStrike" baseline="0" dirty="0" err="1">
                <a:latin typeface="MinionPro-Regular"/>
              </a:rPr>
              <a:t>d'assistance</a:t>
            </a:r>
            <a:r>
              <a:rPr lang="en-GB" sz="1800" b="0" i="0" u="none" strike="noStrike" baseline="0" dirty="0">
                <a:latin typeface="MinionPro-Regular"/>
              </a:rPr>
              <a:t> de </a:t>
            </a:r>
            <a:r>
              <a:rPr lang="en-GB" sz="1800" b="0" i="0" u="none" strike="noStrike" baseline="0" dirty="0" err="1">
                <a:latin typeface="MinionPro-Regular"/>
              </a:rPr>
              <a:t>l'État</a:t>
            </a:r>
            <a:r>
              <a:rPr lang="en-GB" sz="1800" b="0" i="0" u="none" strike="noStrike" baseline="0" dirty="0">
                <a:latin typeface="MinionPro-Regular"/>
              </a:rPr>
              <a:t> </a:t>
            </a:r>
            <a:r>
              <a:rPr lang="en-GB" sz="1800" b="0" i="0" u="none" strike="noStrike" baseline="0" dirty="0" err="1">
                <a:latin typeface="MinionPro-Regular"/>
              </a:rPr>
              <a:t>requis</a:t>
            </a:r>
            <a:r>
              <a:rPr lang="en-GB" sz="1800" b="0" i="0" u="none" strike="noStrike" baseline="0" dirty="0">
                <a:latin typeface="MinionPro-Regular"/>
              </a:rPr>
              <a:t>, </a:t>
            </a:r>
            <a:r>
              <a:rPr lang="en-GB" sz="1800" b="0" i="0" u="none" strike="noStrike" baseline="0" dirty="0" err="1">
                <a:latin typeface="MinionPro-Regular"/>
              </a:rPr>
              <a:t>lorsqu'une</a:t>
            </a:r>
            <a:r>
              <a:rPr lang="en-GB" sz="1800" b="0" i="0" u="none" strike="noStrike" baseline="0" dirty="0">
                <a:latin typeface="MinionPro-Regular"/>
              </a:rPr>
              <a:t> </a:t>
            </a:r>
            <a:r>
              <a:rPr lang="en-GB" sz="1800" b="0" i="0" u="none" strike="noStrike" baseline="0" dirty="0" err="1">
                <a:latin typeface="MinionPro-Regular"/>
              </a:rPr>
              <a:t>telle</a:t>
            </a:r>
            <a:r>
              <a:rPr lang="en-GB" sz="1800" b="0" i="0" u="none" strike="noStrike" baseline="0" dirty="0">
                <a:latin typeface="MinionPro-Regular"/>
              </a:rPr>
              <a:t> obligation </a:t>
            </a:r>
            <a:r>
              <a:rPr lang="en-GB" sz="1800" b="0" i="0" u="none" strike="noStrike" baseline="0" dirty="0" err="1">
                <a:latin typeface="MinionPro-Regular"/>
              </a:rPr>
              <a:t>existe</a:t>
            </a:r>
            <a:r>
              <a:rPr lang="en-GB" sz="1800" b="0" i="0" u="none" strike="noStrike" baseline="0" dirty="0">
                <a:latin typeface="MinionPro-Regular"/>
              </a:rPr>
              <a:t>, au </a:t>
            </a:r>
            <a:r>
              <a:rPr lang="en-GB" sz="1800" b="0" i="0" u="none" strike="noStrike" baseline="0" dirty="0" err="1">
                <a:latin typeface="MinionPro-Regular"/>
              </a:rPr>
              <a:t>moyen</a:t>
            </a:r>
            <a:r>
              <a:rPr lang="en-GB" sz="1800" b="0" i="0" u="none" strike="noStrike" baseline="0" dirty="0">
                <a:latin typeface="MinionPro-Regular"/>
              </a:rPr>
              <a:t> d'un instrument international. De </a:t>
            </a:r>
            <a:r>
              <a:rPr lang="en-GB" sz="1800" b="0" i="0" u="none" strike="noStrike" baseline="0" dirty="0" err="1">
                <a:latin typeface="MinionPro-Regular"/>
              </a:rPr>
              <a:t>même</a:t>
            </a:r>
            <a:r>
              <a:rPr lang="en-GB" sz="1800" b="0" i="0" u="none" strike="noStrike" baseline="0" dirty="0">
                <a:latin typeface="MinionPro-Regular"/>
              </a:rPr>
              <a:t>, </a:t>
            </a:r>
            <a:r>
              <a:rPr lang="en-GB" sz="1800" b="0" i="0" u="none" strike="noStrike" baseline="0" dirty="0" err="1">
                <a:latin typeface="MinionPro-Regular"/>
              </a:rPr>
              <a:t>l'autorité</a:t>
            </a:r>
            <a:r>
              <a:rPr lang="en-GB" sz="1800" b="0" i="0" u="none" strike="noStrike" baseline="0" dirty="0">
                <a:latin typeface="MinionPro-Regular"/>
              </a:rPr>
              <a:t> sur </a:t>
            </a:r>
            <a:r>
              <a:rPr lang="en-GB" sz="1800" b="0" i="0" u="none" strike="noStrike" baseline="0" dirty="0" err="1">
                <a:latin typeface="MinionPro-Regular"/>
              </a:rPr>
              <a:t>laquelle</a:t>
            </a:r>
            <a:r>
              <a:rPr lang="en-GB" sz="1800" b="0" i="0" u="none" strike="noStrike" baseline="0" dirty="0">
                <a:latin typeface="MinionPro-Regular"/>
              </a:rPr>
              <a:t> la </a:t>
            </a:r>
            <a:r>
              <a:rPr lang="en-GB" sz="1800" b="0" i="0" u="none" strike="noStrike" baseline="0" dirty="0" err="1">
                <a:latin typeface="MinionPro-Regular"/>
              </a:rPr>
              <a:t>lettre</a:t>
            </a:r>
            <a:r>
              <a:rPr lang="en-GB" sz="1800" b="0" i="0" u="none" strike="noStrike" baseline="0" dirty="0">
                <a:latin typeface="MinionPro-Regular"/>
              </a:rPr>
              <a:t> </a:t>
            </a:r>
            <a:r>
              <a:rPr lang="en-GB" sz="1800" b="0" i="0" u="none" strike="noStrike" baseline="0" dirty="0" err="1">
                <a:latin typeface="MinionPro-Regular"/>
              </a:rPr>
              <a:t>rogatoire</a:t>
            </a:r>
            <a:r>
              <a:rPr lang="en-GB" sz="1800" b="0" i="0" u="none" strike="noStrike" baseline="0" dirty="0">
                <a:latin typeface="MinionPro-Regular"/>
              </a:rPr>
              <a:t> est </a:t>
            </a:r>
            <a:r>
              <a:rPr lang="en-GB" sz="1800" b="0" i="0" u="none" strike="noStrike" baseline="0" dirty="0" err="1">
                <a:latin typeface="MinionPro-Regular"/>
              </a:rPr>
              <a:t>rédigée</a:t>
            </a:r>
            <a:r>
              <a:rPr lang="en-GB" sz="1800" b="0" i="0" u="none" strike="noStrike" baseline="0" dirty="0">
                <a:latin typeface="MinionPro-Regular"/>
              </a:rPr>
              <a:t> doit </a:t>
            </a:r>
            <a:r>
              <a:rPr lang="en-GB" sz="1800" b="0" i="0" u="none" strike="noStrike" baseline="0" dirty="0" err="1">
                <a:latin typeface="MinionPro-Regular"/>
              </a:rPr>
              <a:t>également</a:t>
            </a:r>
            <a:r>
              <a:rPr lang="en-GB" sz="1800" b="0" i="0" u="none" strike="noStrike" baseline="0" dirty="0">
                <a:latin typeface="MinionPro-Regular"/>
              </a:rPr>
              <a:t> </a:t>
            </a:r>
            <a:r>
              <a:rPr lang="en-GB" sz="1800" b="0" i="0" u="none" strike="noStrike" baseline="0" dirty="0" err="1">
                <a:latin typeface="MinionPro-Regular"/>
              </a:rPr>
              <a:t>être</a:t>
            </a:r>
            <a:r>
              <a:rPr lang="en-GB" sz="1800" b="0" i="0" u="none" strike="noStrike" baseline="0" dirty="0">
                <a:latin typeface="MinionPro-Regular"/>
              </a:rPr>
              <a:t> </a:t>
            </a:r>
            <a:r>
              <a:rPr lang="en-GB" sz="1800" b="0" i="0" u="none" strike="noStrike" baseline="0" dirty="0" err="1">
                <a:latin typeface="MinionPro-Regular"/>
              </a:rPr>
              <a:t>précisée</a:t>
            </a:r>
            <a:r>
              <a:rPr lang="en-GB" sz="1800" b="0" i="0" u="none" strike="noStrike" baseline="0" dirty="0">
                <a:latin typeface="MinionPro-Regular"/>
              </a:rPr>
              <a:t>.</a:t>
            </a:r>
          </a:p>
          <a:p>
            <a:pPr algn="just"/>
            <a:endParaRPr lang="en-GB" sz="1800" b="0" i="0" u="none" strike="noStrike" baseline="0" dirty="0">
              <a:latin typeface="MinionPro-Regular"/>
            </a:endParaRPr>
          </a:p>
          <a:p>
            <a:pPr algn="just"/>
            <a:r>
              <a:rPr lang="en-GB" sz="1800" b="0" i="0" u="none" strike="noStrike" baseline="0" dirty="0" err="1">
                <a:latin typeface="MinionPro-Regular"/>
              </a:rPr>
              <a:t>L'assistance</a:t>
            </a:r>
            <a:r>
              <a:rPr lang="en-GB" sz="1800" b="0" i="0" u="none" strike="noStrike" baseline="0" dirty="0">
                <a:latin typeface="MinionPro-Regular"/>
              </a:rPr>
              <a:t> administrative peut et doit </a:t>
            </a:r>
            <a:r>
              <a:rPr lang="en-GB" sz="1800" b="0" i="0" u="none" strike="noStrike" baseline="0" dirty="0" err="1">
                <a:latin typeface="MinionPro-Regular"/>
              </a:rPr>
              <a:t>également</a:t>
            </a:r>
            <a:r>
              <a:rPr lang="en-GB" sz="1800" b="0" i="0" u="none" strike="noStrike" baseline="0" dirty="0">
                <a:latin typeface="MinionPro-Regular"/>
              </a:rPr>
              <a:t> </a:t>
            </a:r>
            <a:r>
              <a:rPr lang="en-GB" sz="1800" b="0" i="0" u="none" strike="noStrike" baseline="0" dirty="0" err="1">
                <a:latin typeface="MinionPro-Regular"/>
              </a:rPr>
              <a:t>être</a:t>
            </a:r>
            <a:r>
              <a:rPr lang="en-GB" sz="1800" b="0" i="0" u="none" strike="noStrike" baseline="0" dirty="0">
                <a:latin typeface="MinionPro-Regular"/>
              </a:rPr>
              <a:t> </a:t>
            </a:r>
            <a:r>
              <a:rPr lang="en-GB" sz="1800" b="0" i="0" u="none" strike="noStrike" baseline="0" dirty="0" err="1">
                <a:latin typeface="MinionPro-Regular"/>
              </a:rPr>
              <a:t>utilisée</a:t>
            </a:r>
            <a:r>
              <a:rPr lang="en-GB" sz="1800" b="0" i="0" u="none" strike="noStrike" baseline="0" dirty="0">
                <a:latin typeface="MinionPro-Regular"/>
              </a:rPr>
              <a:t> pour les </a:t>
            </a:r>
            <a:r>
              <a:rPr lang="en-GB" sz="1800" b="0" i="0" u="none" strike="noStrike" baseline="0" dirty="0" err="1">
                <a:latin typeface="MinionPro-Regular"/>
              </a:rPr>
              <a:t>demandes</a:t>
            </a:r>
            <a:r>
              <a:rPr lang="en-GB" sz="1800" b="0" i="0" u="none" strike="noStrike" baseline="0" dirty="0">
                <a:latin typeface="MinionPro-Regular"/>
              </a:rPr>
              <a:t> de </a:t>
            </a:r>
            <a:r>
              <a:rPr lang="en-GB" sz="1800" b="0" i="0" u="none" strike="noStrike" baseline="0" dirty="0" err="1">
                <a:latin typeface="MinionPro-Regular"/>
              </a:rPr>
              <a:t>collecte</a:t>
            </a:r>
            <a:r>
              <a:rPr lang="en-GB" sz="1800" b="0" i="0" u="none" strike="noStrike" baseline="0" dirty="0">
                <a:latin typeface="MinionPro-Regular"/>
              </a:rPr>
              <a:t> de </a:t>
            </a:r>
            <a:r>
              <a:rPr lang="en-GB" sz="1800" b="0" i="0" u="none" strike="noStrike" baseline="0" dirty="0" err="1">
                <a:latin typeface="MinionPro-Regular"/>
              </a:rPr>
              <a:t>preuves</a:t>
            </a:r>
            <a:r>
              <a:rPr lang="en-GB" sz="1800" b="0" i="0" u="none" strike="noStrike" baseline="0" dirty="0">
                <a:latin typeface="MinionPro-Regular"/>
              </a:rPr>
              <a:t> </a:t>
            </a:r>
            <a:r>
              <a:rPr lang="en-GB" sz="1800" b="0" i="0" u="none" strike="noStrike" baseline="0" dirty="0" err="1">
                <a:latin typeface="MinionPro-Regular"/>
              </a:rPr>
              <a:t>adressées</a:t>
            </a:r>
            <a:r>
              <a:rPr lang="en-GB" sz="1800" b="0" i="0" u="none" strike="noStrike" baseline="0" dirty="0">
                <a:latin typeface="MinionPro-Regular"/>
              </a:rPr>
              <a:t> </a:t>
            </a:r>
            <a:r>
              <a:rPr lang="en-GB" sz="1800" b="0" i="0" u="none" strike="noStrike" baseline="0" dirty="0" err="1">
                <a:latin typeface="MinionPro-Regular"/>
              </a:rPr>
              <a:t>à</a:t>
            </a:r>
            <a:r>
              <a:rPr lang="en-GB" sz="1800" b="0" i="0" u="none" strike="noStrike" baseline="0" dirty="0">
                <a:latin typeface="MinionPro-Regular"/>
              </a:rPr>
              <a:t> un État </a:t>
            </a:r>
            <a:r>
              <a:rPr lang="en-GB" sz="1800" b="0" i="0" u="none" strike="noStrike" baseline="0" dirty="0" err="1">
                <a:latin typeface="MinionPro-Regular"/>
              </a:rPr>
              <a:t>où</a:t>
            </a:r>
            <a:r>
              <a:rPr lang="en-GB" sz="1800" b="0" i="0" u="none" strike="noStrike" baseline="0" dirty="0">
                <a:latin typeface="MinionPro-Regular"/>
              </a:rPr>
              <a:t> </a:t>
            </a:r>
            <a:r>
              <a:rPr lang="en-GB" sz="1800" b="0" i="0" u="none" strike="noStrike" baseline="0" dirty="0" err="1">
                <a:latin typeface="MinionPro-Regular"/>
              </a:rPr>
              <a:t>aucun</a:t>
            </a:r>
            <a:r>
              <a:rPr lang="en-GB" sz="1800" b="0" i="0" u="none" strike="noStrike" baseline="0" dirty="0">
                <a:latin typeface="MinionPro-Regular"/>
              </a:rPr>
              <a:t> </a:t>
            </a:r>
            <a:r>
              <a:rPr lang="en-GB" sz="1800" b="0" i="0" u="none" strike="noStrike" baseline="0" dirty="0" err="1">
                <a:latin typeface="MinionPro-Regular"/>
              </a:rPr>
              <a:t>pouvoir</a:t>
            </a:r>
            <a:r>
              <a:rPr lang="en-GB" sz="1800" b="0" i="0" u="none" strike="noStrike" baseline="0" dirty="0">
                <a:latin typeface="MinionPro-Regular"/>
              </a:rPr>
              <a:t> </a:t>
            </a:r>
            <a:r>
              <a:rPr lang="en-GB" sz="1800" b="0" i="0" u="none" strike="noStrike" baseline="0" dirty="0" err="1">
                <a:latin typeface="MinionPro-Regular"/>
              </a:rPr>
              <a:t>coercitif</a:t>
            </a:r>
            <a:r>
              <a:rPr lang="en-GB" sz="1800" b="0" i="0" u="none" strike="noStrike" baseline="0" dirty="0">
                <a:latin typeface="MinionPro-Regular"/>
              </a:rPr>
              <a:t> (par </a:t>
            </a:r>
            <a:r>
              <a:rPr lang="en-GB" sz="1800" b="0" i="0" u="none" strike="noStrike" baseline="0" dirty="0" err="1">
                <a:latin typeface="MinionPro-Regular"/>
              </a:rPr>
              <a:t>exemple</a:t>
            </a:r>
            <a:r>
              <a:rPr lang="en-GB" sz="1800" b="0" i="0" u="none" strike="noStrike" baseline="0" dirty="0">
                <a:latin typeface="MinionPro-Regular"/>
              </a:rPr>
              <a:t>, un </a:t>
            </a:r>
            <a:r>
              <a:rPr lang="en-GB" sz="1800" b="0" i="0" u="none" strike="noStrike" baseline="0" dirty="0" err="1">
                <a:latin typeface="MinionPro-Regular"/>
              </a:rPr>
              <a:t>mandat</a:t>
            </a:r>
            <a:r>
              <a:rPr lang="en-GB" sz="1800" b="0" i="0" u="none" strike="noStrike" baseline="0" dirty="0">
                <a:latin typeface="MinionPro-Regular"/>
              </a:rPr>
              <a:t> </a:t>
            </a:r>
            <a:r>
              <a:rPr lang="en-GB" sz="1800" b="0" i="0" u="none" strike="noStrike" baseline="0" dirty="0" err="1">
                <a:latin typeface="MinionPro-Regular"/>
              </a:rPr>
              <a:t>ou</a:t>
            </a:r>
            <a:r>
              <a:rPr lang="en-GB" sz="1800" b="0" i="0" u="none" strike="noStrike" baseline="0" dirty="0">
                <a:latin typeface="MinionPro-Regular"/>
              </a:rPr>
              <a:t> </a:t>
            </a:r>
            <a:r>
              <a:rPr lang="en-GB" sz="1800" b="0" i="0" u="none" strike="noStrike" baseline="0" dirty="0" err="1">
                <a:latin typeface="MinionPro-Regular"/>
              </a:rPr>
              <a:t>une</a:t>
            </a:r>
            <a:r>
              <a:rPr lang="en-GB" sz="1800" b="0" i="0" u="none" strike="noStrike" baseline="0" dirty="0">
                <a:latin typeface="MinionPro-Regular"/>
              </a:rPr>
              <a:t> </a:t>
            </a:r>
            <a:r>
              <a:rPr lang="en-GB" sz="1800" b="0" i="0" u="none" strike="noStrike" baseline="0" dirty="0" err="1">
                <a:latin typeface="MinionPro-Regular"/>
              </a:rPr>
              <a:t>décision</a:t>
            </a:r>
            <a:r>
              <a:rPr lang="en-GB" sz="1800" b="0" i="0" u="none" strike="noStrike" baseline="0" dirty="0">
                <a:latin typeface="MinionPro-Regular"/>
              </a:rPr>
              <a:t> de justice) ne doit </a:t>
            </a:r>
            <a:r>
              <a:rPr lang="en-GB" sz="1800" b="0" i="0" u="none" strike="noStrike" baseline="0" dirty="0" err="1">
                <a:latin typeface="MinionPro-Regular"/>
              </a:rPr>
              <a:t>être</a:t>
            </a:r>
            <a:r>
              <a:rPr lang="en-GB" sz="1800" b="0" i="0" u="none" strike="noStrike" baseline="0" dirty="0">
                <a:latin typeface="MinionPro-Regular"/>
              </a:rPr>
              <a:t> </a:t>
            </a:r>
            <a:r>
              <a:rPr lang="en-GB" sz="1800" b="0" i="0" u="none" strike="noStrike" baseline="0" dirty="0" err="1">
                <a:latin typeface="MinionPro-Regular"/>
              </a:rPr>
              <a:t>exercé</a:t>
            </a:r>
            <a:r>
              <a:rPr lang="en-GB" sz="1800" b="0" i="0" u="none" strike="noStrike" baseline="0" dirty="0">
                <a:latin typeface="MinionPro-Regular"/>
              </a:rPr>
              <a:t> pour </a:t>
            </a:r>
            <a:r>
              <a:rPr lang="en-GB" sz="1800" b="0" i="0" u="none" strike="noStrike" baseline="0" dirty="0" err="1">
                <a:latin typeface="MinionPro-Regular"/>
              </a:rPr>
              <a:t>obtenir</a:t>
            </a:r>
            <a:r>
              <a:rPr lang="en-GB" sz="1800" b="0" i="0" u="none" strike="noStrike" baseline="0" dirty="0">
                <a:latin typeface="MinionPro-Regular"/>
              </a:rPr>
              <a:t> les </a:t>
            </a:r>
            <a:r>
              <a:rPr lang="en-GB" sz="1800" b="0" i="0" u="none" strike="noStrike" baseline="0" dirty="0" err="1">
                <a:latin typeface="MinionPro-Regular"/>
              </a:rPr>
              <a:t>preuves</a:t>
            </a:r>
            <a:r>
              <a:rPr lang="en-GB" sz="1800" b="0" i="0" u="none" strike="noStrike" baseline="0" dirty="0">
                <a:latin typeface="MinionPro-Regular"/>
              </a:rPr>
              <a:t>. Une </a:t>
            </a:r>
            <a:r>
              <a:rPr lang="en-GB" sz="1800" b="0" i="0" u="none" strike="noStrike" baseline="0" dirty="0" err="1">
                <a:latin typeface="MinionPro-Regular"/>
              </a:rPr>
              <a:t>telle</a:t>
            </a:r>
            <a:r>
              <a:rPr lang="en-GB" sz="1800" b="0" i="0" u="none" strike="noStrike" baseline="0" dirty="0">
                <a:latin typeface="MinionPro-Regular"/>
              </a:rPr>
              <a:t> </a:t>
            </a:r>
            <a:r>
              <a:rPr lang="en-GB" sz="1800" b="0" i="0" u="none" strike="noStrike" baseline="0" dirty="0" err="1">
                <a:latin typeface="MinionPro-Regular"/>
              </a:rPr>
              <a:t>approche</a:t>
            </a:r>
            <a:r>
              <a:rPr lang="en-GB" sz="1800" b="0" i="0" u="none" strike="noStrike" baseline="0" dirty="0">
                <a:latin typeface="MinionPro-Regular"/>
              </a:rPr>
              <a:t> </a:t>
            </a:r>
            <a:r>
              <a:rPr lang="en-GB" sz="1800" b="0" i="0" u="none" strike="noStrike" baseline="0" dirty="0" err="1">
                <a:latin typeface="MinionPro-Regular"/>
              </a:rPr>
              <a:t>réduit</a:t>
            </a:r>
            <a:r>
              <a:rPr lang="en-GB" sz="1800" b="0" i="0" u="none" strike="noStrike" baseline="0" dirty="0">
                <a:latin typeface="MinionPro-Regular"/>
              </a:rPr>
              <a:t> le </a:t>
            </a:r>
            <a:r>
              <a:rPr lang="en-GB" sz="1800" b="0" i="0" u="none" strike="noStrike" baseline="0" dirty="0" err="1">
                <a:latin typeface="MinionPro-Regular"/>
              </a:rPr>
              <a:t>risque</a:t>
            </a:r>
            <a:r>
              <a:rPr lang="en-GB" sz="1800" b="0" i="0" u="none" strike="noStrike" baseline="0" dirty="0">
                <a:latin typeface="MinionPro-Regular"/>
              </a:rPr>
              <a:t> de retard et sera bien </a:t>
            </a:r>
            <a:r>
              <a:rPr lang="en-GB" sz="1800" b="0" i="0" u="none" strike="noStrike" baseline="0" dirty="0" err="1">
                <a:latin typeface="MinionPro-Regular"/>
              </a:rPr>
              <a:t>accueillie</a:t>
            </a:r>
            <a:r>
              <a:rPr lang="en-GB" sz="1800" b="0" i="0" u="none" strike="noStrike" baseline="0" dirty="0">
                <a:latin typeface="MinionPro-Regular"/>
              </a:rPr>
              <a:t> par la </a:t>
            </a:r>
            <a:r>
              <a:rPr lang="en-GB" sz="1800" b="0" i="0" u="none" strike="noStrike" baseline="0" dirty="0" err="1">
                <a:latin typeface="MinionPro-Regular"/>
              </a:rPr>
              <a:t>plupart</a:t>
            </a:r>
            <a:r>
              <a:rPr lang="en-GB" sz="1800" b="0" i="0" u="none" strike="noStrike" baseline="0" dirty="0">
                <a:latin typeface="MinionPro-Regular"/>
              </a:rPr>
              <a:t> des </a:t>
            </a:r>
            <a:r>
              <a:rPr lang="en-GB" sz="1800" b="0" i="0" u="none" strike="noStrike" baseline="0" dirty="0" err="1">
                <a:latin typeface="MinionPro-Regular"/>
              </a:rPr>
              <a:t>États</a:t>
            </a:r>
            <a:r>
              <a:rPr lang="en-GB" sz="1800" b="0" i="0" u="none" strike="noStrike" baseline="0" dirty="0">
                <a:latin typeface="MinionPro-Regular"/>
              </a:rPr>
              <a:t>. </a:t>
            </a:r>
          </a:p>
          <a:p>
            <a:pPr algn="just"/>
            <a:endParaRPr lang="en-GB" sz="1800" b="0" i="0" u="none" strike="noStrike" baseline="0" dirty="0">
              <a:latin typeface="MinionPro-Regular"/>
            </a:endParaRPr>
          </a:p>
          <a:p>
            <a:pPr algn="just"/>
            <a:r>
              <a:rPr lang="en-GB" sz="1800" b="0" i="0" u="none" strike="noStrike" baseline="0" dirty="0">
                <a:latin typeface="MinionPro-Regular"/>
              </a:rPr>
              <a:t>Dans </a:t>
            </a:r>
            <a:r>
              <a:rPr lang="en-GB" sz="1800" b="0" i="0" u="none" strike="noStrike" baseline="0" dirty="0" err="1">
                <a:latin typeface="MinionPro-Regular"/>
              </a:rPr>
              <a:t>ce</a:t>
            </a:r>
            <a:r>
              <a:rPr lang="en-GB" sz="1800" b="0" i="0" u="none" strike="noStrike" baseline="0" dirty="0">
                <a:latin typeface="MinionPro-Regular"/>
              </a:rPr>
              <a:t> </a:t>
            </a:r>
            <a:r>
              <a:rPr lang="en-GB" sz="1800" b="0" i="0" u="none" strike="noStrike" baseline="0" dirty="0" err="1">
                <a:latin typeface="MinionPro-Regular"/>
              </a:rPr>
              <a:t>contexte</a:t>
            </a:r>
            <a:r>
              <a:rPr lang="en-GB" sz="1800" b="0" i="0" u="none" strike="noStrike" baseline="0" dirty="0">
                <a:latin typeface="MinionPro-Regular"/>
              </a:rPr>
              <a:t>, il est important de rappeler que, bien que </a:t>
            </a:r>
            <a:r>
              <a:rPr lang="en-GB" sz="1800" b="0" i="0" u="none" strike="noStrike" baseline="0" dirty="0" err="1">
                <a:latin typeface="MinionPro-Regular"/>
              </a:rPr>
              <a:t>l'assistance</a:t>
            </a:r>
            <a:r>
              <a:rPr lang="en-GB" sz="1800" b="0" i="0" u="none" strike="noStrike" baseline="0" dirty="0">
                <a:latin typeface="MinionPro-Regular"/>
              </a:rPr>
              <a:t> administrative </a:t>
            </a:r>
            <a:r>
              <a:rPr lang="en-GB" sz="1800" b="0" i="0" u="none" strike="noStrike" baseline="0" dirty="0" err="1">
                <a:latin typeface="MinionPro-Regular"/>
              </a:rPr>
              <a:t>soit</a:t>
            </a:r>
            <a:r>
              <a:rPr lang="en-GB" sz="1800" b="0" i="0" u="none" strike="noStrike" baseline="0" dirty="0">
                <a:latin typeface="MinionPro-Regular"/>
              </a:rPr>
              <a:t> </a:t>
            </a:r>
            <a:r>
              <a:rPr lang="en-GB" sz="1800" b="0" i="0" u="none" strike="noStrike" baseline="0" dirty="0" err="1">
                <a:latin typeface="MinionPro-Regular"/>
              </a:rPr>
              <a:t>parfois</a:t>
            </a:r>
            <a:r>
              <a:rPr lang="en-GB" sz="1800" b="0" i="0" u="none" strike="noStrike" baseline="0" dirty="0">
                <a:latin typeface="MinionPro-Regular"/>
              </a:rPr>
              <a:t> </a:t>
            </a:r>
            <a:r>
              <a:rPr lang="en-GB" sz="1800" b="0" i="0" u="none" strike="noStrike" baseline="0" dirty="0" err="1">
                <a:latin typeface="MinionPro-Regular"/>
              </a:rPr>
              <a:t>appelée</a:t>
            </a:r>
            <a:r>
              <a:rPr lang="en-GB" sz="1800" b="0" i="0" u="none" strike="noStrike" baseline="0" dirty="0">
                <a:latin typeface="MinionPro-Regular"/>
              </a:rPr>
              <a:t> "assistance </a:t>
            </a:r>
            <a:r>
              <a:rPr lang="en-GB" sz="1800" b="0" i="0" u="none" strike="noStrike" baseline="0" dirty="0" err="1">
                <a:latin typeface="MinionPro-Regular"/>
              </a:rPr>
              <a:t>informelle</a:t>
            </a:r>
            <a:r>
              <a:rPr lang="en-GB" sz="1800" b="0" i="0" u="none" strike="noStrike" baseline="0" dirty="0">
                <a:latin typeface="MinionPro-Regular"/>
              </a:rPr>
              <a:t>", </a:t>
            </a:r>
            <a:r>
              <a:rPr lang="en-GB" sz="1800" b="0" i="0" u="none" strike="noStrike" baseline="0" dirty="0" err="1">
                <a:latin typeface="MinionPro-Regular"/>
              </a:rPr>
              <a:t>cela</a:t>
            </a:r>
            <a:r>
              <a:rPr lang="en-GB" sz="1800" b="0" i="0" u="none" strike="noStrike" baseline="0" dirty="0">
                <a:latin typeface="MinionPro-Regular"/>
              </a:rPr>
              <a:t> ne </a:t>
            </a:r>
            <a:r>
              <a:rPr lang="en-GB" sz="1800" b="0" i="0" u="none" strike="noStrike" baseline="0" dirty="0" err="1">
                <a:latin typeface="MinionPro-Regular"/>
              </a:rPr>
              <a:t>signifie</a:t>
            </a:r>
            <a:r>
              <a:rPr lang="en-GB" sz="1800" b="0" i="0" u="none" strike="noStrike" baseline="0" dirty="0">
                <a:latin typeface="MinionPro-Regular"/>
              </a:rPr>
              <a:t> pas que la </a:t>
            </a:r>
            <a:r>
              <a:rPr lang="en-GB" sz="1800" b="0" i="0" u="none" strike="noStrike" baseline="0" dirty="0" err="1">
                <a:latin typeface="MinionPro-Regular"/>
              </a:rPr>
              <a:t>forme</a:t>
            </a:r>
            <a:r>
              <a:rPr lang="en-GB" sz="1800" b="0" i="0" u="none" strike="noStrike" baseline="0" dirty="0">
                <a:latin typeface="MinionPro-Regular"/>
              </a:rPr>
              <a:t> des </a:t>
            </a:r>
            <a:r>
              <a:rPr lang="en-GB" sz="1800" b="0" i="0" u="none" strike="noStrike" baseline="0" dirty="0" err="1">
                <a:latin typeface="MinionPro-Regular"/>
              </a:rPr>
              <a:t>preuves</a:t>
            </a:r>
            <a:r>
              <a:rPr lang="en-GB" sz="1800" b="0" i="0" u="none" strike="noStrike" baseline="0" dirty="0">
                <a:latin typeface="MinionPro-Regular"/>
              </a:rPr>
              <a:t> </a:t>
            </a:r>
            <a:r>
              <a:rPr lang="en-GB" sz="1800" b="0" i="0" u="none" strike="noStrike" baseline="0" dirty="0" err="1">
                <a:latin typeface="MinionPro-Regular"/>
              </a:rPr>
              <a:t>obtenues</a:t>
            </a:r>
            <a:r>
              <a:rPr lang="en-GB" sz="1800" b="0" i="0" u="none" strike="noStrike" baseline="0" dirty="0">
                <a:latin typeface="MinionPro-Regular"/>
              </a:rPr>
              <a:t> est </a:t>
            </a:r>
            <a:r>
              <a:rPr lang="en-GB" sz="1800" b="0" i="0" u="none" strike="noStrike" baseline="0" dirty="0" err="1">
                <a:latin typeface="MinionPro-Regular"/>
              </a:rPr>
              <a:t>informelle</a:t>
            </a:r>
            <a:r>
              <a:rPr lang="en-GB" sz="1800" b="0" i="0" u="none" strike="noStrike" baseline="0" dirty="0">
                <a:latin typeface="MinionPro-Regular"/>
              </a:rPr>
              <a:t> </a:t>
            </a:r>
            <a:r>
              <a:rPr lang="en-GB" sz="1800" b="0" i="0" u="none" strike="noStrike" baseline="0" dirty="0" err="1">
                <a:latin typeface="MinionPro-Regular"/>
              </a:rPr>
              <a:t>ou</a:t>
            </a:r>
            <a:r>
              <a:rPr lang="en-GB" sz="1800" b="0" i="0" u="none" strike="noStrike" baseline="0" dirty="0">
                <a:latin typeface="MinionPro-Regular"/>
              </a:rPr>
              <a:t> non </a:t>
            </a:r>
            <a:r>
              <a:rPr lang="en-GB" sz="1800" b="0" i="0" u="none" strike="noStrike" baseline="0" dirty="0" err="1">
                <a:latin typeface="MinionPro-Regular"/>
              </a:rPr>
              <a:t>confidentielle</a:t>
            </a:r>
            <a:r>
              <a:rPr lang="en-GB" sz="1800" b="0" i="0" u="none" strike="noStrike" baseline="0" dirty="0">
                <a:latin typeface="MinionPro-Regular"/>
              </a:rPr>
              <a:t> ; au contraire, </a:t>
            </a:r>
            <a:r>
              <a:rPr lang="en-GB" sz="1800" b="0" i="0" u="none" strike="noStrike" baseline="0" dirty="0" err="1">
                <a:latin typeface="MinionPro-Regular"/>
              </a:rPr>
              <a:t>une</a:t>
            </a:r>
            <a:r>
              <a:rPr lang="en-GB" sz="1800" b="0" i="0" u="none" strike="noStrike" baseline="0" dirty="0">
                <a:latin typeface="MinionPro-Regular"/>
              </a:rPr>
              <a:t> </a:t>
            </a:r>
            <a:r>
              <a:rPr lang="en-GB" sz="1800" b="0" i="0" u="none" strike="noStrike" baseline="0" dirty="0" err="1">
                <a:latin typeface="MinionPro-Regular"/>
              </a:rPr>
              <a:t>demande</a:t>
            </a:r>
            <a:r>
              <a:rPr lang="en-GB" sz="1800" b="0" i="0" u="none" strike="noStrike" baseline="0" dirty="0">
                <a:latin typeface="MinionPro-Regular"/>
              </a:rPr>
              <a:t> de </a:t>
            </a:r>
            <a:r>
              <a:rPr lang="en-GB" sz="1800" b="0" i="0" u="none" strike="noStrike" baseline="0" dirty="0" err="1">
                <a:latin typeface="MinionPro-Regular"/>
              </a:rPr>
              <a:t>preuves</a:t>
            </a:r>
            <a:r>
              <a:rPr lang="en-GB" sz="1800" b="0" i="0" u="none" strike="noStrike" baseline="0" dirty="0">
                <a:latin typeface="MinionPro-Regular"/>
              </a:rPr>
              <a:t> </a:t>
            </a:r>
            <a:r>
              <a:rPr lang="en-GB" sz="1800" b="0" i="0" u="none" strike="noStrike" baseline="0" dirty="0" err="1">
                <a:latin typeface="MinionPro-Regular"/>
              </a:rPr>
              <a:t>à</a:t>
            </a:r>
            <a:r>
              <a:rPr lang="en-GB" sz="1800" b="0" i="0" u="none" strike="noStrike" baseline="0" dirty="0">
                <a:latin typeface="MinionPro-Regular"/>
              </a:rPr>
              <a:t> </a:t>
            </a:r>
            <a:r>
              <a:rPr lang="en-GB" sz="1800" b="0" i="0" u="none" strike="noStrike" baseline="0" dirty="0" err="1">
                <a:latin typeface="MinionPro-Regular"/>
              </a:rPr>
              <a:t>laquelle</a:t>
            </a:r>
            <a:r>
              <a:rPr lang="en-GB" sz="1800" b="0" i="0" u="none" strike="noStrike" baseline="0" dirty="0">
                <a:latin typeface="MinionPro-Regular"/>
              </a:rPr>
              <a:t> on se </a:t>
            </a:r>
            <a:r>
              <a:rPr lang="en-GB" sz="1800" b="0" i="0" u="none" strike="noStrike" baseline="0" dirty="0" err="1">
                <a:latin typeface="MinionPro-Regular"/>
              </a:rPr>
              <a:t>conforme</a:t>
            </a:r>
            <a:r>
              <a:rPr lang="en-GB" sz="1800" b="0" i="0" u="none" strike="noStrike" baseline="0" dirty="0">
                <a:latin typeface="MinionPro-Regular"/>
              </a:rPr>
              <a:t> de manière administrative/</a:t>
            </a:r>
            <a:r>
              <a:rPr lang="en-GB" sz="1800" b="0" i="0" u="none" strike="noStrike" baseline="0" dirty="0" err="1">
                <a:latin typeface="MinionPro-Regular"/>
              </a:rPr>
              <a:t>informelle</a:t>
            </a:r>
            <a:r>
              <a:rPr lang="en-GB" sz="1800" b="0" i="0" u="none" strike="noStrike" baseline="0" dirty="0">
                <a:latin typeface="MinionPro-Regular"/>
              </a:rPr>
              <a:t> doit </a:t>
            </a:r>
            <a:r>
              <a:rPr lang="en-GB" sz="1800" b="0" i="0" u="none" strike="noStrike" baseline="0" dirty="0" err="1">
                <a:latin typeface="MinionPro-Regular"/>
              </a:rPr>
              <a:t>présenter</a:t>
            </a:r>
            <a:r>
              <a:rPr lang="en-GB" sz="1800" b="0" i="0" u="none" strike="noStrike" baseline="0" dirty="0">
                <a:latin typeface="MinionPro-Regular"/>
              </a:rPr>
              <a:t> les </a:t>
            </a:r>
            <a:r>
              <a:rPr lang="en-GB" sz="1800" b="0" i="0" u="none" strike="noStrike" baseline="0" dirty="0" err="1">
                <a:latin typeface="MinionPro-Regular"/>
              </a:rPr>
              <a:t>preuves</a:t>
            </a:r>
            <a:r>
              <a:rPr lang="en-GB" sz="1800" b="0" i="0" u="none" strike="noStrike" baseline="0" dirty="0">
                <a:latin typeface="MinionPro-Regular"/>
              </a:rPr>
              <a:t> sous la </a:t>
            </a:r>
            <a:r>
              <a:rPr lang="en-GB" sz="1800" b="0" i="0" u="none" strike="noStrike" baseline="0" dirty="0" err="1">
                <a:latin typeface="MinionPro-Regular"/>
              </a:rPr>
              <a:t>même</a:t>
            </a:r>
            <a:r>
              <a:rPr lang="en-GB" sz="1800" b="0" i="0" u="none" strike="noStrike" baseline="0" dirty="0">
                <a:latin typeface="MinionPro-Regular"/>
              </a:rPr>
              <a:t> </a:t>
            </a:r>
            <a:r>
              <a:rPr lang="en-GB" sz="1800" b="0" i="0" u="none" strike="noStrike" baseline="0" dirty="0" err="1">
                <a:latin typeface="MinionPro-Regular"/>
              </a:rPr>
              <a:t>forme</a:t>
            </a:r>
            <a:r>
              <a:rPr lang="en-GB" sz="1800" b="0" i="0" u="none" strike="noStrike" baseline="0" dirty="0">
                <a:latin typeface="MinionPro-Regular"/>
              </a:rPr>
              <a:t> que </a:t>
            </a:r>
            <a:r>
              <a:rPr lang="en-GB" sz="1800" b="0" i="0" u="none" strike="noStrike" baseline="0" dirty="0" err="1">
                <a:latin typeface="MinionPro-Regular"/>
              </a:rPr>
              <a:t>si</a:t>
            </a:r>
            <a:r>
              <a:rPr lang="en-GB" sz="1800" b="0" i="0" u="none" strike="noStrike" baseline="0" dirty="0">
                <a:latin typeface="MinionPro-Regular"/>
              </a:rPr>
              <a:t> </a:t>
            </a:r>
            <a:r>
              <a:rPr lang="en-GB" sz="1800" b="0" i="0" u="none" strike="noStrike" baseline="0" dirty="0" err="1">
                <a:latin typeface="MinionPro-Regular"/>
              </a:rPr>
              <a:t>elles</a:t>
            </a:r>
            <a:r>
              <a:rPr lang="en-GB" sz="1800" b="0" i="0" u="none" strike="noStrike" baseline="0" dirty="0">
                <a:latin typeface="MinionPro-Regular"/>
              </a:rPr>
              <a:t> </a:t>
            </a:r>
            <a:r>
              <a:rPr lang="en-GB" sz="1800" b="0" i="0" u="none" strike="noStrike" baseline="0" dirty="0" err="1">
                <a:latin typeface="MinionPro-Regular"/>
              </a:rPr>
              <a:t>avaient</a:t>
            </a:r>
            <a:r>
              <a:rPr lang="en-GB" sz="1800" b="0" i="0" u="none" strike="noStrike" baseline="0" dirty="0">
                <a:latin typeface="MinionPro-Regular"/>
              </a:rPr>
              <a:t> </a:t>
            </a:r>
            <a:r>
              <a:rPr lang="en-GB" sz="1800" b="0" i="0" u="none" strike="noStrike" baseline="0" dirty="0" err="1">
                <a:latin typeface="MinionPro-Regular"/>
              </a:rPr>
              <a:t>été</a:t>
            </a:r>
            <a:r>
              <a:rPr lang="en-GB" sz="1800" b="0" i="0" u="none" strike="noStrike" baseline="0" dirty="0">
                <a:latin typeface="MinionPro-Regular"/>
              </a:rPr>
              <a:t> </a:t>
            </a:r>
            <a:r>
              <a:rPr lang="en-GB" sz="1800" b="0" i="0" u="none" strike="noStrike" baseline="0" dirty="0" err="1">
                <a:latin typeface="MinionPro-Regular"/>
              </a:rPr>
              <a:t>recueillies</a:t>
            </a:r>
            <a:r>
              <a:rPr lang="en-GB" sz="1800" b="0" i="0" u="none" strike="noStrike" baseline="0" dirty="0">
                <a:latin typeface="MinionPro-Regular"/>
              </a:rPr>
              <a:t> </a:t>
            </a:r>
            <a:r>
              <a:rPr lang="en-GB" sz="1800" b="0" i="0" u="none" strike="noStrike" baseline="0" dirty="0" err="1">
                <a:latin typeface="MinionPro-Regular"/>
              </a:rPr>
              <a:t>en</a:t>
            </a:r>
            <a:r>
              <a:rPr lang="en-GB" sz="1800" b="0" i="0" u="none" strike="noStrike" baseline="0" dirty="0">
                <a:latin typeface="MinionPro-Regular"/>
              </a:rPr>
              <a:t> </a:t>
            </a:r>
            <a:r>
              <a:rPr lang="en-GB" sz="1800" b="0" i="0" u="none" strike="noStrike" baseline="0" dirty="0" err="1">
                <a:latin typeface="MinionPro-Regular"/>
              </a:rPr>
              <a:t>réponse</a:t>
            </a:r>
            <a:r>
              <a:rPr lang="en-GB" sz="1800" b="0" i="0" u="none" strike="noStrike" baseline="0" dirty="0">
                <a:latin typeface="MinionPro-Regular"/>
              </a:rPr>
              <a:t> </a:t>
            </a:r>
            <a:r>
              <a:rPr lang="en-GB" sz="1800" b="0" i="0" u="none" strike="noStrike" baseline="0" dirty="0" err="1">
                <a:latin typeface="MinionPro-Regular"/>
              </a:rPr>
              <a:t>à</a:t>
            </a:r>
            <a:r>
              <a:rPr lang="en-GB" sz="1800" b="0" i="0" u="none" strike="noStrike" baseline="0" dirty="0">
                <a:latin typeface="MinionPro-Regular"/>
              </a:rPr>
              <a:t> </a:t>
            </a:r>
            <a:r>
              <a:rPr lang="en-GB" sz="1800" b="0" i="0" u="none" strike="noStrike" baseline="0" dirty="0" err="1">
                <a:latin typeface="MinionPro-Regular"/>
              </a:rPr>
              <a:t>une</a:t>
            </a:r>
            <a:r>
              <a:rPr lang="en-GB" sz="1800" b="0" i="0" u="none" strike="noStrike" baseline="0" dirty="0">
                <a:latin typeface="MinionPro-Regular"/>
              </a:rPr>
              <a:t> </a:t>
            </a:r>
            <a:r>
              <a:rPr lang="en-GB" sz="1800" b="0" i="0" u="none" strike="noStrike" baseline="0" dirty="0" err="1">
                <a:latin typeface="MinionPro-Regular"/>
              </a:rPr>
              <a:t>lettre</a:t>
            </a:r>
            <a:r>
              <a:rPr lang="en-GB" sz="1800" b="0" i="0" u="none" strike="noStrike" baseline="0" dirty="0">
                <a:latin typeface="MinionPro-Regular"/>
              </a:rPr>
              <a:t> de </a:t>
            </a:r>
            <a:r>
              <a:rPr lang="en-GB" sz="1800" b="0" i="0" u="none" strike="noStrike" baseline="0" dirty="0" err="1">
                <a:latin typeface="MinionPro-Regular"/>
              </a:rPr>
              <a:t>demande</a:t>
            </a:r>
            <a:r>
              <a:rPr lang="en-GB" sz="1800" b="0" i="0" u="none" strike="noStrike" baseline="0" dirty="0">
                <a:latin typeface="MinionPro-Regular"/>
              </a:rPr>
              <a:t> </a:t>
            </a:r>
            <a:r>
              <a:rPr lang="en-GB" sz="1800" b="0" i="0" u="none" strike="noStrike" baseline="0" dirty="0" err="1">
                <a:latin typeface="MinionPro-Regular"/>
              </a:rPr>
              <a:t>formelle</a:t>
            </a:r>
            <a:r>
              <a:rPr lang="en-GB" sz="1800" b="0" i="0" u="none" strike="noStrike" baseline="0" dirty="0">
                <a:latin typeface="MinionPro-Regular"/>
              </a:rPr>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609411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La </a:t>
            </a:r>
            <a:r>
              <a:rPr lang="en-GB" dirty="0" err="1"/>
              <a:t>cybercriminalité</a:t>
            </a:r>
            <a:r>
              <a:rPr lang="en-GB" dirty="0"/>
              <a:t> est </a:t>
            </a:r>
            <a:r>
              <a:rPr lang="en-GB" dirty="0" err="1"/>
              <a:t>désormais</a:t>
            </a:r>
            <a:r>
              <a:rPr lang="en-GB" dirty="0"/>
              <a:t> un </a:t>
            </a:r>
            <a:r>
              <a:rPr lang="en-GB" dirty="0" err="1"/>
              <a:t>élément</a:t>
            </a:r>
            <a:r>
              <a:rPr lang="en-GB" dirty="0"/>
              <a:t> </a:t>
            </a:r>
            <a:r>
              <a:rPr lang="en-GB" dirty="0" err="1"/>
              <a:t>omniprésent</a:t>
            </a:r>
            <a:r>
              <a:rPr lang="en-GB" dirty="0"/>
              <a:t> de la </a:t>
            </a:r>
            <a:r>
              <a:rPr lang="en-GB" dirty="0" err="1"/>
              <a:t>société</a:t>
            </a:r>
            <a:r>
              <a:rPr lang="en-GB" dirty="0"/>
              <a:t>. Elle ne fait pas de discrimination entre les </a:t>
            </a:r>
            <a:r>
              <a:rPr lang="en-GB" dirty="0" err="1"/>
              <a:t>individus</a:t>
            </a:r>
            <a:r>
              <a:rPr lang="en-GB" dirty="0"/>
              <a:t>, les </a:t>
            </a:r>
            <a:r>
              <a:rPr lang="en-GB" dirty="0" err="1"/>
              <a:t>entités</a:t>
            </a:r>
            <a:r>
              <a:rPr lang="en-GB" dirty="0"/>
              <a:t> </a:t>
            </a:r>
            <a:r>
              <a:rPr lang="en-GB" dirty="0" err="1"/>
              <a:t>ou</a:t>
            </a:r>
            <a:r>
              <a:rPr lang="en-GB" dirty="0"/>
              <a:t> les </a:t>
            </a:r>
            <a:r>
              <a:rPr lang="en-GB" dirty="0" err="1"/>
              <a:t>gouvernements</a:t>
            </a:r>
            <a:r>
              <a:rPr lang="en-GB" dirty="0"/>
              <a:t>. Tout le monde - et tout  - est </a:t>
            </a:r>
            <a:r>
              <a:rPr lang="en-GB" dirty="0" err="1"/>
              <a:t>en</a:t>
            </a:r>
            <a:r>
              <a:rPr lang="en-GB" dirty="0"/>
              <a:t> danger. Le </a:t>
            </a:r>
            <a:r>
              <a:rPr lang="en-GB" dirty="0" err="1"/>
              <a:t>problème</a:t>
            </a:r>
            <a:r>
              <a:rPr lang="en-GB" dirty="0"/>
              <a:t> est </a:t>
            </a:r>
            <a:r>
              <a:rPr lang="en-GB" dirty="0" err="1"/>
              <a:t>exacerbé</a:t>
            </a:r>
            <a:r>
              <a:rPr lang="en-GB" dirty="0"/>
              <a:t> par la </a:t>
            </a:r>
            <a:r>
              <a:rPr lang="en-GB" dirty="0" err="1"/>
              <a:t>facilité</a:t>
            </a:r>
            <a:r>
              <a:rPr lang="en-GB" dirty="0"/>
              <a:t> et la </a:t>
            </a:r>
            <a:r>
              <a:rPr lang="en-GB" dirty="0" err="1"/>
              <a:t>rapidité</a:t>
            </a:r>
            <a:r>
              <a:rPr lang="en-GB" dirty="0"/>
              <a:t> avec </a:t>
            </a:r>
            <a:r>
              <a:rPr lang="en-GB" dirty="0" err="1"/>
              <a:t>lesquelles</a:t>
            </a:r>
            <a:r>
              <a:rPr lang="en-GB" dirty="0"/>
              <a:t> les </a:t>
            </a:r>
            <a:r>
              <a:rPr lang="en-GB" dirty="0" err="1"/>
              <a:t>cybercriminels</a:t>
            </a:r>
            <a:r>
              <a:rPr lang="en-GB" dirty="0"/>
              <a:t> </a:t>
            </a:r>
            <a:r>
              <a:rPr lang="en-GB" dirty="0" err="1"/>
              <a:t>échangent</a:t>
            </a:r>
            <a:r>
              <a:rPr lang="en-GB" dirty="0"/>
              <a:t> des </a:t>
            </a:r>
            <a:r>
              <a:rPr lang="en-GB" dirty="0" err="1"/>
              <a:t>informations</a:t>
            </a:r>
            <a:r>
              <a:rPr lang="en-GB" dirty="0"/>
              <a:t> pour </a:t>
            </a:r>
            <a:r>
              <a:rPr lang="en-GB" dirty="0" err="1"/>
              <a:t>commettre</a:t>
            </a:r>
            <a:r>
              <a:rPr lang="en-GB" dirty="0"/>
              <a:t> </a:t>
            </a:r>
            <a:r>
              <a:rPr lang="en-GB" dirty="0" err="1"/>
              <a:t>leurs</a:t>
            </a:r>
            <a:r>
              <a:rPr lang="en-GB" dirty="0"/>
              <a:t> crimes, </a:t>
            </a:r>
            <a:r>
              <a:rPr lang="en-GB" dirty="0" err="1"/>
              <a:t>ce</a:t>
            </a:r>
            <a:r>
              <a:rPr lang="en-GB" dirty="0"/>
              <a:t> qui rend difficile le </a:t>
            </a:r>
            <a:r>
              <a:rPr lang="en-GB" dirty="0" err="1"/>
              <a:t>suivi</a:t>
            </a:r>
            <a:r>
              <a:rPr lang="en-GB" dirty="0"/>
              <a:t> par les services </a:t>
            </a:r>
            <a:r>
              <a:rPr lang="en-GB" dirty="0" err="1"/>
              <a:t>répressifs</a:t>
            </a:r>
            <a:r>
              <a:rPr lang="en-GB" dirty="0"/>
              <a:t> et les </a:t>
            </a:r>
            <a:r>
              <a:rPr lang="en-GB" dirty="0" err="1"/>
              <a:t>entreprises</a:t>
            </a:r>
            <a:r>
              <a:rPr lang="en-GB" dirty="0"/>
              <a:t>. Les pratiques </a:t>
            </a:r>
            <a:r>
              <a:rPr lang="en-GB" dirty="0" err="1"/>
              <a:t>répressives</a:t>
            </a:r>
            <a:r>
              <a:rPr lang="en-GB" dirty="0"/>
              <a:t> standard ne </a:t>
            </a:r>
            <a:r>
              <a:rPr lang="en-GB" dirty="0" err="1"/>
              <a:t>suffisent</a:t>
            </a:r>
            <a:r>
              <a:rPr lang="en-GB" dirty="0"/>
              <a:t> plus, il faut des </a:t>
            </a:r>
            <a:r>
              <a:rPr lang="en-GB" dirty="0" err="1"/>
              <a:t>outils</a:t>
            </a:r>
            <a:r>
              <a:rPr lang="en-GB" dirty="0"/>
              <a:t> sur </a:t>
            </a:r>
            <a:r>
              <a:rPr lang="en-GB" dirty="0" err="1"/>
              <a:t>mesure</a:t>
            </a:r>
            <a:r>
              <a:rPr lang="en-GB" dirty="0"/>
              <a:t>. Plus important encore, les services </a:t>
            </a:r>
            <a:r>
              <a:rPr lang="en-GB" dirty="0" err="1"/>
              <a:t>répressifs</a:t>
            </a:r>
            <a:r>
              <a:rPr lang="en-GB" dirty="0"/>
              <a:t> et les </a:t>
            </a:r>
            <a:r>
              <a:rPr lang="en-GB" dirty="0" err="1"/>
              <a:t>entreprises</a:t>
            </a:r>
            <a:r>
              <a:rPr lang="en-GB" dirty="0"/>
              <a:t> </a:t>
            </a:r>
            <a:r>
              <a:rPr lang="en-GB" dirty="0" err="1"/>
              <a:t>doivent</a:t>
            </a:r>
            <a:r>
              <a:rPr lang="en-GB" dirty="0"/>
              <a:t> </a:t>
            </a:r>
            <a:r>
              <a:rPr lang="en-GB" dirty="0" err="1"/>
              <a:t>collaborer</a:t>
            </a:r>
            <a:r>
              <a:rPr lang="en-GB" dirty="0"/>
              <a:t> pour faire face </a:t>
            </a:r>
            <a:r>
              <a:rPr lang="en-GB" dirty="0" err="1"/>
              <a:t>à</a:t>
            </a:r>
            <a:r>
              <a:rPr lang="en-GB" dirty="0"/>
              <a:t> </a:t>
            </a:r>
            <a:r>
              <a:rPr lang="en-GB" dirty="0" err="1"/>
              <a:t>ce</a:t>
            </a:r>
            <a:r>
              <a:rPr lang="en-GB" dirty="0"/>
              <a:t> </a:t>
            </a:r>
            <a:r>
              <a:rPr lang="en-GB" dirty="0" err="1"/>
              <a:t>problème</a:t>
            </a:r>
            <a:r>
              <a:rPr lang="en-GB" dirty="0"/>
              <a:t> urgent.</a:t>
            </a:r>
          </a:p>
          <a:p>
            <a:pPr algn="just"/>
            <a:endParaRPr lang="en-GB" dirty="0"/>
          </a:p>
          <a:p>
            <a:pPr algn="just"/>
            <a:r>
              <a:rPr lang="en-GB" dirty="0"/>
              <a:t>La </a:t>
            </a:r>
            <a:r>
              <a:rPr lang="en-GB" dirty="0" err="1"/>
              <a:t>coopération</a:t>
            </a:r>
            <a:r>
              <a:rPr lang="en-GB" dirty="0"/>
              <a:t> entre les </a:t>
            </a:r>
            <a:r>
              <a:rPr lang="en-GB" dirty="0" err="1"/>
              <a:t>secteurs</a:t>
            </a:r>
            <a:r>
              <a:rPr lang="en-GB" dirty="0"/>
              <a:t> public et </a:t>
            </a:r>
            <a:r>
              <a:rPr lang="en-GB" dirty="0" err="1"/>
              <a:t>privé</a:t>
            </a:r>
            <a:r>
              <a:rPr lang="en-GB" dirty="0"/>
              <a:t> </a:t>
            </a:r>
            <a:r>
              <a:rPr lang="en-GB" dirty="0" err="1"/>
              <a:t>en</a:t>
            </a:r>
            <a:r>
              <a:rPr lang="en-GB" dirty="0"/>
              <a:t> matière de </a:t>
            </a:r>
            <a:r>
              <a:rPr lang="en-GB" dirty="0" err="1"/>
              <a:t>cybercriminalité</a:t>
            </a:r>
            <a:r>
              <a:rPr lang="en-GB" dirty="0"/>
              <a:t> </a:t>
            </a:r>
            <a:r>
              <a:rPr lang="en-GB" dirty="0" err="1"/>
              <a:t>concernant</a:t>
            </a:r>
            <a:r>
              <a:rPr lang="en-GB" dirty="0"/>
              <a:t> les aspects </a:t>
            </a:r>
            <a:r>
              <a:rPr lang="en-GB" dirty="0" err="1"/>
              <a:t>internationaux</a:t>
            </a:r>
            <a:r>
              <a:rPr lang="en-GB" dirty="0"/>
              <a:t> du crime est </a:t>
            </a:r>
            <a:r>
              <a:rPr lang="en-GB" dirty="0" err="1"/>
              <a:t>une</a:t>
            </a:r>
            <a:r>
              <a:rPr lang="en-GB" dirty="0"/>
              <a:t> </a:t>
            </a:r>
            <a:r>
              <a:rPr lang="en-GB" dirty="0" err="1"/>
              <a:t>composante</a:t>
            </a:r>
            <a:r>
              <a:rPr lang="en-GB" dirty="0"/>
              <a:t> </a:t>
            </a:r>
            <a:r>
              <a:rPr lang="en-GB" dirty="0" err="1"/>
              <a:t>extrêmement</a:t>
            </a:r>
            <a:r>
              <a:rPr lang="en-GB" dirty="0"/>
              <a:t> </a:t>
            </a:r>
            <a:r>
              <a:rPr lang="en-GB" dirty="0" err="1"/>
              <a:t>importante</a:t>
            </a:r>
            <a:r>
              <a:rPr lang="en-GB" dirty="0"/>
              <a:t> de la phase </a:t>
            </a:r>
            <a:r>
              <a:rPr lang="en-GB" dirty="0" err="1"/>
              <a:t>d'enquête</a:t>
            </a:r>
            <a:r>
              <a:rPr lang="en-GB" dirty="0"/>
              <a:t> et de la phase </a:t>
            </a:r>
            <a:r>
              <a:rPr lang="en-GB" dirty="0" err="1"/>
              <a:t>principale</a:t>
            </a:r>
            <a:r>
              <a:rPr lang="en-GB" dirty="0"/>
              <a:t> du </a:t>
            </a:r>
            <a:r>
              <a:rPr lang="en-GB" dirty="0" err="1"/>
              <a:t>procès</a:t>
            </a:r>
            <a:r>
              <a:rPr lang="en-GB" dirty="0"/>
              <a:t>. Les </a:t>
            </a:r>
            <a:r>
              <a:rPr lang="en-GB" dirty="0" err="1"/>
              <a:t>fournisseurs</a:t>
            </a:r>
            <a:r>
              <a:rPr lang="en-GB" dirty="0"/>
              <a:t> du </a:t>
            </a:r>
            <a:r>
              <a:rPr lang="en-GB" dirty="0" err="1"/>
              <a:t>secteur</a:t>
            </a:r>
            <a:r>
              <a:rPr lang="en-GB" dirty="0"/>
              <a:t> </a:t>
            </a:r>
            <a:r>
              <a:rPr lang="en-GB" dirty="0" err="1"/>
              <a:t>privé</a:t>
            </a:r>
            <a:r>
              <a:rPr lang="en-GB" dirty="0"/>
              <a:t> des services </a:t>
            </a:r>
            <a:r>
              <a:rPr lang="en-GB" dirty="0" err="1"/>
              <a:t>liés</a:t>
            </a:r>
            <a:r>
              <a:rPr lang="en-GB" dirty="0"/>
              <a:t> aux technologies de </a:t>
            </a:r>
            <a:r>
              <a:rPr lang="en-GB" dirty="0" err="1"/>
              <a:t>l'information</a:t>
            </a:r>
            <a:r>
              <a:rPr lang="en-GB" dirty="0"/>
              <a:t> et de la communication (TIC) </a:t>
            </a:r>
            <a:r>
              <a:rPr lang="en-GB" dirty="0" err="1"/>
              <a:t>sont</a:t>
            </a:r>
            <a:r>
              <a:rPr lang="en-GB" dirty="0"/>
              <a:t> les </a:t>
            </a:r>
            <a:r>
              <a:rPr lang="en-GB" dirty="0" err="1"/>
              <a:t>principaux</a:t>
            </a:r>
            <a:r>
              <a:rPr lang="en-GB" dirty="0"/>
              <a:t> </a:t>
            </a:r>
            <a:r>
              <a:rPr lang="en-GB" dirty="0" err="1"/>
              <a:t>détenteurs</a:t>
            </a:r>
            <a:r>
              <a:rPr lang="en-GB" dirty="0"/>
              <a:t> des </a:t>
            </a:r>
            <a:r>
              <a:rPr lang="en-GB" dirty="0" err="1"/>
              <a:t>informations</a:t>
            </a:r>
            <a:r>
              <a:rPr lang="en-GB" dirty="0"/>
              <a:t> les plus </a:t>
            </a:r>
            <a:r>
              <a:rPr lang="en-GB" dirty="0" err="1"/>
              <a:t>utiles</a:t>
            </a:r>
            <a:r>
              <a:rPr lang="en-GB" dirty="0"/>
              <a:t> pour les </a:t>
            </a:r>
            <a:r>
              <a:rPr lang="en-GB" dirty="0" err="1"/>
              <a:t>enquêteurs</a:t>
            </a:r>
            <a:r>
              <a:rPr lang="en-GB" dirty="0"/>
              <a:t>, les procureurs et les </a:t>
            </a:r>
            <a:r>
              <a:rPr lang="en-GB" dirty="0" err="1"/>
              <a:t>juges</a:t>
            </a:r>
            <a:r>
              <a:rPr lang="en-GB" dirty="0"/>
              <a:t>. </a:t>
            </a:r>
          </a:p>
          <a:p>
            <a:pPr algn="just"/>
            <a:endParaRPr lang="en-GB" dirty="0"/>
          </a:p>
          <a:p>
            <a:pPr algn="just"/>
            <a:r>
              <a:rPr lang="en-GB" dirty="0"/>
              <a:t>La </a:t>
            </a:r>
            <a:r>
              <a:rPr lang="en-GB" dirty="0" err="1"/>
              <a:t>coopération</a:t>
            </a:r>
            <a:r>
              <a:rPr lang="en-GB" dirty="0"/>
              <a:t> avec </a:t>
            </a:r>
            <a:r>
              <a:rPr lang="en-GB" dirty="0" err="1"/>
              <a:t>eux</a:t>
            </a:r>
            <a:r>
              <a:rPr lang="en-GB" dirty="0"/>
              <a:t> pour </a:t>
            </a:r>
            <a:r>
              <a:rPr lang="en-GB" dirty="0" err="1"/>
              <a:t>trouver</a:t>
            </a:r>
            <a:r>
              <a:rPr lang="en-GB" dirty="0"/>
              <a:t> les </a:t>
            </a:r>
            <a:r>
              <a:rPr lang="en-GB" dirty="0" err="1"/>
              <a:t>moyens</a:t>
            </a:r>
            <a:r>
              <a:rPr lang="en-GB" dirty="0"/>
              <a:t> </a:t>
            </a:r>
            <a:r>
              <a:rPr lang="en-GB" dirty="0" err="1"/>
              <a:t>d'accélérer</a:t>
            </a:r>
            <a:r>
              <a:rPr lang="en-GB" dirty="0"/>
              <a:t> la </a:t>
            </a:r>
            <a:r>
              <a:rPr lang="en-GB" dirty="0" err="1"/>
              <a:t>coopération</a:t>
            </a:r>
            <a:r>
              <a:rPr lang="en-GB" dirty="0"/>
              <a:t> et de la </a:t>
            </a:r>
            <a:r>
              <a:rPr lang="en-GB" dirty="0" err="1"/>
              <a:t>rendre</a:t>
            </a:r>
            <a:r>
              <a:rPr lang="en-GB" dirty="0"/>
              <a:t> plus </a:t>
            </a:r>
            <a:r>
              <a:rPr lang="en-GB" dirty="0" err="1"/>
              <a:t>précise</a:t>
            </a:r>
            <a:r>
              <a:rPr lang="en-GB" dirty="0"/>
              <a:t> et utile est </a:t>
            </a:r>
            <a:r>
              <a:rPr lang="en-GB" dirty="0" err="1"/>
              <a:t>d'une</a:t>
            </a:r>
            <a:r>
              <a:rPr lang="en-GB" dirty="0"/>
              <a:t> très </a:t>
            </a:r>
            <a:r>
              <a:rPr lang="en-GB" dirty="0" err="1"/>
              <a:t>grande</a:t>
            </a:r>
            <a:r>
              <a:rPr lang="en-GB" dirty="0"/>
              <a:t> importance </a:t>
            </a:r>
            <a:r>
              <a:rPr lang="en-GB" dirty="0" err="1"/>
              <a:t>si</a:t>
            </a:r>
            <a:r>
              <a:rPr lang="en-GB" dirty="0"/>
              <a:t> </a:t>
            </a:r>
            <a:r>
              <a:rPr lang="en-GB" dirty="0" err="1"/>
              <a:t>l'on</a:t>
            </a:r>
            <a:r>
              <a:rPr lang="en-GB" dirty="0"/>
              <a:t> </a:t>
            </a:r>
            <a:r>
              <a:rPr lang="en-GB" dirty="0" err="1"/>
              <a:t>veut</a:t>
            </a:r>
            <a:r>
              <a:rPr lang="en-GB" dirty="0"/>
              <a:t> </a:t>
            </a:r>
            <a:r>
              <a:rPr lang="en-GB" dirty="0" err="1"/>
              <a:t>accélérer</a:t>
            </a:r>
            <a:r>
              <a:rPr lang="en-GB" dirty="0"/>
              <a:t> la </a:t>
            </a:r>
            <a:r>
              <a:rPr lang="en-GB" dirty="0" err="1"/>
              <a:t>détection</a:t>
            </a:r>
            <a:r>
              <a:rPr lang="en-GB" dirty="0"/>
              <a:t> et </a:t>
            </a:r>
            <a:r>
              <a:rPr lang="en-GB" dirty="0" err="1"/>
              <a:t>l'acquisition</a:t>
            </a:r>
            <a:r>
              <a:rPr lang="en-GB" dirty="0"/>
              <a:t> des </a:t>
            </a:r>
            <a:r>
              <a:rPr lang="en-GB" dirty="0" err="1"/>
              <a:t>preuves</a:t>
            </a:r>
            <a:r>
              <a:rPr lang="en-GB" dirty="0"/>
              <a:t>. </a:t>
            </a:r>
            <a:r>
              <a:rPr lang="en-GB" dirty="0" err="1"/>
              <a:t>Ainsi</a:t>
            </a:r>
            <a:r>
              <a:rPr lang="en-GB" dirty="0"/>
              <a:t>, dans le cadre des </a:t>
            </a:r>
            <a:r>
              <a:rPr lang="en-GB" dirty="0" err="1"/>
              <a:t>frontières</a:t>
            </a:r>
            <a:r>
              <a:rPr lang="en-GB" dirty="0"/>
              <a:t> </a:t>
            </a:r>
            <a:r>
              <a:rPr lang="en-GB" dirty="0" err="1"/>
              <a:t>juridiques</a:t>
            </a:r>
            <a:r>
              <a:rPr lang="en-GB" dirty="0"/>
              <a:t>, </a:t>
            </a:r>
            <a:r>
              <a:rPr lang="en-GB" dirty="0" err="1"/>
              <a:t>toutes</a:t>
            </a:r>
            <a:r>
              <a:rPr lang="en-GB" dirty="0"/>
              <a:t> les </a:t>
            </a:r>
            <a:r>
              <a:rPr lang="en-GB" dirty="0" err="1"/>
              <a:t>formes</a:t>
            </a:r>
            <a:r>
              <a:rPr lang="en-GB" dirty="0"/>
              <a:t> de </a:t>
            </a:r>
            <a:r>
              <a:rPr lang="en-GB" dirty="0" err="1"/>
              <a:t>coopération</a:t>
            </a:r>
            <a:r>
              <a:rPr lang="en-GB" dirty="0"/>
              <a:t> </a:t>
            </a:r>
            <a:r>
              <a:rPr lang="en-GB" dirty="0" err="1"/>
              <a:t>devraient</a:t>
            </a:r>
            <a:r>
              <a:rPr lang="en-GB" dirty="0"/>
              <a:t> </a:t>
            </a:r>
            <a:r>
              <a:rPr lang="en-GB" dirty="0" err="1"/>
              <a:t>être</a:t>
            </a:r>
            <a:r>
              <a:rPr lang="en-GB" dirty="0"/>
              <a:t> </a:t>
            </a:r>
            <a:r>
              <a:rPr lang="en-GB" dirty="0" err="1"/>
              <a:t>explorées</a:t>
            </a:r>
            <a:r>
              <a:rPr lang="en-GB" dirty="0"/>
              <a:t> et </a:t>
            </a:r>
            <a:r>
              <a:rPr lang="en-GB" dirty="0" err="1"/>
              <a:t>établies</a:t>
            </a:r>
            <a:r>
              <a:rPr lang="en-GB" dirty="0"/>
              <a:t> non </a:t>
            </a:r>
            <a:r>
              <a:rPr lang="en-GB" dirty="0" err="1"/>
              <a:t>seulement</a:t>
            </a:r>
            <a:r>
              <a:rPr lang="en-GB" dirty="0"/>
              <a:t> sur la base de </a:t>
            </a:r>
            <a:r>
              <a:rPr lang="en-GB" dirty="0" err="1"/>
              <a:t>mesures</a:t>
            </a:r>
            <a:r>
              <a:rPr lang="en-GB" dirty="0"/>
              <a:t> et </a:t>
            </a:r>
            <a:r>
              <a:rPr lang="en-GB" dirty="0" err="1"/>
              <a:t>d'ordres</a:t>
            </a:r>
            <a:r>
              <a:rPr lang="en-GB" dirty="0"/>
              <a:t> </a:t>
            </a:r>
            <a:r>
              <a:rPr lang="en-GB" dirty="0" err="1"/>
              <a:t>coercitifs</a:t>
            </a:r>
            <a:r>
              <a:rPr lang="en-GB" dirty="0"/>
              <a:t>, </a:t>
            </a:r>
            <a:r>
              <a:rPr lang="en-GB" dirty="0" err="1"/>
              <a:t>mais</a:t>
            </a:r>
            <a:r>
              <a:rPr lang="en-GB" dirty="0"/>
              <a:t> </a:t>
            </a:r>
            <a:r>
              <a:rPr lang="en-GB" dirty="0" err="1"/>
              <a:t>aussi</a:t>
            </a:r>
            <a:r>
              <a:rPr lang="en-GB" dirty="0"/>
              <a:t> sur la base </a:t>
            </a:r>
            <a:r>
              <a:rPr lang="en-GB" dirty="0" err="1"/>
              <a:t>d'accords</a:t>
            </a:r>
            <a:r>
              <a:rPr lang="en-GB" dirty="0"/>
              <a:t> </a:t>
            </a:r>
            <a:r>
              <a:rPr lang="en-GB" dirty="0" err="1"/>
              <a:t>volontaires</a:t>
            </a:r>
            <a:r>
              <a:rPr lang="en-GB" dirty="0"/>
              <a:t> et de </a:t>
            </a:r>
            <a:r>
              <a:rPr lang="en-GB" dirty="0" err="1"/>
              <a:t>formes</a:t>
            </a:r>
            <a:r>
              <a:rPr lang="en-GB" dirty="0"/>
              <a:t> de </a:t>
            </a:r>
            <a:r>
              <a:rPr lang="en-GB" dirty="0" err="1"/>
              <a:t>coopération</a:t>
            </a:r>
            <a:r>
              <a:rPr lang="en-GB" dirty="0"/>
              <a:t> </a:t>
            </a:r>
            <a:r>
              <a:rPr lang="en-GB" dirty="0" err="1"/>
              <a:t>similaires</a:t>
            </a:r>
            <a:r>
              <a:rPr lang="en-GB"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589370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 </a:t>
            </a:r>
            <a:r>
              <a:rPr lang="en-US" dirty="0" err="1"/>
              <a:t>formateur</a:t>
            </a:r>
            <a:r>
              <a:rPr lang="en-US" dirty="0"/>
              <a:t> doit </a:t>
            </a:r>
            <a:r>
              <a:rPr lang="en-US" dirty="0" err="1"/>
              <a:t>expliquer</a:t>
            </a:r>
            <a:r>
              <a:rPr lang="en-US" dirty="0"/>
              <a:t> les trois </a:t>
            </a:r>
            <a:r>
              <a:rPr lang="en-US" dirty="0" err="1"/>
              <a:t>niveaux</a:t>
            </a:r>
            <a:r>
              <a:rPr lang="en-US" dirty="0"/>
              <a:t> de </a:t>
            </a:r>
            <a:r>
              <a:rPr lang="en-US" dirty="0" err="1"/>
              <a:t>coopération</a:t>
            </a:r>
            <a:r>
              <a:rPr lang="en-US" dirty="0"/>
              <a:t> qui </a:t>
            </a:r>
            <a:r>
              <a:rPr lang="en-US" dirty="0" err="1"/>
              <a:t>peuvent</a:t>
            </a:r>
            <a:r>
              <a:rPr lang="en-US" dirty="0"/>
              <a:t> se </a:t>
            </a:r>
            <a:r>
              <a:rPr lang="en-US" dirty="0" err="1"/>
              <a:t>produire</a:t>
            </a:r>
            <a:r>
              <a:rPr lang="en-US" dirty="0"/>
              <a:t> avec </a:t>
            </a:r>
            <a:r>
              <a:rPr lang="en-US" dirty="0" err="1"/>
              <a:t>l'industrie</a:t>
            </a:r>
            <a:r>
              <a:rPr lang="en-US" dirty="0"/>
              <a:t> </a:t>
            </a:r>
            <a:r>
              <a:rPr lang="en-US" dirty="0" err="1"/>
              <a:t>nationale</a:t>
            </a:r>
            <a:r>
              <a:rPr lang="en-US" dirty="0"/>
              <a:t> :</a:t>
            </a:r>
          </a:p>
          <a:p>
            <a:endParaRPr lang="en-US" b="1" dirty="0"/>
          </a:p>
          <a:p>
            <a:r>
              <a:rPr lang="en-US" b="1" dirty="0"/>
              <a:t>1. </a:t>
            </a:r>
            <a:r>
              <a:rPr lang="en-US" b="1" dirty="0" err="1"/>
              <a:t>Coopération</a:t>
            </a:r>
            <a:r>
              <a:rPr lang="en-US" b="1" dirty="0"/>
              <a:t> </a:t>
            </a:r>
            <a:r>
              <a:rPr lang="en-US" b="1" dirty="0" err="1"/>
              <a:t>obligatoire</a:t>
            </a:r>
            <a:r>
              <a:rPr lang="en-US" b="1" dirty="0"/>
              <a:t> avec </a:t>
            </a:r>
            <a:r>
              <a:rPr lang="en-US" b="1" dirty="0" err="1"/>
              <a:t>mandat</a:t>
            </a:r>
            <a:r>
              <a:rPr lang="en-US" b="1" dirty="0"/>
              <a:t> </a:t>
            </a:r>
            <a:r>
              <a:rPr lang="en-US" b="1" dirty="0" err="1"/>
              <a:t>légal</a:t>
            </a:r>
            <a:r>
              <a:rPr lang="en-US" b="1" dirty="0"/>
              <a:t> </a:t>
            </a:r>
            <a:r>
              <a:rPr lang="en-US" dirty="0"/>
              <a:t>- Il </a:t>
            </a:r>
            <a:r>
              <a:rPr lang="en-US" dirty="0" err="1"/>
              <a:t>s'agit</a:t>
            </a:r>
            <a:r>
              <a:rPr lang="en-US" dirty="0"/>
              <a:t> </a:t>
            </a:r>
            <a:r>
              <a:rPr lang="en-US" dirty="0" err="1"/>
              <a:t>d'une</a:t>
            </a:r>
            <a:r>
              <a:rPr lang="en-US" dirty="0"/>
              <a:t> </a:t>
            </a:r>
            <a:r>
              <a:rPr lang="en-US" dirty="0" err="1"/>
              <a:t>coopération</a:t>
            </a:r>
            <a:r>
              <a:rPr lang="en-US" dirty="0"/>
              <a:t> </a:t>
            </a:r>
            <a:r>
              <a:rPr lang="en-US" dirty="0" err="1"/>
              <a:t>obligatoire</a:t>
            </a:r>
            <a:r>
              <a:rPr lang="en-US" dirty="0"/>
              <a:t> qui </a:t>
            </a:r>
            <a:r>
              <a:rPr lang="en-US" dirty="0" err="1"/>
              <a:t>résulte</a:t>
            </a:r>
            <a:r>
              <a:rPr lang="en-US" dirty="0"/>
              <a:t> de </a:t>
            </a:r>
            <a:r>
              <a:rPr lang="en-US" dirty="0" err="1"/>
              <a:t>l'exercice</a:t>
            </a:r>
            <a:r>
              <a:rPr lang="en-US" dirty="0"/>
              <a:t> par les services </a:t>
            </a:r>
            <a:r>
              <a:rPr lang="en-US" dirty="0" err="1"/>
              <a:t>répressifs</a:t>
            </a:r>
            <a:r>
              <a:rPr lang="en-US" dirty="0"/>
              <a:t> de </a:t>
            </a:r>
            <a:r>
              <a:rPr lang="en-US" dirty="0" err="1"/>
              <a:t>pouvoirs</a:t>
            </a:r>
            <a:r>
              <a:rPr lang="en-US" dirty="0"/>
              <a:t> </a:t>
            </a:r>
            <a:r>
              <a:rPr lang="en-US" dirty="0" err="1"/>
              <a:t>procéduraux</a:t>
            </a:r>
            <a:r>
              <a:rPr lang="en-US" dirty="0"/>
              <a:t> </a:t>
            </a:r>
            <a:r>
              <a:rPr lang="en-US" dirty="0" err="1"/>
              <a:t>correspondant</a:t>
            </a:r>
            <a:r>
              <a:rPr lang="en-US" dirty="0"/>
              <a:t> aux articles 16 </a:t>
            </a:r>
            <a:r>
              <a:rPr lang="en-US" dirty="0" err="1"/>
              <a:t>à</a:t>
            </a:r>
            <a:r>
              <a:rPr lang="en-US" dirty="0"/>
              <a:t> 21 de la Convention de Budapest. </a:t>
            </a:r>
            <a:r>
              <a:rPr lang="en-US" dirty="0" err="1"/>
              <a:t>Cela</a:t>
            </a:r>
            <a:r>
              <a:rPr lang="en-US" dirty="0"/>
              <a:t> </a:t>
            </a:r>
            <a:r>
              <a:rPr lang="en-US" dirty="0" err="1"/>
              <a:t>implique</a:t>
            </a:r>
            <a:r>
              <a:rPr lang="en-US" dirty="0"/>
              <a:t> </a:t>
            </a:r>
            <a:r>
              <a:rPr lang="en-US" dirty="0" err="1"/>
              <a:t>l'émission</a:t>
            </a:r>
            <a:r>
              <a:rPr lang="en-US" dirty="0"/>
              <a:t> </a:t>
            </a:r>
            <a:r>
              <a:rPr lang="en-US" dirty="0" err="1"/>
              <a:t>d'ordres</a:t>
            </a:r>
            <a:r>
              <a:rPr lang="en-US" dirty="0"/>
              <a:t> </a:t>
            </a:r>
            <a:r>
              <a:rPr lang="en-US" dirty="0" err="1"/>
              <a:t>ou</a:t>
            </a:r>
            <a:r>
              <a:rPr lang="en-US" dirty="0"/>
              <a:t> de </a:t>
            </a:r>
            <a:r>
              <a:rPr lang="en-US" dirty="0" err="1"/>
              <a:t>mandats</a:t>
            </a:r>
            <a:r>
              <a:rPr lang="en-US" dirty="0"/>
              <a:t> qui </a:t>
            </a:r>
            <a:r>
              <a:rPr lang="en-US" dirty="0" err="1"/>
              <a:t>obligent</a:t>
            </a:r>
            <a:r>
              <a:rPr lang="en-US" dirty="0"/>
              <a:t> </a:t>
            </a:r>
            <a:r>
              <a:rPr lang="en-US" dirty="0" err="1"/>
              <a:t>l'objet</a:t>
            </a:r>
            <a:r>
              <a:rPr lang="en-US" dirty="0"/>
              <a:t> de </a:t>
            </a:r>
            <a:r>
              <a:rPr lang="en-US" dirty="0" err="1"/>
              <a:t>ces</a:t>
            </a:r>
            <a:r>
              <a:rPr lang="en-US" dirty="0"/>
              <a:t> </a:t>
            </a:r>
            <a:r>
              <a:rPr lang="en-US" dirty="0" err="1"/>
              <a:t>ordres</a:t>
            </a:r>
            <a:r>
              <a:rPr lang="en-US" dirty="0"/>
              <a:t> </a:t>
            </a:r>
            <a:r>
              <a:rPr lang="en-US" dirty="0" err="1"/>
              <a:t>ou</a:t>
            </a:r>
            <a:r>
              <a:rPr lang="en-US" dirty="0"/>
              <a:t> </a:t>
            </a:r>
            <a:r>
              <a:rPr lang="en-US" dirty="0" err="1"/>
              <a:t>mandats</a:t>
            </a:r>
            <a:r>
              <a:rPr lang="en-US" dirty="0"/>
              <a:t> </a:t>
            </a:r>
            <a:r>
              <a:rPr lang="en-US" dirty="0" err="1"/>
              <a:t>à</a:t>
            </a:r>
            <a:r>
              <a:rPr lang="en-US" dirty="0"/>
              <a:t> </a:t>
            </a:r>
            <a:r>
              <a:rPr lang="en-US" dirty="0" err="1"/>
              <a:t>coopérer</a:t>
            </a:r>
            <a:r>
              <a:rPr lang="en-US" dirty="0"/>
              <a:t> avec les services </a:t>
            </a:r>
            <a:r>
              <a:rPr lang="en-US" dirty="0" err="1"/>
              <a:t>répressifs</a:t>
            </a:r>
            <a:r>
              <a:rPr lang="en-US" dirty="0"/>
              <a:t>.</a:t>
            </a:r>
          </a:p>
          <a:p>
            <a:r>
              <a:rPr lang="en-US" b="1" dirty="0"/>
              <a:t>2. </a:t>
            </a:r>
            <a:r>
              <a:rPr lang="en-US" b="1" dirty="0" err="1"/>
              <a:t>Coopération</a:t>
            </a:r>
            <a:r>
              <a:rPr lang="en-US" b="1" dirty="0"/>
              <a:t> </a:t>
            </a:r>
            <a:r>
              <a:rPr lang="en-US" b="1" dirty="0" err="1"/>
              <a:t>volontaire</a:t>
            </a:r>
            <a:r>
              <a:rPr lang="en-US" b="1" dirty="0"/>
              <a:t> avec </a:t>
            </a:r>
            <a:r>
              <a:rPr lang="en-US" b="1" dirty="0" err="1"/>
              <a:t>mandat</a:t>
            </a:r>
            <a:r>
              <a:rPr lang="en-US" b="1" dirty="0"/>
              <a:t> </a:t>
            </a:r>
            <a:r>
              <a:rPr lang="en-US" b="1" dirty="0" err="1"/>
              <a:t>légal</a:t>
            </a:r>
            <a:r>
              <a:rPr lang="en-US" b="1" dirty="0"/>
              <a:t> </a:t>
            </a:r>
            <a:r>
              <a:rPr lang="en-US" dirty="0"/>
              <a:t>- Il </a:t>
            </a:r>
            <a:r>
              <a:rPr lang="en-US" dirty="0" err="1"/>
              <a:t>s'agit</a:t>
            </a:r>
            <a:r>
              <a:rPr lang="en-US" dirty="0"/>
              <a:t> </a:t>
            </a:r>
            <a:r>
              <a:rPr lang="en-US" dirty="0" err="1"/>
              <a:t>d'une</a:t>
            </a:r>
            <a:r>
              <a:rPr lang="en-US" dirty="0"/>
              <a:t> </a:t>
            </a:r>
            <a:r>
              <a:rPr lang="en-US" dirty="0" err="1"/>
              <a:t>coopération</a:t>
            </a:r>
            <a:r>
              <a:rPr lang="en-US" dirty="0"/>
              <a:t> </a:t>
            </a:r>
            <a:r>
              <a:rPr lang="en-US" dirty="0" err="1"/>
              <a:t>volontaire</a:t>
            </a:r>
            <a:r>
              <a:rPr lang="en-US" dirty="0"/>
              <a:t> qui se </a:t>
            </a:r>
            <a:r>
              <a:rPr lang="en-US" dirty="0" err="1"/>
              <a:t>produit</a:t>
            </a:r>
            <a:r>
              <a:rPr lang="en-US" dirty="0"/>
              <a:t> sur la base d'un </a:t>
            </a:r>
            <a:r>
              <a:rPr lang="en-US" dirty="0" err="1"/>
              <a:t>mandat</a:t>
            </a:r>
            <a:r>
              <a:rPr lang="en-US" dirty="0"/>
              <a:t> </a:t>
            </a:r>
            <a:r>
              <a:rPr lang="en-US" dirty="0" err="1"/>
              <a:t>légal</a:t>
            </a:r>
            <a:r>
              <a:rPr lang="en-US" dirty="0"/>
              <a:t> qui </a:t>
            </a:r>
            <a:r>
              <a:rPr lang="en-US" dirty="0" err="1"/>
              <a:t>n'a</a:t>
            </a:r>
            <a:r>
              <a:rPr lang="en-US" dirty="0"/>
              <a:t> pas la </a:t>
            </a:r>
            <a:r>
              <a:rPr lang="en-US" dirty="0" err="1"/>
              <a:t>même</a:t>
            </a:r>
            <a:r>
              <a:rPr lang="en-US" dirty="0"/>
              <a:t> force que les dispositions de </a:t>
            </a:r>
            <a:r>
              <a:rPr lang="en-US" dirty="0" err="1"/>
              <a:t>loi</a:t>
            </a:r>
            <a:r>
              <a:rPr lang="en-US" dirty="0"/>
              <a:t> </a:t>
            </a:r>
            <a:r>
              <a:rPr lang="en-US" dirty="0" err="1"/>
              <a:t>obligatoires</a:t>
            </a:r>
            <a:r>
              <a:rPr lang="en-US" dirty="0"/>
              <a:t>. Par </a:t>
            </a:r>
            <a:r>
              <a:rPr lang="en-US" dirty="0" err="1"/>
              <a:t>exemple</a:t>
            </a:r>
            <a:r>
              <a:rPr lang="en-US" dirty="0"/>
              <a:t>, </a:t>
            </a:r>
            <a:r>
              <a:rPr lang="en-US" dirty="0" err="1"/>
              <a:t>cette</a:t>
            </a:r>
            <a:r>
              <a:rPr lang="en-US" dirty="0"/>
              <a:t> </a:t>
            </a:r>
            <a:r>
              <a:rPr lang="en-US" dirty="0" err="1"/>
              <a:t>coopération</a:t>
            </a:r>
            <a:r>
              <a:rPr lang="en-US" dirty="0"/>
              <a:t> peut </a:t>
            </a:r>
            <a:r>
              <a:rPr lang="en-US" dirty="0" err="1"/>
              <a:t>être</a:t>
            </a:r>
            <a:r>
              <a:rPr lang="en-US" dirty="0"/>
              <a:t> le </a:t>
            </a:r>
            <a:r>
              <a:rPr lang="en-US" dirty="0" err="1"/>
              <a:t>résultat</a:t>
            </a:r>
            <a:r>
              <a:rPr lang="en-US" dirty="0"/>
              <a:t> d'un </a:t>
            </a:r>
            <a:r>
              <a:rPr lang="en-US" dirty="0" err="1"/>
              <a:t>protocole</a:t>
            </a:r>
            <a:r>
              <a:rPr lang="en-US" dirty="0"/>
              <a:t> </a:t>
            </a:r>
            <a:r>
              <a:rPr lang="en-US" dirty="0" err="1"/>
              <a:t>d'accord</a:t>
            </a:r>
            <a:r>
              <a:rPr lang="en-US" dirty="0"/>
              <a:t> </a:t>
            </a:r>
            <a:r>
              <a:rPr lang="en-US" dirty="0" err="1"/>
              <a:t>signé</a:t>
            </a:r>
            <a:r>
              <a:rPr lang="en-US" dirty="0"/>
              <a:t> entre un </a:t>
            </a:r>
            <a:r>
              <a:rPr lang="en-US" dirty="0" err="1"/>
              <a:t>opérateur</a:t>
            </a:r>
            <a:r>
              <a:rPr lang="en-US" dirty="0"/>
              <a:t> du </a:t>
            </a:r>
            <a:r>
              <a:rPr lang="en-US" dirty="0" err="1"/>
              <a:t>secteur</a:t>
            </a:r>
            <a:r>
              <a:rPr lang="en-US" dirty="0"/>
              <a:t> </a:t>
            </a:r>
            <a:r>
              <a:rPr lang="en-US" dirty="0" err="1"/>
              <a:t>privé</a:t>
            </a:r>
            <a:r>
              <a:rPr lang="en-US" dirty="0"/>
              <a:t> et un service </a:t>
            </a:r>
            <a:r>
              <a:rPr lang="en-US" dirty="0" err="1"/>
              <a:t>répressif</a:t>
            </a:r>
            <a:r>
              <a:rPr lang="en-US" dirty="0"/>
              <a:t>.</a:t>
            </a:r>
          </a:p>
          <a:p>
            <a:r>
              <a:rPr lang="en-US" b="1" dirty="0"/>
              <a:t>3.Coopération </a:t>
            </a:r>
            <a:r>
              <a:rPr lang="en-US" b="1" dirty="0" err="1"/>
              <a:t>volontaire</a:t>
            </a:r>
            <a:r>
              <a:rPr lang="en-US" b="1" dirty="0"/>
              <a:t> </a:t>
            </a:r>
            <a:r>
              <a:rPr lang="en-US" b="1" dirty="0" err="1"/>
              <a:t>indépendamment</a:t>
            </a:r>
            <a:r>
              <a:rPr lang="en-US" b="1" dirty="0"/>
              <a:t> du </a:t>
            </a:r>
            <a:r>
              <a:rPr lang="en-US" b="1" dirty="0" err="1"/>
              <a:t>mandat</a:t>
            </a:r>
            <a:r>
              <a:rPr lang="en-US" b="1" dirty="0"/>
              <a:t> </a:t>
            </a:r>
            <a:r>
              <a:rPr lang="en-US" b="1" dirty="0" err="1"/>
              <a:t>légal</a:t>
            </a:r>
            <a:r>
              <a:rPr lang="en-US" b="1" dirty="0"/>
              <a:t> </a:t>
            </a:r>
            <a:r>
              <a:rPr lang="en-US" dirty="0"/>
              <a:t>- Il </a:t>
            </a:r>
            <a:r>
              <a:rPr lang="en-US" dirty="0" err="1"/>
              <a:t>s'agit</a:t>
            </a:r>
            <a:r>
              <a:rPr lang="en-US" dirty="0"/>
              <a:t> </a:t>
            </a:r>
            <a:r>
              <a:rPr lang="en-US" dirty="0" err="1"/>
              <a:t>d'une</a:t>
            </a:r>
            <a:r>
              <a:rPr lang="en-US" dirty="0"/>
              <a:t> </a:t>
            </a:r>
            <a:r>
              <a:rPr lang="en-US" dirty="0" err="1"/>
              <a:t>coopération</a:t>
            </a:r>
            <a:r>
              <a:rPr lang="en-US" dirty="0"/>
              <a:t> </a:t>
            </a:r>
            <a:r>
              <a:rPr lang="en-US" dirty="0" err="1"/>
              <a:t>volontaire</a:t>
            </a:r>
            <a:r>
              <a:rPr lang="en-US" dirty="0"/>
              <a:t> qui a lieu malgré </a:t>
            </a:r>
            <a:r>
              <a:rPr lang="en-US" dirty="0" err="1"/>
              <a:t>l'absence</a:t>
            </a:r>
            <a:r>
              <a:rPr lang="en-US" dirty="0"/>
              <a:t> de </a:t>
            </a:r>
            <a:r>
              <a:rPr lang="en-US" dirty="0" err="1"/>
              <a:t>mandat</a:t>
            </a:r>
            <a:r>
              <a:rPr lang="en-US" dirty="0"/>
              <a:t> </a:t>
            </a:r>
            <a:r>
              <a:rPr lang="en-US" dirty="0" err="1"/>
              <a:t>légal</a:t>
            </a:r>
            <a:r>
              <a:rPr lang="en-US" dirty="0"/>
              <a:t> pour </a:t>
            </a:r>
            <a:r>
              <a:rPr lang="en-US" dirty="0" err="1"/>
              <a:t>ce</a:t>
            </a:r>
            <a:r>
              <a:rPr lang="en-US" dirty="0"/>
              <a:t> type de </a:t>
            </a:r>
            <a:r>
              <a:rPr lang="en-US" dirty="0" err="1"/>
              <a:t>coopération</a:t>
            </a:r>
            <a:r>
              <a:rPr lang="en-US" dirty="0"/>
              <a:t>. </a:t>
            </a:r>
            <a:r>
              <a:rPr lang="en-US" dirty="0" err="1"/>
              <a:t>Cette</a:t>
            </a:r>
            <a:r>
              <a:rPr lang="en-US" dirty="0"/>
              <a:t> </a:t>
            </a:r>
            <a:r>
              <a:rPr lang="en-US" dirty="0" err="1"/>
              <a:t>coopération</a:t>
            </a:r>
            <a:r>
              <a:rPr lang="en-US" dirty="0"/>
              <a:t> peut </a:t>
            </a:r>
            <a:r>
              <a:rPr lang="en-US" dirty="0" err="1"/>
              <a:t>être</a:t>
            </a:r>
            <a:r>
              <a:rPr lang="en-US" dirty="0"/>
              <a:t> </a:t>
            </a:r>
            <a:r>
              <a:rPr lang="en-US" dirty="0" err="1"/>
              <a:t>autorisée</a:t>
            </a:r>
            <a:r>
              <a:rPr lang="en-US" dirty="0"/>
              <a:t> par la </a:t>
            </a:r>
            <a:r>
              <a:rPr lang="en-US" dirty="0" err="1"/>
              <a:t>loi</a:t>
            </a:r>
            <a:r>
              <a:rPr lang="en-US" dirty="0"/>
              <a:t> </a:t>
            </a:r>
            <a:r>
              <a:rPr lang="en-US" dirty="0" err="1"/>
              <a:t>mais</a:t>
            </a:r>
            <a:r>
              <a:rPr lang="en-US" dirty="0"/>
              <a:t> </a:t>
            </a:r>
            <a:r>
              <a:rPr lang="en-US" dirty="0" err="1"/>
              <a:t>n'est</a:t>
            </a:r>
            <a:r>
              <a:rPr lang="en-US" dirty="0"/>
              <a:t> pas </a:t>
            </a:r>
            <a:r>
              <a:rPr lang="en-US" dirty="0" err="1"/>
              <a:t>exigée</a:t>
            </a:r>
            <a:r>
              <a:rPr lang="en-US" dirty="0"/>
              <a:t> par </a:t>
            </a:r>
            <a:r>
              <a:rPr lang="en-US" dirty="0" err="1"/>
              <a:t>celle</a:t>
            </a:r>
            <a:r>
              <a:rPr lang="en-US" dirty="0"/>
              <a:t>-ci.</a:t>
            </a:r>
            <a:endParaRPr lang="en-US" b="1"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944796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 </a:t>
            </a:r>
            <a:r>
              <a:rPr lang="en-US" dirty="0" err="1"/>
              <a:t>formateur</a:t>
            </a:r>
            <a:r>
              <a:rPr lang="en-US" dirty="0"/>
              <a:t> doit </a:t>
            </a:r>
            <a:r>
              <a:rPr lang="en-US" dirty="0" err="1"/>
              <a:t>expliquer</a:t>
            </a:r>
            <a:r>
              <a:rPr lang="en-US" dirty="0"/>
              <a:t> les trois </a:t>
            </a:r>
            <a:r>
              <a:rPr lang="en-US" dirty="0" err="1"/>
              <a:t>niveaux</a:t>
            </a:r>
            <a:r>
              <a:rPr lang="en-US" dirty="0"/>
              <a:t> de </a:t>
            </a:r>
            <a:r>
              <a:rPr lang="en-US" dirty="0" err="1"/>
              <a:t>coopération</a:t>
            </a:r>
            <a:r>
              <a:rPr lang="en-US" dirty="0"/>
              <a:t> qui </a:t>
            </a:r>
            <a:r>
              <a:rPr lang="en-US" dirty="0" err="1"/>
              <a:t>peuvent</a:t>
            </a:r>
            <a:r>
              <a:rPr lang="en-US" dirty="0"/>
              <a:t> se </a:t>
            </a:r>
            <a:r>
              <a:rPr lang="en-US" dirty="0" err="1"/>
              <a:t>produire</a:t>
            </a:r>
            <a:r>
              <a:rPr lang="en-US" dirty="0"/>
              <a:t> avec les </a:t>
            </a:r>
            <a:r>
              <a:rPr lang="en-US" dirty="0" err="1"/>
              <a:t>prestataires</a:t>
            </a:r>
            <a:r>
              <a:rPr lang="en-US" dirty="0"/>
              <a:t> de services étrangers :</a:t>
            </a:r>
          </a:p>
          <a:p>
            <a:endParaRPr lang="en-US" dirty="0"/>
          </a:p>
          <a:p>
            <a:r>
              <a:rPr lang="en-US" b="1" dirty="0"/>
              <a:t>1. La </a:t>
            </a:r>
            <a:r>
              <a:rPr lang="en-US" b="1" dirty="0" err="1"/>
              <a:t>coopération</a:t>
            </a:r>
            <a:r>
              <a:rPr lang="en-US" b="1" dirty="0"/>
              <a:t> </a:t>
            </a:r>
            <a:r>
              <a:rPr lang="en-US" b="1" dirty="0" err="1"/>
              <a:t>obligatoire</a:t>
            </a:r>
            <a:r>
              <a:rPr lang="en-US" b="1" dirty="0"/>
              <a:t> : </a:t>
            </a:r>
            <a:r>
              <a:rPr lang="en-US" dirty="0" err="1"/>
              <a:t>Cette</a:t>
            </a:r>
            <a:r>
              <a:rPr lang="en-US" dirty="0"/>
              <a:t> </a:t>
            </a:r>
            <a:r>
              <a:rPr lang="en-US" dirty="0" err="1"/>
              <a:t>coopération</a:t>
            </a:r>
            <a:r>
              <a:rPr lang="en-US" dirty="0"/>
              <a:t> est </a:t>
            </a:r>
            <a:r>
              <a:rPr lang="en-US" dirty="0" err="1"/>
              <a:t>obligatoire</a:t>
            </a:r>
            <a:r>
              <a:rPr lang="en-US" dirty="0"/>
              <a:t> par le </a:t>
            </a:r>
            <a:r>
              <a:rPr lang="en-US" dirty="0" err="1"/>
              <a:t>biais</a:t>
            </a:r>
            <a:r>
              <a:rPr lang="en-US" dirty="0"/>
              <a:t> des </a:t>
            </a:r>
            <a:r>
              <a:rPr lang="en-US" dirty="0" err="1"/>
              <a:t>canaux</a:t>
            </a:r>
            <a:r>
              <a:rPr lang="en-US" dirty="0"/>
              <a:t> </a:t>
            </a:r>
            <a:r>
              <a:rPr lang="en-US" dirty="0" err="1"/>
              <a:t>d'assistance</a:t>
            </a:r>
            <a:r>
              <a:rPr lang="en-US" dirty="0"/>
              <a:t> </a:t>
            </a:r>
            <a:r>
              <a:rPr lang="en-US" dirty="0" err="1"/>
              <a:t>juridique</a:t>
            </a:r>
            <a:r>
              <a:rPr lang="en-US" dirty="0"/>
              <a:t> </a:t>
            </a:r>
            <a:r>
              <a:rPr lang="en-US" dirty="0" err="1"/>
              <a:t>mutuelle</a:t>
            </a:r>
            <a:r>
              <a:rPr lang="en-US" dirty="0"/>
              <a:t> et </a:t>
            </a:r>
            <a:r>
              <a:rPr lang="en-US" dirty="0" err="1"/>
              <a:t>imposée</a:t>
            </a:r>
            <a:r>
              <a:rPr lang="en-US" dirty="0"/>
              <a:t> aux </a:t>
            </a:r>
            <a:r>
              <a:rPr lang="en-US" dirty="0" err="1"/>
              <a:t>prestataires</a:t>
            </a:r>
            <a:r>
              <a:rPr lang="en-US" dirty="0"/>
              <a:t> de services étrangers par </a:t>
            </a:r>
            <a:r>
              <a:rPr lang="en-US" dirty="0" err="1"/>
              <a:t>leur</a:t>
            </a:r>
            <a:r>
              <a:rPr lang="en-US" dirty="0"/>
              <a:t> propre </a:t>
            </a:r>
            <a:r>
              <a:rPr lang="en-US" dirty="0" err="1"/>
              <a:t>législation</a:t>
            </a:r>
            <a:r>
              <a:rPr lang="en-US" dirty="0"/>
              <a:t> </a:t>
            </a:r>
            <a:r>
              <a:rPr lang="en-US" dirty="0" err="1"/>
              <a:t>nationale</a:t>
            </a:r>
            <a:r>
              <a:rPr lang="en-US" dirty="0"/>
              <a:t>. Une </a:t>
            </a:r>
            <a:r>
              <a:rPr lang="en-US" dirty="0" err="1"/>
              <a:t>partie</a:t>
            </a:r>
            <a:r>
              <a:rPr lang="en-US" dirty="0"/>
              <a:t> peut </a:t>
            </a:r>
            <a:r>
              <a:rPr lang="en-US" dirty="0" err="1"/>
              <a:t>également</a:t>
            </a:r>
            <a:r>
              <a:rPr lang="en-US" dirty="0"/>
              <a:t> </a:t>
            </a:r>
            <a:r>
              <a:rPr lang="en-US" dirty="0" err="1"/>
              <a:t>utiliser</a:t>
            </a:r>
            <a:r>
              <a:rPr lang="en-US" dirty="0"/>
              <a:t> son </a:t>
            </a:r>
            <a:r>
              <a:rPr lang="en-US" dirty="0" err="1"/>
              <a:t>pouvoir</a:t>
            </a:r>
            <a:r>
              <a:rPr lang="en-US" dirty="0"/>
              <a:t> </a:t>
            </a:r>
            <a:r>
              <a:rPr lang="en-US" dirty="0" err="1"/>
              <a:t>procédural</a:t>
            </a:r>
            <a:r>
              <a:rPr lang="en-US" dirty="0"/>
              <a:t> interne </a:t>
            </a:r>
            <a:r>
              <a:rPr lang="en-US" dirty="0" err="1"/>
              <a:t>d'ordonnance</a:t>
            </a:r>
            <a:r>
              <a:rPr lang="en-US" dirty="0"/>
              <a:t> de production pour </a:t>
            </a:r>
            <a:r>
              <a:rPr lang="en-US" dirty="0" err="1"/>
              <a:t>ordonner</a:t>
            </a:r>
            <a:r>
              <a:rPr lang="en-US" dirty="0"/>
              <a:t> </a:t>
            </a:r>
            <a:r>
              <a:rPr lang="en-US" dirty="0" err="1"/>
              <a:t>à</a:t>
            </a:r>
            <a:r>
              <a:rPr lang="en-US" dirty="0"/>
              <a:t> un </a:t>
            </a:r>
            <a:r>
              <a:rPr lang="en-US" dirty="0" err="1"/>
              <a:t>fournisseur</a:t>
            </a:r>
            <a:r>
              <a:rPr lang="en-US" dirty="0"/>
              <a:t> de services </a:t>
            </a:r>
            <a:r>
              <a:rPr lang="en-US" dirty="0" err="1"/>
              <a:t>offrant</a:t>
            </a:r>
            <a:r>
              <a:rPr lang="en-US" dirty="0"/>
              <a:t> des services sur son </a:t>
            </a:r>
            <a:r>
              <a:rPr lang="en-US" dirty="0" err="1"/>
              <a:t>territoire</a:t>
            </a:r>
            <a:r>
              <a:rPr lang="en-US" dirty="0"/>
              <a:t> de </a:t>
            </a:r>
            <a:r>
              <a:rPr lang="en-US" dirty="0" err="1"/>
              <a:t>produire</a:t>
            </a:r>
            <a:r>
              <a:rPr lang="en-US" dirty="0"/>
              <a:t> les </a:t>
            </a:r>
            <a:r>
              <a:rPr lang="en-US" dirty="0" err="1"/>
              <a:t>informations</a:t>
            </a:r>
            <a:r>
              <a:rPr lang="en-US" dirty="0"/>
              <a:t> sur les </a:t>
            </a:r>
            <a:r>
              <a:rPr lang="en-US" dirty="0" err="1"/>
              <a:t>abonnés</a:t>
            </a:r>
            <a:r>
              <a:rPr lang="en-US" dirty="0"/>
              <a:t> </a:t>
            </a:r>
            <a:r>
              <a:rPr lang="en-US" dirty="0" err="1"/>
              <a:t>en</a:t>
            </a:r>
            <a:r>
              <a:rPr lang="en-US" dirty="0"/>
              <a:t> </a:t>
            </a:r>
            <a:r>
              <a:rPr lang="en-US" dirty="0" err="1"/>
              <a:t>sa</a:t>
            </a:r>
            <a:r>
              <a:rPr lang="en-US" dirty="0"/>
              <a:t> possession </a:t>
            </a:r>
            <a:r>
              <a:rPr lang="en-US" dirty="0" err="1"/>
              <a:t>ou</a:t>
            </a:r>
            <a:r>
              <a:rPr lang="en-US" dirty="0"/>
              <a:t> sous son </a:t>
            </a:r>
            <a:r>
              <a:rPr lang="en-US" dirty="0" err="1"/>
              <a:t>contrôle</a:t>
            </a:r>
            <a:r>
              <a:rPr lang="en-US" dirty="0"/>
              <a:t>.</a:t>
            </a:r>
          </a:p>
          <a:p>
            <a:r>
              <a:rPr lang="en-US" b="1" dirty="0"/>
              <a:t>2. </a:t>
            </a:r>
            <a:r>
              <a:rPr lang="en-US" b="1" dirty="0" err="1"/>
              <a:t>Coopération</a:t>
            </a:r>
            <a:r>
              <a:rPr lang="en-US" b="1" dirty="0"/>
              <a:t> </a:t>
            </a:r>
            <a:r>
              <a:rPr lang="en-US" b="1" dirty="0" err="1"/>
              <a:t>volontaire</a:t>
            </a:r>
            <a:r>
              <a:rPr lang="en-US" b="1" dirty="0"/>
              <a:t> avec </a:t>
            </a:r>
            <a:r>
              <a:rPr lang="en-US" b="1" dirty="0" err="1"/>
              <a:t>mandat</a:t>
            </a:r>
            <a:r>
              <a:rPr lang="en-US" b="1" dirty="0"/>
              <a:t> </a:t>
            </a:r>
            <a:r>
              <a:rPr lang="en-US" b="1" dirty="0" err="1"/>
              <a:t>légal</a:t>
            </a:r>
            <a:r>
              <a:rPr lang="en-US" b="1" dirty="0"/>
              <a:t> : </a:t>
            </a:r>
            <a:r>
              <a:rPr lang="en-US" dirty="0" err="1"/>
              <a:t>Cette</a:t>
            </a:r>
            <a:r>
              <a:rPr lang="en-US" dirty="0"/>
              <a:t> </a:t>
            </a:r>
            <a:r>
              <a:rPr lang="en-US" dirty="0" err="1"/>
              <a:t>coopération</a:t>
            </a:r>
            <a:r>
              <a:rPr lang="en-US" dirty="0"/>
              <a:t> est </a:t>
            </a:r>
            <a:r>
              <a:rPr lang="en-US" dirty="0" err="1"/>
              <a:t>une</a:t>
            </a:r>
            <a:r>
              <a:rPr lang="en-US" dirty="0"/>
              <a:t> </a:t>
            </a:r>
            <a:r>
              <a:rPr lang="en-US" dirty="0" err="1"/>
              <a:t>coopération</a:t>
            </a:r>
            <a:r>
              <a:rPr lang="en-US" dirty="0"/>
              <a:t> qui, bien </a:t>
            </a:r>
            <a:r>
              <a:rPr lang="en-US" dirty="0" err="1"/>
              <a:t>qu'entreprise</a:t>
            </a:r>
            <a:r>
              <a:rPr lang="en-US" dirty="0"/>
              <a:t> </a:t>
            </a:r>
            <a:r>
              <a:rPr lang="en-US" dirty="0" err="1"/>
              <a:t>volontairement</a:t>
            </a:r>
            <a:r>
              <a:rPr lang="en-US" dirty="0"/>
              <a:t> par des </a:t>
            </a:r>
            <a:r>
              <a:rPr lang="en-US" dirty="0" err="1"/>
              <a:t>prestataires</a:t>
            </a:r>
            <a:r>
              <a:rPr lang="en-US" dirty="0"/>
              <a:t> de services étrangers, a un </a:t>
            </a:r>
            <a:r>
              <a:rPr lang="en-US" dirty="0" err="1"/>
              <a:t>mandat</a:t>
            </a:r>
            <a:r>
              <a:rPr lang="en-US" dirty="0"/>
              <a:t> </a:t>
            </a:r>
            <a:r>
              <a:rPr lang="en-US" dirty="0" err="1"/>
              <a:t>légal</a:t>
            </a:r>
            <a:r>
              <a:rPr lang="en-US" dirty="0"/>
              <a:t> (par </a:t>
            </a:r>
            <a:r>
              <a:rPr lang="en-US" dirty="0" err="1"/>
              <a:t>exemple</a:t>
            </a:r>
            <a:r>
              <a:rPr lang="en-US" dirty="0"/>
              <a:t>, </a:t>
            </a:r>
            <a:r>
              <a:rPr lang="en-US" dirty="0" err="1"/>
              <a:t>l'accès</a:t>
            </a:r>
            <a:r>
              <a:rPr lang="en-US" dirty="0"/>
              <a:t> </a:t>
            </a:r>
            <a:r>
              <a:rPr lang="en-US" dirty="0" err="1"/>
              <a:t>transfrontalier</a:t>
            </a:r>
            <a:r>
              <a:rPr lang="en-US" dirty="0"/>
              <a:t> aux </a:t>
            </a:r>
            <a:r>
              <a:rPr lang="en-US" dirty="0" err="1"/>
              <a:t>données</a:t>
            </a:r>
            <a:r>
              <a:rPr lang="en-US" dirty="0"/>
              <a:t> avec </a:t>
            </a:r>
            <a:r>
              <a:rPr lang="en-US" dirty="0" err="1"/>
              <a:t>consentement</a:t>
            </a:r>
            <a:r>
              <a:rPr lang="en-US" dirty="0"/>
              <a:t>).</a:t>
            </a:r>
          </a:p>
          <a:p>
            <a:r>
              <a:rPr lang="en-US" b="1" dirty="0"/>
              <a:t>3. </a:t>
            </a:r>
            <a:r>
              <a:rPr lang="en-US" b="1" dirty="0" err="1"/>
              <a:t>Coopération</a:t>
            </a:r>
            <a:r>
              <a:rPr lang="en-US" b="1" dirty="0"/>
              <a:t> </a:t>
            </a:r>
            <a:r>
              <a:rPr lang="en-US" b="1" dirty="0" err="1"/>
              <a:t>volontaire</a:t>
            </a:r>
            <a:r>
              <a:rPr lang="en-US" b="1" dirty="0"/>
              <a:t> sans </a:t>
            </a:r>
            <a:r>
              <a:rPr lang="en-US" b="1" dirty="0" err="1"/>
              <a:t>mandat</a:t>
            </a:r>
            <a:r>
              <a:rPr lang="en-US" b="1" dirty="0"/>
              <a:t> </a:t>
            </a:r>
            <a:r>
              <a:rPr lang="en-US" b="1" dirty="0" err="1"/>
              <a:t>légal</a:t>
            </a:r>
            <a:r>
              <a:rPr lang="en-US" b="1" dirty="0"/>
              <a:t> : </a:t>
            </a:r>
            <a:r>
              <a:rPr lang="en-US" dirty="0" err="1"/>
              <a:t>cette</a:t>
            </a:r>
            <a:r>
              <a:rPr lang="en-US" dirty="0"/>
              <a:t> </a:t>
            </a:r>
            <a:r>
              <a:rPr lang="en-US" dirty="0" err="1"/>
              <a:t>coopération</a:t>
            </a:r>
            <a:r>
              <a:rPr lang="en-US" dirty="0"/>
              <a:t> est </a:t>
            </a:r>
            <a:r>
              <a:rPr lang="en-US" dirty="0" err="1"/>
              <a:t>une</a:t>
            </a:r>
            <a:r>
              <a:rPr lang="en-US" dirty="0"/>
              <a:t> </a:t>
            </a:r>
            <a:r>
              <a:rPr lang="en-US" dirty="0" err="1"/>
              <a:t>coopération</a:t>
            </a:r>
            <a:r>
              <a:rPr lang="en-US" dirty="0"/>
              <a:t> qui, bien </a:t>
            </a:r>
            <a:r>
              <a:rPr lang="en-US" dirty="0" err="1"/>
              <a:t>qu'entreprise</a:t>
            </a:r>
            <a:r>
              <a:rPr lang="en-US" dirty="0"/>
              <a:t> </a:t>
            </a:r>
            <a:r>
              <a:rPr lang="en-US" dirty="0" err="1"/>
              <a:t>volontairement</a:t>
            </a:r>
            <a:r>
              <a:rPr lang="en-US" dirty="0"/>
              <a:t> par des </a:t>
            </a:r>
            <a:r>
              <a:rPr lang="en-US" dirty="0" err="1"/>
              <a:t>prestataires</a:t>
            </a:r>
            <a:r>
              <a:rPr lang="en-US" dirty="0"/>
              <a:t> de services étrangers, </a:t>
            </a:r>
            <a:r>
              <a:rPr lang="en-US" dirty="0" err="1"/>
              <a:t>n'a</a:t>
            </a:r>
            <a:r>
              <a:rPr lang="en-US" dirty="0"/>
              <a:t> pas de </a:t>
            </a:r>
            <a:r>
              <a:rPr lang="en-US" dirty="0" err="1"/>
              <a:t>mandat</a:t>
            </a:r>
            <a:r>
              <a:rPr lang="en-US" dirty="0"/>
              <a:t> </a:t>
            </a:r>
            <a:r>
              <a:rPr lang="en-US" dirty="0" err="1"/>
              <a:t>légal</a:t>
            </a:r>
            <a:r>
              <a:rPr lang="en-US" dirty="0"/>
              <a:t> (par </a:t>
            </a:r>
            <a:r>
              <a:rPr lang="en-US" dirty="0" err="1"/>
              <a:t>exemple</a:t>
            </a:r>
            <a:r>
              <a:rPr lang="en-US" dirty="0"/>
              <a:t>, </a:t>
            </a:r>
            <a:r>
              <a:rPr lang="en-US" dirty="0" err="1"/>
              <a:t>coopération</a:t>
            </a:r>
            <a:r>
              <a:rPr lang="en-US" dirty="0"/>
              <a:t> </a:t>
            </a:r>
            <a:r>
              <a:rPr lang="en-US" dirty="0" err="1"/>
              <a:t>directe</a:t>
            </a:r>
            <a:r>
              <a:rPr lang="en-US" dirty="0"/>
              <a:t> avec des </a:t>
            </a:r>
            <a:r>
              <a:rPr lang="en-US" dirty="0" err="1"/>
              <a:t>prestataires</a:t>
            </a:r>
            <a:r>
              <a:rPr lang="en-US" dirty="0"/>
              <a:t> de services étrangers par le </a:t>
            </a:r>
            <a:r>
              <a:rPr lang="en-US" dirty="0" err="1"/>
              <a:t>biais</a:t>
            </a:r>
            <a:r>
              <a:rPr lang="en-US" dirty="0"/>
              <a:t> de politiques mises </a:t>
            </a:r>
            <a:r>
              <a:rPr lang="en-US" dirty="0" err="1"/>
              <a:t>en</a:t>
            </a:r>
            <a:r>
              <a:rPr lang="en-US" dirty="0"/>
              <a:t> place par </a:t>
            </a:r>
            <a:r>
              <a:rPr lang="en-US" dirty="0" err="1"/>
              <a:t>ces</a:t>
            </a:r>
            <a:r>
              <a:rPr lang="en-US" dirty="0"/>
              <a:t> </a:t>
            </a:r>
            <a:r>
              <a:rPr lang="en-US" dirty="0" err="1"/>
              <a:t>prestataires</a:t>
            </a:r>
            <a:r>
              <a:rPr lang="en-US" dirty="0"/>
              <a:t> de services étrangers).</a:t>
            </a:r>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612574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b="0" dirty="0">
                <a:solidFill>
                  <a:srgbClr val="FF0000"/>
                </a:solidFill>
              </a:rPr>
              <a:t>LA DIAPOSITIVE SERA ÉVENTUELLEMENT SUPPRIMÉE EN RAISON DE LA RÉPÉTITION DANS LES SUJETS PRÉCÉDENTS</a:t>
            </a:r>
          </a:p>
          <a:p>
            <a:pPr algn="just"/>
            <a:endParaRPr lang="en-GB" b="0" dirty="0">
              <a:solidFill>
                <a:srgbClr val="FF0000"/>
              </a:solidFill>
            </a:endParaRPr>
          </a:p>
          <a:p>
            <a:pPr algn="just"/>
            <a:r>
              <a:rPr lang="en-GB" b="0" dirty="0">
                <a:solidFill>
                  <a:srgbClr val="FF0000"/>
                </a:solidFill>
              </a:rPr>
              <a:t>La Convention sur la </a:t>
            </a:r>
            <a:r>
              <a:rPr lang="en-GB" b="0" dirty="0" err="1">
                <a:solidFill>
                  <a:srgbClr val="FF0000"/>
                </a:solidFill>
              </a:rPr>
              <a:t>cybercriminalité</a:t>
            </a:r>
            <a:r>
              <a:rPr lang="en-GB" b="0" dirty="0">
                <a:solidFill>
                  <a:srgbClr val="FF0000"/>
                </a:solidFill>
              </a:rPr>
              <a:t> du Conseil de </a:t>
            </a:r>
            <a:r>
              <a:rPr lang="en-GB" b="0" dirty="0" err="1">
                <a:solidFill>
                  <a:srgbClr val="FF0000"/>
                </a:solidFill>
              </a:rPr>
              <a:t>l'Europe</a:t>
            </a:r>
            <a:r>
              <a:rPr lang="en-GB" b="0" dirty="0">
                <a:solidFill>
                  <a:srgbClr val="FF0000"/>
                </a:solidFill>
              </a:rPr>
              <a:t> (STCE n° 185), </a:t>
            </a:r>
            <a:r>
              <a:rPr lang="en-GB" b="0" dirty="0" err="1">
                <a:solidFill>
                  <a:srgbClr val="FF0000"/>
                </a:solidFill>
              </a:rPr>
              <a:t>connue</a:t>
            </a:r>
            <a:r>
              <a:rPr lang="en-GB" b="0" dirty="0">
                <a:solidFill>
                  <a:srgbClr val="FF0000"/>
                </a:solidFill>
              </a:rPr>
              <a:t> sous le nom de Convention de Budapest, est le </a:t>
            </a:r>
            <a:r>
              <a:rPr lang="en-GB" b="0" dirty="0" err="1">
                <a:solidFill>
                  <a:srgbClr val="FF0000"/>
                </a:solidFill>
              </a:rPr>
              <a:t>seul</a:t>
            </a:r>
            <a:r>
              <a:rPr lang="en-GB" b="0" dirty="0">
                <a:solidFill>
                  <a:srgbClr val="FF0000"/>
                </a:solidFill>
              </a:rPr>
              <a:t> instrument international </a:t>
            </a:r>
            <a:r>
              <a:rPr lang="en-GB" b="0" dirty="0" err="1">
                <a:solidFill>
                  <a:srgbClr val="FF0000"/>
                </a:solidFill>
              </a:rPr>
              <a:t>contraignant</a:t>
            </a:r>
            <a:r>
              <a:rPr lang="en-GB" b="0" dirty="0">
                <a:solidFill>
                  <a:srgbClr val="FF0000"/>
                </a:solidFill>
              </a:rPr>
              <a:t> sur </a:t>
            </a:r>
            <a:r>
              <a:rPr lang="en-GB" b="0" dirty="0" err="1">
                <a:solidFill>
                  <a:srgbClr val="FF0000"/>
                </a:solidFill>
              </a:rPr>
              <a:t>cette</a:t>
            </a:r>
            <a:r>
              <a:rPr lang="en-GB" b="0" dirty="0">
                <a:solidFill>
                  <a:srgbClr val="FF0000"/>
                </a:solidFill>
              </a:rPr>
              <a:t> question. Elle </a:t>
            </a:r>
            <a:r>
              <a:rPr lang="en-GB" b="0" dirty="0" err="1">
                <a:solidFill>
                  <a:srgbClr val="FF0000"/>
                </a:solidFill>
              </a:rPr>
              <a:t>sert</a:t>
            </a:r>
            <a:r>
              <a:rPr lang="en-GB" b="0" dirty="0">
                <a:solidFill>
                  <a:srgbClr val="FF0000"/>
                </a:solidFill>
              </a:rPr>
              <a:t> de </a:t>
            </a:r>
            <a:r>
              <a:rPr lang="en-GB" b="0" dirty="0" err="1">
                <a:solidFill>
                  <a:srgbClr val="FF0000"/>
                </a:solidFill>
              </a:rPr>
              <a:t>ligne</a:t>
            </a:r>
            <a:r>
              <a:rPr lang="en-GB" b="0" dirty="0">
                <a:solidFill>
                  <a:srgbClr val="FF0000"/>
                </a:solidFill>
              </a:rPr>
              <a:t> </a:t>
            </a:r>
            <a:r>
              <a:rPr lang="en-GB" b="0" dirty="0" err="1">
                <a:solidFill>
                  <a:srgbClr val="FF0000"/>
                </a:solidFill>
              </a:rPr>
              <a:t>directrice</a:t>
            </a:r>
            <a:r>
              <a:rPr lang="en-GB" b="0" dirty="0">
                <a:solidFill>
                  <a:srgbClr val="FF0000"/>
                </a:solidFill>
              </a:rPr>
              <a:t> </a:t>
            </a:r>
            <a:r>
              <a:rPr lang="en-GB" b="0" dirty="0" err="1">
                <a:solidFill>
                  <a:srgbClr val="FF0000"/>
                </a:solidFill>
              </a:rPr>
              <a:t>à</a:t>
            </a:r>
            <a:r>
              <a:rPr lang="en-GB" b="0" dirty="0">
                <a:solidFill>
                  <a:srgbClr val="FF0000"/>
                </a:solidFill>
              </a:rPr>
              <a:t> tout pays qui </a:t>
            </a:r>
            <a:r>
              <a:rPr lang="en-GB" b="0" dirty="0" err="1">
                <a:solidFill>
                  <a:srgbClr val="FF0000"/>
                </a:solidFill>
              </a:rPr>
              <a:t>élabore</a:t>
            </a:r>
            <a:r>
              <a:rPr lang="en-GB" b="0" dirty="0">
                <a:solidFill>
                  <a:srgbClr val="FF0000"/>
                </a:solidFill>
              </a:rPr>
              <a:t> </a:t>
            </a:r>
            <a:r>
              <a:rPr lang="en-GB" b="0" dirty="0" err="1">
                <a:solidFill>
                  <a:srgbClr val="FF0000"/>
                </a:solidFill>
              </a:rPr>
              <a:t>une</a:t>
            </a:r>
            <a:r>
              <a:rPr lang="en-GB" b="0" dirty="0">
                <a:solidFill>
                  <a:srgbClr val="FF0000"/>
                </a:solidFill>
              </a:rPr>
              <a:t> </a:t>
            </a:r>
            <a:r>
              <a:rPr lang="en-GB" b="0" dirty="0" err="1">
                <a:solidFill>
                  <a:srgbClr val="FF0000"/>
                </a:solidFill>
              </a:rPr>
              <a:t>législation</a:t>
            </a:r>
            <a:r>
              <a:rPr lang="en-GB" b="0" dirty="0">
                <a:solidFill>
                  <a:srgbClr val="FF0000"/>
                </a:solidFill>
              </a:rPr>
              <a:t> </a:t>
            </a:r>
            <a:r>
              <a:rPr lang="en-GB" b="0" dirty="0" err="1">
                <a:solidFill>
                  <a:srgbClr val="FF0000"/>
                </a:solidFill>
              </a:rPr>
              <a:t>nationale</a:t>
            </a:r>
            <a:r>
              <a:rPr lang="en-GB" b="0" dirty="0">
                <a:solidFill>
                  <a:srgbClr val="FF0000"/>
                </a:solidFill>
              </a:rPr>
              <a:t> </a:t>
            </a:r>
            <a:r>
              <a:rPr lang="en-GB" b="0" dirty="0" err="1">
                <a:solidFill>
                  <a:srgbClr val="FF0000"/>
                </a:solidFill>
              </a:rPr>
              <a:t>complète</a:t>
            </a:r>
            <a:r>
              <a:rPr lang="en-GB" b="0" dirty="0">
                <a:solidFill>
                  <a:srgbClr val="FF0000"/>
                </a:solidFill>
              </a:rPr>
              <a:t> </a:t>
            </a:r>
            <a:r>
              <a:rPr lang="en-GB" b="0" dirty="0" err="1">
                <a:solidFill>
                  <a:srgbClr val="FF0000"/>
                </a:solidFill>
              </a:rPr>
              <a:t>contre</a:t>
            </a:r>
            <a:r>
              <a:rPr lang="en-GB" b="0" dirty="0">
                <a:solidFill>
                  <a:srgbClr val="FF0000"/>
                </a:solidFill>
              </a:rPr>
              <a:t> la </a:t>
            </a:r>
            <a:r>
              <a:rPr lang="en-GB" b="0" dirty="0" err="1">
                <a:solidFill>
                  <a:srgbClr val="FF0000"/>
                </a:solidFill>
              </a:rPr>
              <a:t>cybercriminalité</a:t>
            </a:r>
            <a:r>
              <a:rPr lang="en-GB" b="0" dirty="0">
                <a:solidFill>
                  <a:srgbClr val="FF0000"/>
                </a:solidFill>
              </a:rPr>
              <a:t> et de cadre pour la </a:t>
            </a:r>
            <a:r>
              <a:rPr lang="en-GB" b="0" dirty="0" err="1">
                <a:solidFill>
                  <a:srgbClr val="FF0000"/>
                </a:solidFill>
              </a:rPr>
              <a:t>coopération</a:t>
            </a:r>
            <a:r>
              <a:rPr lang="en-GB" b="0" dirty="0">
                <a:solidFill>
                  <a:srgbClr val="FF0000"/>
                </a:solidFill>
              </a:rPr>
              <a:t> </a:t>
            </a:r>
            <a:r>
              <a:rPr lang="en-GB" b="0" dirty="0" err="1">
                <a:solidFill>
                  <a:srgbClr val="FF0000"/>
                </a:solidFill>
              </a:rPr>
              <a:t>internationale</a:t>
            </a:r>
            <a:r>
              <a:rPr lang="en-GB" b="0" dirty="0">
                <a:solidFill>
                  <a:srgbClr val="FF0000"/>
                </a:solidFill>
              </a:rPr>
              <a:t> entre les </a:t>
            </a:r>
            <a:r>
              <a:rPr lang="en-GB" b="0" dirty="0" err="1">
                <a:solidFill>
                  <a:srgbClr val="FF0000"/>
                </a:solidFill>
              </a:rPr>
              <a:t>États</a:t>
            </a:r>
            <a:r>
              <a:rPr lang="en-GB" b="0" dirty="0">
                <a:solidFill>
                  <a:srgbClr val="FF0000"/>
                </a:solidFill>
              </a:rPr>
              <a:t> parties </a:t>
            </a:r>
            <a:r>
              <a:rPr lang="en-GB" b="0" dirty="0" err="1">
                <a:solidFill>
                  <a:srgbClr val="FF0000"/>
                </a:solidFill>
              </a:rPr>
              <a:t>à</a:t>
            </a:r>
            <a:r>
              <a:rPr lang="en-GB" b="0" dirty="0">
                <a:solidFill>
                  <a:srgbClr val="FF0000"/>
                </a:solidFill>
              </a:rPr>
              <a:t> </a:t>
            </a:r>
            <a:r>
              <a:rPr lang="en-GB" b="0" dirty="0" err="1">
                <a:solidFill>
                  <a:srgbClr val="FF0000"/>
                </a:solidFill>
              </a:rPr>
              <a:t>ce</a:t>
            </a:r>
            <a:r>
              <a:rPr lang="en-GB" b="0" dirty="0">
                <a:solidFill>
                  <a:srgbClr val="FF0000"/>
                </a:solidFill>
              </a:rPr>
              <a:t> </a:t>
            </a:r>
            <a:r>
              <a:rPr lang="en-GB" b="0" dirty="0" err="1">
                <a:solidFill>
                  <a:srgbClr val="FF0000"/>
                </a:solidFill>
              </a:rPr>
              <a:t>traité</a:t>
            </a:r>
            <a:r>
              <a:rPr lang="en-GB" b="0" dirty="0">
                <a:solidFill>
                  <a:srgbClr val="FF0000"/>
                </a:solidFill>
              </a:rPr>
              <a:t>.</a:t>
            </a:r>
          </a:p>
          <a:p>
            <a:pPr algn="just"/>
            <a:endParaRPr lang="en-GB" b="0" dirty="0">
              <a:solidFill>
                <a:srgbClr val="FF0000"/>
              </a:solidFill>
            </a:endParaRPr>
          </a:p>
          <a:p>
            <a:pPr algn="just"/>
            <a:r>
              <a:rPr lang="en-GB" b="0" dirty="0">
                <a:solidFill>
                  <a:srgbClr val="FF0000"/>
                </a:solidFill>
              </a:rPr>
              <a:t>La Convention est le premier </a:t>
            </a:r>
            <a:r>
              <a:rPr lang="en-GB" b="0" dirty="0" err="1">
                <a:solidFill>
                  <a:srgbClr val="FF0000"/>
                </a:solidFill>
              </a:rPr>
              <a:t>traité</a:t>
            </a:r>
            <a:r>
              <a:rPr lang="en-GB" b="0" dirty="0">
                <a:solidFill>
                  <a:srgbClr val="FF0000"/>
                </a:solidFill>
              </a:rPr>
              <a:t> international sur les crimes commis via </a:t>
            </a:r>
            <a:r>
              <a:rPr lang="en-GB" b="0" dirty="0" err="1">
                <a:solidFill>
                  <a:srgbClr val="FF0000"/>
                </a:solidFill>
              </a:rPr>
              <a:t>l'Internet</a:t>
            </a:r>
            <a:r>
              <a:rPr lang="en-GB" b="0" dirty="0">
                <a:solidFill>
                  <a:srgbClr val="FF0000"/>
                </a:solidFill>
              </a:rPr>
              <a:t> et </a:t>
            </a:r>
            <a:r>
              <a:rPr lang="en-GB" b="0" dirty="0" err="1">
                <a:solidFill>
                  <a:srgbClr val="FF0000"/>
                </a:solidFill>
              </a:rPr>
              <a:t>d'autres</a:t>
            </a:r>
            <a:r>
              <a:rPr lang="en-GB" b="0" dirty="0">
                <a:solidFill>
                  <a:srgbClr val="FF0000"/>
                </a:solidFill>
              </a:rPr>
              <a:t> </a:t>
            </a:r>
            <a:r>
              <a:rPr lang="en-GB" b="0" dirty="0" err="1">
                <a:solidFill>
                  <a:srgbClr val="FF0000"/>
                </a:solidFill>
              </a:rPr>
              <a:t>réseaux</a:t>
            </a:r>
            <a:r>
              <a:rPr lang="en-GB" b="0" dirty="0">
                <a:solidFill>
                  <a:srgbClr val="FF0000"/>
                </a:solidFill>
              </a:rPr>
              <a:t> </a:t>
            </a:r>
            <a:r>
              <a:rPr lang="en-GB" b="0" dirty="0" err="1">
                <a:solidFill>
                  <a:srgbClr val="FF0000"/>
                </a:solidFill>
              </a:rPr>
              <a:t>informatiques</a:t>
            </a:r>
            <a:r>
              <a:rPr lang="en-GB" b="0" dirty="0">
                <a:solidFill>
                  <a:srgbClr val="FF0000"/>
                </a:solidFill>
              </a:rPr>
              <a:t>, </a:t>
            </a:r>
            <a:r>
              <a:rPr lang="en-GB" b="0" dirty="0" err="1">
                <a:solidFill>
                  <a:srgbClr val="FF0000"/>
                </a:solidFill>
              </a:rPr>
              <a:t>traitant</a:t>
            </a:r>
            <a:r>
              <a:rPr lang="en-GB" b="0" dirty="0">
                <a:solidFill>
                  <a:srgbClr val="FF0000"/>
                </a:solidFill>
              </a:rPr>
              <a:t> </a:t>
            </a:r>
            <a:r>
              <a:rPr lang="en-GB" b="0" dirty="0" err="1">
                <a:solidFill>
                  <a:srgbClr val="FF0000"/>
                </a:solidFill>
              </a:rPr>
              <a:t>en</a:t>
            </a:r>
            <a:r>
              <a:rPr lang="en-GB" b="0" dirty="0">
                <a:solidFill>
                  <a:srgbClr val="FF0000"/>
                </a:solidFill>
              </a:rPr>
              <a:t> particulier des infractions aux droits </a:t>
            </a:r>
            <a:r>
              <a:rPr lang="en-GB" b="0" dirty="0" err="1">
                <a:solidFill>
                  <a:srgbClr val="FF0000"/>
                </a:solidFill>
              </a:rPr>
              <a:t>d'auteur</a:t>
            </a:r>
            <a:r>
              <a:rPr lang="en-GB" b="0" dirty="0">
                <a:solidFill>
                  <a:srgbClr val="FF0000"/>
                </a:solidFill>
              </a:rPr>
              <a:t>, de la </a:t>
            </a:r>
            <a:r>
              <a:rPr lang="en-GB" b="0" dirty="0" err="1">
                <a:solidFill>
                  <a:srgbClr val="FF0000"/>
                </a:solidFill>
              </a:rPr>
              <a:t>fraude</a:t>
            </a:r>
            <a:r>
              <a:rPr lang="en-GB" b="0" dirty="0">
                <a:solidFill>
                  <a:srgbClr val="FF0000"/>
                </a:solidFill>
              </a:rPr>
              <a:t> </a:t>
            </a:r>
            <a:r>
              <a:rPr lang="en-GB" b="0" dirty="0" err="1">
                <a:solidFill>
                  <a:srgbClr val="FF0000"/>
                </a:solidFill>
              </a:rPr>
              <a:t>informatique</a:t>
            </a:r>
            <a:r>
              <a:rPr lang="en-GB" b="0" dirty="0">
                <a:solidFill>
                  <a:srgbClr val="FF0000"/>
                </a:solidFill>
              </a:rPr>
              <a:t>, de la </a:t>
            </a:r>
            <a:r>
              <a:rPr lang="en-GB" b="0" dirty="0" err="1">
                <a:solidFill>
                  <a:srgbClr val="FF0000"/>
                </a:solidFill>
              </a:rPr>
              <a:t>pornographie</a:t>
            </a:r>
            <a:r>
              <a:rPr lang="en-GB" b="0" dirty="0">
                <a:solidFill>
                  <a:srgbClr val="FF0000"/>
                </a:solidFill>
              </a:rPr>
              <a:t> </a:t>
            </a:r>
            <a:r>
              <a:rPr lang="en-GB" b="0" dirty="0" err="1">
                <a:solidFill>
                  <a:srgbClr val="FF0000"/>
                </a:solidFill>
              </a:rPr>
              <a:t>enfantine</a:t>
            </a:r>
            <a:r>
              <a:rPr lang="en-GB" b="0" dirty="0">
                <a:solidFill>
                  <a:srgbClr val="FF0000"/>
                </a:solidFill>
              </a:rPr>
              <a:t> et des violations de la </a:t>
            </a:r>
            <a:r>
              <a:rPr lang="en-GB" b="0" dirty="0" err="1">
                <a:solidFill>
                  <a:srgbClr val="FF0000"/>
                </a:solidFill>
              </a:rPr>
              <a:t>sécurité</a:t>
            </a:r>
            <a:r>
              <a:rPr lang="en-GB" b="0" dirty="0">
                <a:solidFill>
                  <a:srgbClr val="FF0000"/>
                </a:solidFill>
              </a:rPr>
              <a:t> des </a:t>
            </a:r>
            <a:r>
              <a:rPr lang="en-GB" b="0" dirty="0" err="1">
                <a:solidFill>
                  <a:srgbClr val="FF0000"/>
                </a:solidFill>
              </a:rPr>
              <a:t>réseaux</a:t>
            </a:r>
            <a:r>
              <a:rPr lang="en-GB" b="0" dirty="0">
                <a:solidFill>
                  <a:srgbClr val="FF0000"/>
                </a:solidFill>
              </a:rPr>
              <a:t>. Elle </a:t>
            </a:r>
            <a:r>
              <a:rPr lang="en-GB" b="0" dirty="0" err="1">
                <a:solidFill>
                  <a:srgbClr val="FF0000"/>
                </a:solidFill>
              </a:rPr>
              <a:t>contient</a:t>
            </a:r>
            <a:r>
              <a:rPr lang="en-GB" b="0" dirty="0">
                <a:solidFill>
                  <a:srgbClr val="FF0000"/>
                </a:solidFill>
              </a:rPr>
              <a:t> </a:t>
            </a:r>
            <a:r>
              <a:rPr lang="en-GB" b="0" dirty="0" err="1">
                <a:solidFill>
                  <a:srgbClr val="FF0000"/>
                </a:solidFill>
              </a:rPr>
              <a:t>également</a:t>
            </a:r>
            <a:r>
              <a:rPr lang="en-GB" b="0" dirty="0">
                <a:solidFill>
                  <a:srgbClr val="FF0000"/>
                </a:solidFill>
              </a:rPr>
              <a:t> </a:t>
            </a:r>
            <a:r>
              <a:rPr lang="en-GB" b="0" dirty="0" err="1">
                <a:solidFill>
                  <a:srgbClr val="FF0000"/>
                </a:solidFill>
              </a:rPr>
              <a:t>une</a:t>
            </a:r>
            <a:r>
              <a:rPr lang="en-GB" b="0" dirty="0">
                <a:solidFill>
                  <a:srgbClr val="FF0000"/>
                </a:solidFill>
              </a:rPr>
              <a:t> </a:t>
            </a:r>
            <a:r>
              <a:rPr lang="en-GB" b="0" dirty="0" err="1">
                <a:solidFill>
                  <a:srgbClr val="FF0000"/>
                </a:solidFill>
              </a:rPr>
              <a:t>série</a:t>
            </a:r>
            <a:r>
              <a:rPr lang="en-GB" b="0" dirty="0">
                <a:solidFill>
                  <a:srgbClr val="FF0000"/>
                </a:solidFill>
              </a:rPr>
              <a:t> de </a:t>
            </a:r>
            <a:r>
              <a:rPr lang="en-GB" b="0" dirty="0" err="1">
                <a:solidFill>
                  <a:srgbClr val="FF0000"/>
                </a:solidFill>
              </a:rPr>
              <a:t>pouvoirs</a:t>
            </a:r>
            <a:r>
              <a:rPr lang="en-GB" b="0" dirty="0">
                <a:solidFill>
                  <a:srgbClr val="FF0000"/>
                </a:solidFill>
              </a:rPr>
              <a:t> et de </a:t>
            </a:r>
            <a:r>
              <a:rPr lang="en-GB" b="0" dirty="0" err="1">
                <a:solidFill>
                  <a:srgbClr val="FF0000"/>
                </a:solidFill>
              </a:rPr>
              <a:t>procédures</a:t>
            </a:r>
            <a:r>
              <a:rPr lang="en-GB" b="0" dirty="0">
                <a:solidFill>
                  <a:srgbClr val="FF0000"/>
                </a:solidFill>
              </a:rPr>
              <a:t> </a:t>
            </a:r>
            <a:r>
              <a:rPr lang="en-GB" b="0" dirty="0" err="1">
                <a:solidFill>
                  <a:srgbClr val="FF0000"/>
                </a:solidFill>
              </a:rPr>
              <a:t>tels</a:t>
            </a:r>
            <a:r>
              <a:rPr lang="en-GB" b="0" dirty="0">
                <a:solidFill>
                  <a:srgbClr val="FF0000"/>
                </a:solidFill>
              </a:rPr>
              <a:t> que la perquisition des </a:t>
            </a:r>
            <a:r>
              <a:rPr lang="en-GB" b="0" dirty="0" err="1">
                <a:solidFill>
                  <a:srgbClr val="FF0000"/>
                </a:solidFill>
              </a:rPr>
              <a:t>réseaux</a:t>
            </a:r>
            <a:r>
              <a:rPr lang="en-GB" b="0" dirty="0">
                <a:solidFill>
                  <a:srgbClr val="FF0000"/>
                </a:solidFill>
              </a:rPr>
              <a:t> </a:t>
            </a:r>
            <a:r>
              <a:rPr lang="en-GB" b="0" dirty="0" err="1">
                <a:solidFill>
                  <a:srgbClr val="FF0000"/>
                </a:solidFill>
              </a:rPr>
              <a:t>informatiques</a:t>
            </a:r>
            <a:r>
              <a:rPr lang="en-GB" b="0" dirty="0">
                <a:solidFill>
                  <a:srgbClr val="FF0000"/>
                </a:solidFill>
              </a:rPr>
              <a:t> et </a:t>
            </a:r>
            <a:r>
              <a:rPr lang="en-GB" b="0" dirty="0" err="1">
                <a:solidFill>
                  <a:srgbClr val="FF0000"/>
                </a:solidFill>
              </a:rPr>
              <a:t>l'interception</a:t>
            </a:r>
            <a:r>
              <a:rPr lang="en-GB" b="0" dirty="0">
                <a:solidFill>
                  <a:srgbClr val="FF0000"/>
                </a:solidFill>
              </a:rPr>
              <a:t>.</a:t>
            </a:r>
          </a:p>
          <a:p>
            <a:pPr algn="just"/>
            <a:endParaRPr lang="en-GB" b="0" dirty="0">
              <a:solidFill>
                <a:srgbClr val="FF0000"/>
              </a:solidFill>
            </a:endParaRPr>
          </a:p>
          <a:p>
            <a:pPr algn="just"/>
            <a:r>
              <a:rPr lang="en-GB" b="0" dirty="0">
                <a:solidFill>
                  <a:srgbClr val="FF0000"/>
                </a:solidFill>
              </a:rPr>
              <a:t>Son principal </a:t>
            </a:r>
            <a:r>
              <a:rPr lang="en-GB" b="0" dirty="0" err="1">
                <a:solidFill>
                  <a:srgbClr val="FF0000"/>
                </a:solidFill>
              </a:rPr>
              <a:t>objectif</a:t>
            </a:r>
            <a:r>
              <a:rPr lang="en-GB" b="0" dirty="0">
                <a:solidFill>
                  <a:srgbClr val="FF0000"/>
                </a:solidFill>
              </a:rPr>
              <a:t>, </a:t>
            </a:r>
            <a:r>
              <a:rPr lang="en-GB" b="0" dirty="0" err="1">
                <a:solidFill>
                  <a:srgbClr val="FF0000"/>
                </a:solidFill>
              </a:rPr>
              <a:t>énoncé</a:t>
            </a:r>
            <a:r>
              <a:rPr lang="en-GB" b="0" dirty="0">
                <a:solidFill>
                  <a:srgbClr val="FF0000"/>
                </a:solidFill>
              </a:rPr>
              <a:t> dans le </a:t>
            </a:r>
            <a:r>
              <a:rPr lang="en-GB" b="0" dirty="0" err="1">
                <a:solidFill>
                  <a:srgbClr val="FF0000"/>
                </a:solidFill>
              </a:rPr>
              <a:t>préambule</a:t>
            </a:r>
            <a:r>
              <a:rPr lang="en-GB" b="0" dirty="0">
                <a:solidFill>
                  <a:srgbClr val="FF0000"/>
                </a:solidFill>
              </a:rPr>
              <a:t>, est de </a:t>
            </a:r>
            <a:r>
              <a:rPr lang="en-GB" b="0" dirty="0" err="1">
                <a:solidFill>
                  <a:srgbClr val="FF0000"/>
                </a:solidFill>
              </a:rPr>
              <a:t>poursuivre</a:t>
            </a:r>
            <a:r>
              <a:rPr lang="en-GB" b="0" dirty="0">
                <a:solidFill>
                  <a:srgbClr val="FF0000"/>
                </a:solidFill>
              </a:rPr>
              <a:t> </a:t>
            </a:r>
            <a:r>
              <a:rPr lang="en-GB" b="0" dirty="0" err="1">
                <a:solidFill>
                  <a:srgbClr val="FF0000"/>
                </a:solidFill>
              </a:rPr>
              <a:t>une</a:t>
            </a:r>
            <a:r>
              <a:rPr lang="en-GB" b="0" dirty="0">
                <a:solidFill>
                  <a:srgbClr val="FF0000"/>
                </a:solidFill>
              </a:rPr>
              <a:t> politique </a:t>
            </a:r>
            <a:r>
              <a:rPr lang="en-GB" b="0" dirty="0" err="1">
                <a:solidFill>
                  <a:srgbClr val="FF0000"/>
                </a:solidFill>
              </a:rPr>
              <a:t>pénale</a:t>
            </a:r>
            <a:r>
              <a:rPr lang="en-GB" b="0" dirty="0">
                <a:solidFill>
                  <a:srgbClr val="FF0000"/>
                </a:solidFill>
              </a:rPr>
              <a:t> commune </a:t>
            </a:r>
            <a:r>
              <a:rPr lang="en-GB" b="0" dirty="0" err="1">
                <a:solidFill>
                  <a:srgbClr val="FF0000"/>
                </a:solidFill>
              </a:rPr>
              <a:t>visant</a:t>
            </a:r>
            <a:r>
              <a:rPr lang="en-GB" b="0" dirty="0">
                <a:solidFill>
                  <a:srgbClr val="FF0000"/>
                </a:solidFill>
              </a:rPr>
              <a:t> </a:t>
            </a:r>
            <a:r>
              <a:rPr lang="en-GB" b="0" dirty="0" err="1">
                <a:solidFill>
                  <a:srgbClr val="FF0000"/>
                </a:solidFill>
              </a:rPr>
              <a:t>à</a:t>
            </a:r>
            <a:r>
              <a:rPr lang="en-GB" b="0" dirty="0">
                <a:solidFill>
                  <a:srgbClr val="FF0000"/>
                </a:solidFill>
              </a:rPr>
              <a:t> </a:t>
            </a:r>
            <a:r>
              <a:rPr lang="en-GB" b="0" dirty="0" err="1">
                <a:solidFill>
                  <a:srgbClr val="FF0000"/>
                </a:solidFill>
              </a:rPr>
              <a:t>protéger</a:t>
            </a:r>
            <a:r>
              <a:rPr lang="en-GB" b="0" dirty="0">
                <a:solidFill>
                  <a:srgbClr val="FF0000"/>
                </a:solidFill>
              </a:rPr>
              <a:t> la </a:t>
            </a:r>
            <a:r>
              <a:rPr lang="en-GB" b="0" dirty="0" err="1">
                <a:solidFill>
                  <a:srgbClr val="FF0000"/>
                </a:solidFill>
              </a:rPr>
              <a:t>société</a:t>
            </a:r>
            <a:r>
              <a:rPr lang="en-GB" b="0" dirty="0">
                <a:solidFill>
                  <a:srgbClr val="FF0000"/>
                </a:solidFill>
              </a:rPr>
              <a:t> </a:t>
            </a:r>
            <a:r>
              <a:rPr lang="en-GB" b="0" dirty="0" err="1">
                <a:solidFill>
                  <a:srgbClr val="FF0000"/>
                </a:solidFill>
              </a:rPr>
              <a:t>contre</a:t>
            </a:r>
            <a:r>
              <a:rPr lang="en-GB" b="0" dirty="0">
                <a:solidFill>
                  <a:srgbClr val="FF0000"/>
                </a:solidFill>
              </a:rPr>
              <a:t> la </a:t>
            </a:r>
            <a:r>
              <a:rPr lang="en-GB" b="0" dirty="0" err="1">
                <a:solidFill>
                  <a:srgbClr val="FF0000"/>
                </a:solidFill>
              </a:rPr>
              <a:t>cybercriminalité</a:t>
            </a:r>
            <a:r>
              <a:rPr lang="en-GB" b="0" dirty="0">
                <a:solidFill>
                  <a:srgbClr val="FF0000"/>
                </a:solidFill>
              </a:rPr>
              <a:t>, </a:t>
            </a:r>
            <a:r>
              <a:rPr lang="en-GB" b="0" dirty="0" err="1">
                <a:solidFill>
                  <a:srgbClr val="FF0000"/>
                </a:solidFill>
              </a:rPr>
              <a:t>notamment</a:t>
            </a:r>
            <a:r>
              <a:rPr lang="en-GB" b="0" dirty="0">
                <a:solidFill>
                  <a:srgbClr val="FF0000"/>
                </a:solidFill>
              </a:rPr>
              <a:t> </a:t>
            </a:r>
            <a:r>
              <a:rPr lang="en-GB" b="0" dirty="0" err="1">
                <a:solidFill>
                  <a:srgbClr val="FF0000"/>
                </a:solidFill>
              </a:rPr>
              <a:t>en</a:t>
            </a:r>
            <a:r>
              <a:rPr lang="en-GB" b="0" dirty="0">
                <a:solidFill>
                  <a:srgbClr val="FF0000"/>
                </a:solidFill>
              </a:rPr>
              <a:t> </a:t>
            </a:r>
            <a:r>
              <a:rPr lang="en-GB" b="0" dirty="0" err="1">
                <a:solidFill>
                  <a:srgbClr val="FF0000"/>
                </a:solidFill>
              </a:rPr>
              <a:t>adoptant</a:t>
            </a:r>
            <a:r>
              <a:rPr lang="en-GB" b="0" dirty="0">
                <a:solidFill>
                  <a:srgbClr val="FF0000"/>
                </a:solidFill>
              </a:rPr>
              <a:t> </a:t>
            </a:r>
            <a:r>
              <a:rPr lang="en-GB" b="0" dirty="0" err="1">
                <a:solidFill>
                  <a:srgbClr val="FF0000"/>
                </a:solidFill>
              </a:rPr>
              <a:t>une</a:t>
            </a:r>
            <a:r>
              <a:rPr lang="en-GB" b="0" dirty="0">
                <a:solidFill>
                  <a:srgbClr val="FF0000"/>
                </a:solidFill>
              </a:rPr>
              <a:t> </a:t>
            </a:r>
            <a:r>
              <a:rPr lang="en-GB" b="0" dirty="0" err="1">
                <a:solidFill>
                  <a:srgbClr val="FF0000"/>
                </a:solidFill>
              </a:rPr>
              <a:t>législation</a:t>
            </a:r>
            <a:r>
              <a:rPr lang="en-GB" b="0" dirty="0">
                <a:solidFill>
                  <a:srgbClr val="FF0000"/>
                </a:solidFill>
              </a:rPr>
              <a:t> </a:t>
            </a:r>
            <a:r>
              <a:rPr lang="en-GB" b="0" dirty="0" err="1">
                <a:solidFill>
                  <a:srgbClr val="FF0000"/>
                </a:solidFill>
              </a:rPr>
              <a:t>appropriée</a:t>
            </a:r>
            <a:r>
              <a:rPr lang="en-GB" b="0" dirty="0">
                <a:solidFill>
                  <a:srgbClr val="FF0000"/>
                </a:solidFill>
              </a:rPr>
              <a:t> et </a:t>
            </a:r>
            <a:r>
              <a:rPr lang="en-GB" b="0" dirty="0" err="1">
                <a:solidFill>
                  <a:srgbClr val="FF0000"/>
                </a:solidFill>
              </a:rPr>
              <a:t>en</a:t>
            </a:r>
            <a:r>
              <a:rPr lang="en-GB" b="0" dirty="0">
                <a:solidFill>
                  <a:srgbClr val="FF0000"/>
                </a:solidFill>
              </a:rPr>
              <a:t> </a:t>
            </a:r>
            <a:r>
              <a:rPr lang="en-GB" b="0" dirty="0" err="1">
                <a:solidFill>
                  <a:srgbClr val="FF0000"/>
                </a:solidFill>
              </a:rPr>
              <a:t>favorisant</a:t>
            </a:r>
            <a:r>
              <a:rPr lang="en-GB" b="0" dirty="0">
                <a:solidFill>
                  <a:srgbClr val="FF0000"/>
                </a:solidFill>
              </a:rPr>
              <a:t> la </a:t>
            </a:r>
            <a:r>
              <a:rPr lang="en-GB" b="0" dirty="0" err="1">
                <a:solidFill>
                  <a:srgbClr val="FF0000"/>
                </a:solidFill>
              </a:rPr>
              <a:t>coopération</a:t>
            </a:r>
            <a:r>
              <a:rPr lang="en-GB" b="0" dirty="0">
                <a:solidFill>
                  <a:srgbClr val="FF0000"/>
                </a:solidFill>
              </a:rPr>
              <a:t> </a:t>
            </a:r>
            <a:r>
              <a:rPr lang="en-GB" b="0" dirty="0" err="1">
                <a:solidFill>
                  <a:srgbClr val="FF0000"/>
                </a:solidFill>
              </a:rPr>
              <a:t>internationale</a:t>
            </a:r>
            <a:r>
              <a:rPr lang="en-GB" b="0" dirty="0">
                <a:solidFill>
                  <a:srgbClr val="FF0000"/>
                </a:solidFill>
              </a:rPr>
              <a:t>.</a:t>
            </a:r>
          </a:p>
          <a:p>
            <a:pPr algn="just"/>
            <a:endParaRPr lang="en-GB" b="0" dirty="0">
              <a:solidFill>
                <a:srgbClr val="FF0000"/>
              </a:solidFill>
            </a:endParaRPr>
          </a:p>
          <a:p>
            <a:pPr algn="just"/>
            <a:r>
              <a:rPr lang="en-GB" b="0" dirty="0">
                <a:solidFill>
                  <a:srgbClr val="FF0000"/>
                </a:solidFill>
              </a:rPr>
              <a:t>La Convention de Budapest est </a:t>
            </a:r>
            <a:r>
              <a:rPr lang="en-GB" b="0" dirty="0" err="1">
                <a:solidFill>
                  <a:srgbClr val="FF0000"/>
                </a:solidFill>
              </a:rPr>
              <a:t>complétée</a:t>
            </a:r>
            <a:r>
              <a:rPr lang="en-GB" b="0" dirty="0">
                <a:solidFill>
                  <a:srgbClr val="FF0000"/>
                </a:solidFill>
              </a:rPr>
              <a:t> par un </a:t>
            </a:r>
            <a:r>
              <a:rPr lang="en-GB" b="0" dirty="0" err="1">
                <a:solidFill>
                  <a:srgbClr val="FF0000"/>
                </a:solidFill>
              </a:rPr>
              <a:t>Protocole</a:t>
            </a:r>
            <a:r>
              <a:rPr lang="en-GB" b="0" dirty="0">
                <a:solidFill>
                  <a:srgbClr val="FF0000"/>
                </a:solidFill>
              </a:rPr>
              <a:t> sur la </a:t>
            </a:r>
            <a:r>
              <a:rPr lang="en-GB" b="0" dirty="0" err="1">
                <a:solidFill>
                  <a:srgbClr val="FF0000"/>
                </a:solidFill>
              </a:rPr>
              <a:t>xénophobie</a:t>
            </a:r>
            <a:r>
              <a:rPr lang="en-GB" b="0" dirty="0">
                <a:solidFill>
                  <a:srgbClr val="FF0000"/>
                </a:solidFill>
              </a:rPr>
              <a:t> et le </a:t>
            </a:r>
            <a:r>
              <a:rPr lang="en-GB" b="0" dirty="0" err="1">
                <a:solidFill>
                  <a:srgbClr val="FF0000"/>
                </a:solidFill>
              </a:rPr>
              <a:t>racisme</a:t>
            </a:r>
            <a:r>
              <a:rPr lang="en-GB" b="0" dirty="0">
                <a:solidFill>
                  <a:srgbClr val="FF0000"/>
                </a:solidFill>
              </a:rPr>
              <a:t> commis par le </a:t>
            </a:r>
            <a:r>
              <a:rPr lang="en-GB" b="0" dirty="0" err="1">
                <a:solidFill>
                  <a:srgbClr val="FF0000"/>
                </a:solidFill>
              </a:rPr>
              <a:t>biais</a:t>
            </a:r>
            <a:r>
              <a:rPr lang="en-GB" b="0" dirty="0">
                <a:solidFill>
                  <a:srgbClr val="FF0000"/>
                </a:solidFill>
              </a:rPr>
              <a:t> de </a:t>
            </a:r>
            <a:r>
              <a:rPr lang="en-GB" b="0" dirty="0" err="1">
                <a:solidFill>
                  <a:srgbClr val="FF0000"/>
                </a:solidFill>
              </a:rPr>
              <a:t>systèmes</a:t>
            </a:r>
            <a:r>
              <a:rPr lang="en-GB" b="0" dirty="0">
                <a:solidFill>
                  <a:srgbClr val="FF0000"/>
                </a:solidFill>
              </a:rPr>
              <a:t> </a:t>
            </a:r>
            <a:r>
              <a:rPr lang="en-GB" b="0" dirty="0" err="1">
                <a:solidFill>
                  <a:srgbClr val="FF0000"/>
                </a:solidFill>
              </a:rPr>
              <a:t>informatiques</a:t>
            </a:r>
            <a:r>
              <a:rPr lang="en-GB" b="0" dirty="0">
                <a:solidFill>
                  <a:srgbClr val="FF0000"/>
                </a:solidFill>
              </a:rPr>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909059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Le </a:t>
            </a:r>
            <a:r>
              <a:rPr lang="en-GB" dirty="0" err="1">
                <a:effectLst/>
                <a:latin typeface="Arial" panose="020B0604020202020204" pitchFamily="34" charset="0"/>
              </a:rPr>
              <a:t>chapitre</a:t>
            </a:r>
            <a:r>
              <a:rPr lang="en-GB" dirty="0">
                <a:effectLst/>
                <a:latin typeface="Arial" panose="020B0604020202020204" pitchFamily="34" charset="0"/>
              </a:rPr>
              <a:t> III de la Convention </a:t>
            </a:r>
            <a:r>
              <a:rPr lang="en-GB" dirty="0" err="1">
                <a:effectLst/>
                <a:latin typeface="Arial" panose="020B0604020202020204" pitchFamily="34" charset="0"/>
              </a:rPr>
              <a:t>contient</a:t>
            </a:r>
            <a:r>
              <a:rPr lang="en-GB" dirty="0">
                <a:effectLst/>
                <a:latin typeface="Arial" panose="020B0604020202020204" pitchFamily="34" charset="0"/>
              </a:rPr>
              <a:t> les dispositions relatives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l'entraide</a:t>
            </a:r>
            <a:r>
              <a:rPr lang="en-GB" dirty="0">
                <a:effectLst/>
                <a:latin typeface="Arial" panose="020B0604020202020204" pitchFamily="34" charset="0"/>
              </a:rPr>
              <a:t> </a:t>
            </a:r>
            <a:r>
              <a:rPr lang="en-GB" dirty="0" err="1">
                <a:effectLst/>
                <a:latin typeface="Arial" panose="020B0604020202020204" pitchFamily="34" charset="0"/>
              </a:rPr>
              <a:t>judiciaire</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matière de </a:t>
            </a:r>
            <a:r>
              <a:rPr lang="en-GB" dirty="0" err="1">
                <a:effectLst/>
                <a:latin typeface="Arial" panose="020B0604020202020204" pitchFamily="34" charset="0"/>
              </a:rPr>
              <a:t>criminalité</a:t>
            </a:r>
            <a:r>
              <a:rPr lang="en-GB" dirty="0">
                <a:effectLst/>
                <a:latin typeface="Arial" panose="020B0604020202020204" pitchFamily="34" charset="0"/>
              </a:rPr>
              <a:t> </a:t>
            </a:r>
            <a:r>
              <a:rPr lang="en-GB" dirty="0" err="1">
                <a:effectLst/>
                <a:latin typeface="Arial" panose="020B0604020202020204" pitchFamily="34" charset="0"/>
              </a:rPr>
              <a:t>traditionnelle</a:t>
            </a:r>
            <a:r>
              <a:rPr lang="en-GB" dirty="0">
                <a:effectLst/>
                <a:latin typeface="Arial" panose="020B0604020202020204" pitchFamily="34" charset="0"/>
              </a:rPr>
              <a:t> et </a:t>
            </a:r>
            <a:r>
              <a:rPr lang="en-GB" dirty="0" err="1">
                <a:effectLst/>
                <a:latin typeface="Arial" panose="020B0604020202020204" pitchFamily="34" charset="0"/>
              </a:rPr>
              <a:t>informatique</a:t>
            </a:r>
            <a:r>
              <a:rPr lang="en-GB" dirty="0">
                <a:effectLst/>
                <a:latin typeface="Arial" panose="020B0604020202020204" pitchFamily="34" charset="0"/>
              </a:rPr>
              <a:t> </a:t>
            </a:r>
            <a:r>
              <a:rPr lang="en-GB" dirty="0" err="1">
                <a:effectLst/>
                <a:latin typeface="Arial" panose="020B0604020202020204" pitchFamily="34" charset="0"/>
              </a:rPr>
              <a:t>ainsi</a:t>
            </a:r>
            <a:r>
              <a:rPr lang="en-GB" dirty="0">
                <a:effectLst/>
                <a:latin typeface="Arial" panose="020B0604020202020204" pitchFamily="34" charset="0"/>
              </a:rPr>
              <a:t> que les </a:t>
            </a:r>
            <a:r>
              <a:rPr lang="en-GB" dirty="0" err="1">
                <a:effectLst/>
                <a:latin typeface="Arial" panose="020B0604020202020204" pitchFamily="34" charset="0"/>
              </a:rPr>
              <a:t>règles</a:t>
            </a:r>
            <a:r>
              <a:rPr lang="en-GB" dirty="0">
                <a:effectLst/>
                <a:latin typeface="Arial" panose="020B0604020202020204" pitchFamily="34" charset="0"/>
              </a:rPr>
              <a:t> </a:t>
            </a:r>
            <a:r>
              <a:rPr lang="en-GB" dirty="0" err="1">
                <a:effectLst/>
                <a:latin typeface="Arial" panose="020B0604020202020204" pitchFamily="34" charset="0"/>
              </a:rPr>
              <a:t>d'extradition</a:t>
            </a:r>
            <a:r>
              <a:rPr lang="en-GB" dirty="0">
                <a:effectLst/>
                <a:latin typeface="Arial" panose="020B0604020202020204" pitchFamily="34" charset="0"/>
              </a:rPr>
              <a:t>. Il </a:t>
            </a:r>
            <a:r>
              <a:rPr lang="en-GB" dirty="0" err="1">
                <a:effectLst/>
                <a:latin typeface="Arial" panose="020B0604020202020204" pitchFamily="34" charset="0"/>
              </a:rPr>
              <a:t>couvre</a:t>
            </a:r>
            <a:r>
              <a:rPr lang="en-GB" dirty="0">
                <a:effectLst/>
                <a:latin typeface="Arial" panose="020B0604020202020204" pitchFamily="34" charset="0"/>
              </a:rPr>
              <a:t> </a:t>
            </a:r>
            <a:r>
              <a:rPr lang="en-GB" dirty="0" err="1">
                <a:effectLst/>
                <a:latin typeface="Arial" panose="020B0604020202020204" pitchFamily="34" charset="0"/>
              </a:rPr>
              <a:t>l'entraide</a:t>
            </a:r>
            <a:r>
              <a:rPr lang="en-GB" dirty="0">
                <a:effectLst/>
                <a:latin typeface="Arial" panose="020B0604020202020204" pitchFamily="34" charset="0"/>
              </a:rPr>
              <a:t> </a:t>
            </a:r>
            <a:r>
              <a:rPr lang="en-GB" dirty="0" err="1">
                <a:effectLst/>
                <a:latin typeface="Arial" panose="020B0604020202020204" pitchFamily="34" charset="0"/>
              </a:rPr>
              <a:t>traditionnelle</a:t>
            </a:r>
            <a:r>
              <a:rPr lang="en-GB" dirty="0">
                <a:effectLst/>
                <a:latin typeface="Arial" panose="020B0604020202020204" pitchFamily="34" charset="0"/>
              </a:rPr>
              <a:t> dans deux situations : </a:t>
            </a:r>
            <a:r>
              <a:rPr lang="en-GB" dirty="0" err="1">
                <a:effectLst/>
                <a:latin typeface="Arial" panose="020B0604020202020204" pitchFamily="34" charset="0"/>
              </a:rPr>
              <a:t>lorsqu'il</a:t>
            </a:r>
            <a:r>
              <a:rPr lang="en-GB" dirty="0">
                <a:effectLst/>
                <a:latin typeface="Arial" panose="020B0604020202020204" pitchFamily="34" charset="0"/>
              </a:rPr>
              <a:t> </a:t>
            </a:r>
            <a:r>
              <a:rPr lang="en-GB" dirty="0" err="1">
                <a:effectLst/>
                <a:latin typeface="Arial" panose="020B0604020202020204" pitchFamily="34" charset="0"/>
              </a:rPr>
              <a:t>n'existe</a:t>
            </a:r>
            <a:r>
              <a:rPr lang="en-GB" dirty="0">
                <a:effectLst/>
                <a:latin typeface="Arial" panose="020B0604020202020204" pitchFamily="34" charset="0"/>
              </a:rPr>
              <a:t> pas de base </a:t>
            </a:r>
            <a:r>
              <a:rPr lang="en-GB" dirty="0" err="1">
                <a:effectLst/>
                <a:latin typeface="Arial" panose="020B0604020202020204" pitchFamily="34" charset="0"/>
              </a:rPr>
              <a:t>juridique</a:t>
            </a:r>
            <a:r>
              <a:rPr lang="en-GB" dirty="0">
                <a:effectLst/>
                <a:latin typeface="Arial" panose="020B0604020202020204" pitchFamily="34" charset="0"/>
              </a:rPr>
              <a:t> (</a:t>
            </a:r>
            <a:r>
              <a:rPr lang="en-GB" dirty="0" err="1">
                <a:effectLst/>
                <a:latin typeface="Arial" panose="020B0604020202020204" pitchFamily="34" charset="0"/>
              </a:rPr>
              <a:t>traité</a:t>
            </a:r>
            <a:r>
              <a:rPr lang="en-GB" dirty="0">
                <a:effectLst/>
                <a:latin typeface="Arial" panose="020B0604020202020204" pitchFamily="34" charset="0"/>
              </a:rPr>
              <a:t>, </a:t>
            </a:r>
            <a:r>
              <a:rPr lang="en-GB" dirty="0" err="1">
                <a:effectLst/>
                <a:latin typeface="Arial" panose="020B0604020202020204" pitchFamily="34" charset="0"/>
              </a:rPr>
              <a:t>législation</a:t>
            </a:r>
            <a:r>
              <a:rPr lang="en-GB" dirty="0">
                <a:effectLst/>
                <a:latin typeface="Arial" panose="020B0604020202020204" pitchFamily="34" charset="0"/>
              </a:rPr>
              <a:t> </a:t>
            </a:r>
            <a:r>
              <a:rPr lang="en-GB" dirty="0" err="1">
                <a:effectLst/>
                <a:latin typeface="Arial" panose="020B0604020202020204" pitchFamily="34" charset="0"/>
              </a:rPr>
              <a:t>réciproque</a:t>
            </a:r>
            <a:r>
              <a:rPr lang="en-GB" dirty="0">
                <a:effectLst/>
                <a:latin typeface="Arial" panose="020B0604020202020204" pitchFamily="34" charset="0"/>
              </a:rPr>
              <a:t>, etc.) entre les parties - </a:t>
            </a:r>
            <a:r>
              <a:rPr lang="en-GB" dirty="0" err="1">
                <a:effectLst/>
                <a:latin typeface="Arial" panose="020B0604020202020204" pitchFamily="34" charset="0"/>
              </a:rPr>
              <a:t>auquel</a:t>
            </a:r>
            <a:r>
              <a:rPr lang="en-GB" dirty="0">
                <a:effectLst/>
                <a:latin typeface="Arial" panose="020B0604020202020204" pitchFamily="34" charset="0"/>
              </a:rPr>
              <a:t> </a:t>
            </a:r>
            <a:r>
              <a:rPr lang="en-GB" dirty="0" err="1">
                <a:effectLst/>
                <a:latin typeface="Arial" panose="020B0604020202020204" pitchFamily="34" charset="0"/>
              </a:rPr>
              <a:t>cas</a:t>
            </a:r>
            <a:r>
              <a:rPr lang="en-GB" dirty="0">
                <a:effectLst/>
                <a:latin typeface="Arial" panose="020B0604020202020204" pitchFamily="34" charset="0"/>
              </a:rPr>
              <a:t> </a:t>
            </a:r>
            <a:r>
              <a:rPr lang="en-GB" dirty="0" err="1">
                <a:effectLst/>
                <a:latin typeface="Arial" panose="020B0604020202020204" pitchFamily="34" charset="0"/>
              </a:rPr>
              <a:t>ses</a:t>
            </a:r>
            <a:r>
              <a:rPr lang="en-GB" dirty="0">
                <a:effectLst/>
                <a:latin typeface="Arial" panose="020B0604020202020204" pitchFamily="34" charset="0"/>
              </a:rPr>
              <a:t> dispositions </a:t>
            </a:r>
            <a:r>
              <a:rPr lang="en-GB" dirty="0" err="1">
                <a:effectLst/>
                <a:latin typeface="Arial" panose="020B0604020202020204" pitchFamily="34" charset="0"/>
              </a:rPr>
              <a:t>s'appliquent</a:t>
            </a:r>
            <a:r>
              <a:rPr lang="en-GB" dirty="0">
                <a:effectLst/>
                <a:latin typeface="Arial" panose="020B0604020202020204" pitchFamily="34" charset="0"/>
              </a:rPr>
              <a:t> - et </a:t>
            </a:r>
            <a:r>
              <a:rPr lang="en-GB" dirty="0" err="1">
                <a:effectLst/>
                <a:latin typeface="Arial" panose="020B0604020202020204" pitchFamily="34" charset="0"/>
              </a:rPr>
              <a:t>lorsqu'une</a:t>
            </a:r>
            <a:r>
              <a:rPr lang="en-GB" dirty="0">
                <a:effectLst/>
                <a:latin typeface="Arial" panose="020B0604020202020204" pitchFamily="34" charset="0"/>
              </a:rPr>
              <a:t> </a:t>
            </a:r>
            <a:r>
              <a:rPr lang="en-GB" dirty="0" err="1">
                <a:effectLst/>
                <a:latin typeface="Arial" panose="020B0604020202020204" pitchFamily="34" charset="0"/>
              </a:rPr>
              <a:t>telle</a:t>
            </a:r>
            <a:r>
              <a:rPr lang="en-GB" dirty="0">
                <a:effectLst/>
                <a:latin typeface="Arial" panose="020B0604020202020204" pitchFamily="34" charset="0"/>
              </a:rPr>
              <a:t> base </a:t>
            </a:r>
            <a:r>
              <a:rPr lang="en-GB" dirty="0" err="1">
                <a:effectLst/>
                <a:latin typeface="Arial" panose="020B0604020202020204" pitchFamily="34" charset="0"/>
              </a:rPr>
              <a:t>existe</a:t>
            </a:r>
            <a:r>
              <a:rPr lang="en-GB" dirty="0">
                <a:effectLst/>
                <a:latin typeface="Arial" panose="020B0604020202020204" pitchFamily="34" charset="0"/>
              </a:rPr>
              <a:t> - </a:t>
            </a:r>
            <a:r>
              <a:rPr lang="en-GB" dirty="0" err="1">
                <a:effectLst/>
                <a:latin typeface="Arial" panose="020B0604020202020204" pitchFamily="34" charset="0"/>
              </a:rPr>
              <a:t>auquel</a:t>
            </a:r>
            <a:r>
              <a:rPr lang="en-GB" dirty="0">
                <a:effectLst/>
                <a:latin typeface="Arial" panose="020B0604020202020204" pitchFamily="34" charset="0"/>
              </a:rPr>
              <a:t> </a:t>
            </a:r>
            <a:r>
              <a:rPr lang="en-GB" dirty="0" err="1">
                <a:effectLst/>
                <a:latin typeface="Arial" panose="020B0604020202020204" pitchFamily="34" charset="0"/>
              </a:rPr>
              <a:t>cas</a:t>
            </a:r>
            <a:r>
              <a:rPr lang="en-GB" dirty="0">
                <a:effectLst/>
                <a:latin typeface="Arial" panose="020B0604020202020204" pitchFamily="34" charset="0"/>
              </a:rPr>
              <a:t> les dispositions </a:t>
            </a:r>
            <a:r>
              <a:rPr lang="en-GB" dirty="0" err="1">
                <a:effectLst/>
                <a:latin typeface="Arial" panose="020B0604020202020204" pitchFamily="34" charset="0"/>
              </a:rPr>
              <a:t>existantes</a:t>
            </a:r>
            <a:r>
              <a:rPr lang="en-GB" dirty="0">
                <a:effectLst/>
                <a:latin typeface="Arial" panose="020B0604020202020204" pitchFamily="34" charset="0"/>
              </a:rPr>
              <a:t> </a:t>
            </a:r>
            <a:r>
              <a:rPr lang="en-GB" dirty="0" err="1">
                <a:effectLst/>
                <a:latin typeface="Arial" panose="020B0604020202020204" pitchFamily="34" charset="0"/>
              </a:rPr>
              <a:t>s'appliquent</a:t>
            </a:r>
            <a:r>
              <a:rPr lang="en-GB" dirty="0">
                <a:effectLst/>
                <a:latin typeface="Arial" panose="020B0604020202020204" pitchFamily="34" charset="0"/>
              </a:rPr>
              <a:t> </a:t>
            </a:r>
            <a:r>
              <a:rPr lang="en-GB" dirty="0" err="1">
                <a:effectLst/>
                <a:latin typeface="Arial" panose="020B0604020202020204" pitchFamily="34" charset="0"/>
              </a:rPr>
              <a:t>également</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l'entraide</a:t>
            </a:r>
            <a:r>
              <a:rPr lang="en-GB" dirty="0">
                <a:effectLst/>
                <a:latin typeface="Arial" panose="020B0604020202020204" pitchFamily="34" charset="0"/>
              </a:rPr>
              <a:t> dans le cadre de </a:t>
            </a:r>
            <a:r>
              <a:rPr lang="en-GB" dirty="0" err="1">
                <a:effectLst/>
                <a:latin typeface="Arial" panose="020B0604020202020204" pitchFamily="34" charset="0"/>
              </a:rPr>
              <a:t>cette</a:t>
            </a:r>
            <a:r>
              <a:rPr lang="en-GB" dirty="0">
                <a:effectLst/>
                <a:latin typeface="Arial" panose="020B0604020202020204" pitchFamily="34" charset="0"/>
              </a:rPr>
              <a:t> Convention. </a:t>
            </a:r>
            <a:r>
              <a:rPr lang="en-GB" dirty="0" err="1">
                <a:effectLst/>
                <a:latin typeface="Arial" panose="020B0604020202020204" pitchFamily="34" charset="0"/>
              </a:rPr>
              <a:t>L'assistance</a:t>
            </a:r>
            <a:r>
              <a:rPr lang="en-GB" dirty="0">
                <a:effectLst/>
                <a:latin typeface="Arial" panose="020B0604020202020204" pitchFamily="34" charset="0"/>
              </a:rPr>
              <a:t> </a:t>
            </a:r>
            <a:r>
              <a:rPr lang="en-GB" dirty="0" err="1">
                <a:effectLst/>
                <a:latin typeface="Arial" panose="020B0604020202020204" pitchFamily="34" charset="0"/>
              </a:rPr>
              <a:t>spécifique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criminalité</a:t>
            </a:r>
            <a:r>
              <a:rPr lang="en-GB" dirty="0">
                <a:effectLst/>
                <a:latin typeface="Arial" panose="020B0604020202020204" pitchFamily="34" charset="0"/>
              </a:rPr>
              <a:t> </a:t>
            </a:r>
            <a:r>
              <a:rPr lang="en-GB" dirty="0" err="1">
                <a:effectLst/>
                <a:latin typeface="Arial" panose="020B0604020202020204" pitchFamily="34" charset="0"/>
              </a:rPr>
              <a:t>informatique</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a:t>
            </a:r>
            <a:r>
              <a:rPr lang="en-GB" dirty="0" err="1">
                <a:effectLst/>
                <a:latin typeface="Arial" panose="020B0604020202020204" pitchFamily="34" charset="0"/>
              </a:rPr>
              <a:t>liée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l'informatique</a:t>
            </a:r>
            <a:r>
              <a:rPr lang="en-GB" dirty="0">
                <a:effectLst/>
                <a:latin typeface="Arial" panose="020B0604020202020204" pitchFamily="34" charset="0"/>
              </a:rPr>
              <a:t> </a:t>
            </a:r>
            <a:r>
              <a:rPr lang="en-GB" dirty="0" err="1">
                <a:effectLst/>
                <a:latin typeface="Arial" panose="020B0604020202020204" pitchFamily="34" charset="0"/>
              </a:rPr>
              <a:t>s'applique</a:t>
            </a:r>
            <a:r>
              <a:rPr lang="en-GB" dirty="0">
                <a:effectLst/>
                <a:latin typeface="Arial" panose="020B0604020202020204" pitchFamily="34" charset="0"/>
              </a:rPr>
              <a:t> aux deux situations et </a:t>
            </a:r>
            <a:r>
              <a:rPr lang="en-GB" dirty="0" err="1">
                <a:effectLst/>
                <a:latin typeface="Arial" panose="020B0604020202020204" pitchFamily="34" charset="0"/>
              </a:rPr>
              <a:t>couvre</a:t>
            </a:r>
            <a:r>
              <a:rPr lang="en-GB" dirty="0">
                <a:effectLst/>
                <a:latin typeface="Arial" panose="020B0604020202020204" pitchFamily="34" charset="0"/>
              </a:rPr>
              <a:t>, sous </a:t>
            </a:r>
            <a:r>
              <a:rPr lang="en-GB" dirty="0" err="1">
                <a:effectLst/>
                <a:latin typeface="Arial" panose="020B0604020202020204" pitchFamily="34" charset="0"/>
              </a:rPr>
              <a:t>réserve</a:t>
            </a:r>
            <a:r>
              <a:rPr lang="en-GB" dirty="0">
                <a:effectLst/>
                <a:latin typeface="Arial" panose="020B0604020202020204" pitchFamily="34" charset="0"/>
              </a:rPr>
              <a:t> de conditions </a:t>
            </a:r>
            <a:r>
              <a:rPr lang="en-GB" dirty="0" err="1">
                <a:effectLst/>
                <a:latin typeface="Arial" panose="020B0604020202020204" pitchFamily="34" charset="0"/>
              </a:rPr>
              <a:t>d'extradition</a:t>
            </a:r>
            <a:r>
              <a:rPr lang="en-GB" dirty="0">
                <a:effectLst/>
                <a:latin typeface="Arial" panose="020B0604020202020204" pitchFamily="34" charset="0"/>
              </a:rPr>
              <a:t>, le </a:t>
            </a:r>
            <a:r>
              <a:rPr lang="en-GB" dirty="0" err="1">
                <a:effectLst/>
                <a:latin typeface="Arial" panose="020B0604020202020204" pitchFamily="34" charset="0"/>
              </a:rPr>
              <a:t>même</a:t>
            </a:r>
            <a:r>
              <a:rPr lang="en-GB" dirty="0">
                <a:effectLst/>
                <a:latin typeface="Arial" panose="020B0604020202020204" pitchFamily="34" charset="0"/>
              </a:rPr>
              <a:t> </a:t>
            </a:r>
            <a:r>
              <a:rPr lang="en-GB" dirty="0" err="1">
                <a:effectLst/>
                <a:latin typeface="Arial" panose="020B0604020202020204" pitchFamily="34" charset="0"/>
              </a:rPr>
              <a:t>éventail</a:t>
            </a:r>
            <a:r>
              <a:rPr lang="en-GB" dirty="0">
                <a:effectLst/>
                <a:latin typeface="Arial" panose="020B0604020202020204" pitchFamily="34" charset="0"/>
              </a:rPr>
              <a:t> de </a:t>
            </a:r>
            <a:r>
              <a:rPr lang="en-GB" dirty="0" err="1">
                <a:effectLst/>
                <a:latin typeface="Arial" panose="020B0604020202020204" pitchFamily="34" charset="0"/>
              </a:rPr>
              <a:t>pouvoirs</a:t>
            </a:r>
            <a:r>
              <a:rPr lang="en-GB" dirty="0">
                <a:effectLst/>
                <a:latin typeface="Arial" panose="020B0604020202020204" pitchFamily="34" charset="0"/>
              </a:rPr>
              <a:t> </a:t>
            </a:r>
            <a:r>
              <a:rPr lang="en-GB" dirty="0" err="1">
                <a:effectLst/>
                <a:latin typeface="Arial" panose="020B0604020202020204" pitchFamily="34" charset="0"/>
              </a:rPr>
              <a:t>procéduraux</a:t>
            </a:r>
            <a:r>
              <a:rPr lang="en-GB" dirty="0">
                <a:effectLst/>
                <a:latin typeface="Arial" panose="020B0604020202020204" pitchFamily="34" charset="0"/>
              </a:rPr>
              <a:t> que </a:t>
            </a:r>
            <a:r>
              <a:rPr lang="en-GB" dirty="0" err="1">
                <a:effectLst/>
                <a:latin typeface="Arial" panose="020B0604020202020204" pitchFamily="34" charset="0"/>
              </a:rPr>
              <a:t>ceux</a:t>
            </a:r>
            <a:r>
              <a:rPr lang="en-GB" dirty="0">
                <a:effectLst/>
                <a:latin typeface="Arial" panose="020B0604020202020204" pitchFamily="34" charset="0"/>
              </a:rPr>
              <a:t> </a:t>
            </a:r>
            <a:r>
              <a:rPr lang="en-GB" dirty="0" err="1">
                <a:effectLst/>
                <a:latin typeface="Arial" panose="020B0604020202020204" pitchFamily="34" charset="0"/>
              </a:rPr>
              <a:t>définis</a:t>
            </a:r>
            <a:r>
              <a:rPr lang="en-GB" dirty="0">
                <a:effectLst/>
                <a:latin typeface="Arial" panose="020B0604020202020204" pitchFamily="34" charset="0"/>
              </a:rPr>
              <a:t> au </a:t>
            </a:r>
            <a:r>
              <a:rPr lang="en-GB" dirty="0" err="1">
                <a:effectLst/>
                <a:latin typeface="Arial" panose="020B0604020202020204" pitchFamily="34" charset="0"/>
              </a:rPr>
              <a:t>chapitre</a:t>
            </a:r>
            <a:r>
              <a:rPr lang="en-GB" dirty="0">
                <a:effectLst/>
                <a:latin typeface="Arial" panose="020B0604020202020204" pitchFamily="34" charset="0"/>
              </a:rPr>
              <a:t> II.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outre</a:t>
            </a:r>
            <a:r>
              <a:rPr lang="en-GB" dirty="0">
                <a:effectLst/>
                <a:latin typeface="Arial" panose="020B0604020202020204" pitchFamily="34" charset="0"/>
              </a:rPr>
              <a:t>, le </a:t>
            </a:r>
            <a:r>
              <a:rPr lang="en-GB" dirty="0" err="1">
                <a:effectLst/>
                <a:latin typeface="Arial" panose="020B0604020202020204" pitchFamily="34" charset="0"/>
              </a:rPr>
              <a:t>chapitre</a:t>
            </a:r>
            <a:r>
              <a:rPr lang="en-GB" dirty="0">
                <a:effectLst/>
                <a:latin typeface="Arial" panose="020B0604020202020204" pitchFamily="34" charset="0"/>
              </a:rPr>
              <a:t> III </a:t>
            </a:r>
            <a:r>
              <a:rPr lang="en-GB" dirty="0" err="1">
                <a:effectLst/>
                <a:latin typeface="Arial" panose="020B0604020202020204" pitchFamily="34" charset="0"/>
              </a:rPr>
              <a:t>contient</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disposition relative </a:t>
            </a:r>
            <a:r>
              <a:rPr lang="en-GB" dirty="0" err="1">
                <a:effectLst/>
                <a:latin typeface="Arial" panose="020B0604020202020204" pitchFamily="34" charset="0"/>
              </a:rPr>
              <a:t>à</a:t>
            </a:r>
            <a:r>
              <a:rPr lang="en-GB" dirty="0">
                <a:effectLst/>
                <a:latin typeface="Arial" panose="020B0604020202020204" pitchFamily="34" charset="0"/>
              </a:rPr>
              <a:t> un type </a:t>
            </a:r>
            <a:r>
              <a:rPr lang="en-GB" dirty="0" err="1">
                <a:effectLst/>
                <a:latin typeface="Arial" panose="020B0604020202020204" pitchFamily="34" charset="0"/>
              </a:rPr>
              <a:t>spécifique</a:t>
            </a:r>
            <a:r>
              <a:rPr lang="en-GB" dirty="0">
                <a:effectLst/>
                <a:latin typeface="Arial" panose="020B0604020202020204" pitchFamily="34" charset="0"/>
              </a:rPr>
              <a:t> </a:t>
            </a:r>
            <a:r>
              <a:rPr lang="en-GB" dirty="0" err="1">
                <a:effectLst/>
                <a:latin typeface="Arial" panose="020B0604020202020204" pitchFamily="34" charset="0"/>
              </a:rPr>
              <a:t>d'accès</a:t>
            </a:r>
            <a:r>
              <a:rPr lang="en-GB" dirty="0">
                <a:effectLst/>
                <a:latin typeface="Arial" panose="020B0604020202020204" pitchFamily="34" charset="0"/>
              </a:rPr>
              <a:t> </a:t>
            </a:r>
            <a:r>
              <a:rPr lang="en-GB" dirty="0" err="1">
                <a:effectLst/>
                <a:latin typeface="Arial" panose="020B0604020202020204" pitchFamily="34" charset="0"/>
              </a:rPr>
              <a:t>transfrontalier</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des </a:t>
            </a:r>
            <a:r>
              <a:rPr lang="en-GB" dirty="0" err="1">
                <a:effectLst/>
                <a:latin typeface="Arial" panose="020B0604020202020204" pitchFamily="34" charset="0"/>
              </a:rPr>
              <a:t>données</a:t>
            </a:r>
            <a:r>
              <a:rPr lang="en-GB" dirty="0">
                <a:effectLst/>
                <a:latin typeface="Arial" panose="020B0604020202020204" pitchFamily="34" charset="0"/>
              </a:rPr>
              <a:t> </a:t>
            </a:r>
            <a:r>
              <a:rPr lang="en-GB" dirty="0" err="1">
                <a:effectLst/>
                <a:latin typeface="Arial" panose="020B0604020202020204" pitchFamily="34" charset="0"/>
              </a:rPr>
              <a:t>informatiques</a:t>
            </a:r>
            <a:r>
              <a:rPr lang="en-GB" dirty="0">
                <a:effectLst/>
                <a:latin typeface="Arial" panose="020B0604020202020204" pitchFamily="34" charset="0"/>
              </a:rPr>
              <a:t> </a:t>
            </a:r>
            <a:r>
              <a:rPr lang="en-GB" dirty="0" err="1">
                <a:effectLst/>
                <a:latin typeface="Arial" panose="020B0604020202020204" pitchFamily="34" charset="0"/>
              </a:rPr>
              <a:t>stockées</a:t>
            </a:r>
            <a:r>
              <a:rPr lang="en-GB" dirty="0">
                <a:effectLst/>
                <a:latin typeface="Arial" panose="020B0604020202020204" pitchFamily="34" charset="0"/>
              </a:rPr>
              <a:t> qui ne </a:t>
            </a:r>
            <a:r>
              <a:rPr lang="en-GB" dirty="0" err="1">
                <a:effectLst/>
                <a:latin typeface="Arial" panose="020B0604020202020204" pitchFamily="34" charset="0"/>
              </a:rPr>
              <a:t>nécessite</a:t>
            </a:r>
            <a:r>
              <a:rPr lang="en-GB" dirty="0">
                <a:effectLst/>
                <a:latin typeface="Arial" panose="020B0604020202020204" pitchFamily="34" charset="0"/>
              </a:rPr>
              <a:t> pas </a:t>
            </a:r>
            <a:r>
              <a:rPr lang="en-GB" dirty="0" err="1">
                <a:effectLst/>
                <a:latin typeface="Arial" panose="020B0604020202020204" pitchFamily="34" charset="0"/>
              </a:rPr>
              <a:t>d'entraide</a:t>
            </a:r>
            <a:r>
              <a:rPr lang="en-GB" dirty="0">
                <a:effectLst/>
                <a:latin typeface="Arial" panose="020B0604020202020204" pitchFamily="34" charset="0"/>
              </a:rPr>
              <a:t> (avec </a:t>
            </a:r>
            <a:r>
              <a:rPr lang="en-GB" dirty="0" err="1">
                <a:effectLst/>
                <a:latin typeface="Arial" panose="020B0604020202020204" pitchFamily="34" charset="0"/>
              </a:rPr>
              <a:t>consentement</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a:t>
            </a:r>
            <a:r>
              <a:rPr lang="en-GB" dirty="0" err="1">
                <a:effectLst/>
                <a:latin typeface="Arial" panose="020B0604020202020204" pitchFamily="34" charset="0"/>
              </a:rPr>
              <a:t>lorsqu'elles</a:t>
            </a:r>
            <a:r>
              <a:rPr lang="en-GB" dirty="0">
                <a:effectLst/>
                <a:latin typeface="Arial" panose="020B0604020202020204" pitchFamily="34" charset="0"/>
              </a:rPr>
              <a:t> </a:t>
            </a:r>
            <a:r>
              <a:rPr lang="en-GB" dirty="0" err="1">
                <a:effectLst/>
                <a:latin typeface="Arial" panose="020B0604020202020204" pitchFamily="34" charset="0"/>
              </a:rPr>
              <a:t>sont</a:t>
            </a:r>
            <a:r>
              <a:rPr lang="en-GB" dirty="0">
                <a:effectLst/>
                <a:latin typeface="Arial" panose="020B0604020202020204" pitchFamily="34" charset="0"/>
              </a:rPr>
              <a:t> </a:t>
            </a:r>
            <a:r>
              <a:rPr lang="en-GB" dirty="0" err="1">
                <a:effectLst/>
                <a:latin typeface="Arial" panose="020B0604020202020204" pitchFamily="34" charset="0"/>
              </a:rPr>
              <a:t>accessibles</a:t>
            </a:r>
            <a:r>
              <a:rPr lang="en-GB" dirty="0">
                <a:effectLst/>
                <a:latin typeface="Arial" panose="020B0604020202020204" pitchFamily="34" charset="0"/>
              </a:rPr>
              <a:t> au public) et </a:t>
            </a:r>
            <a:r>
              <a:rPr lang="en-GB" dirty="0" err="1">
                <a:effectLst/>
                <a:latin typeface="Arial" panose="020B0604020202020204" pitchFamily="34" charset="0"/>
              </a:rPr>
              <a:t>prévoit</a:t>
            </a:r>
            <a:r>
              <a:rPr lang="en-GB" dirty="0">
                <a:effectLst/>
                <a:latin typeface="Arial" panose="020B0604020202020204" pitchFamily="34" charset="0"/>
              </a:rPr>
              <a:t> la mise </a:t>
            </a:r>
            <a:r>
              <a:rPr lang="en-GB" dirty="0" err="1">
                <a:effectLst/>
                <a:latin typeface="Arial" panose="020B0604020202020204" pitchFamily="34" charset="0"/>
              </a:rPr>
              <a:t>en</a:t>
            </a:r>
            <a:r>
              <a:rPr lang="en-GB" dirty="0">
                <a:effectLst/>
                <a:latin typeface="Arial" panose="020B0604020202020204" pitchFamily="34" charset="0"/>
              </a:rPr>
              <a:t> place d'un </a:t>
            </a:r>
            <a:r>
              <a:rPr lang="en-GB" dirty="0" err="1">
                <a:effectLst/>
                <a:latin typeface="Arial" panose="020B0604020202020204" pitchFamily="34" charset="0"/>
              </a:rPr>
              <a:t>réseau</a:t>
            </a:r>
            <a:r>
              <a:rPr lang="en-GB" dirty="0">
                <a:effectLst/>
                <a:latin typeface="Arial" panose="020B0604020202020204" pitchFamily="34" charset="0"/>
              </a:rPr>
              <a:t> 24/7 pour assurer </a:t>
            </a:r>
            <a:r>
              <a:rPr lang="en-GB" dirty="0" err="1">
                <a:effectLst/>
                <a:latin typeface="Arial" panose="020B0604020202020204" pitchFamily="34" charset="0"/>
              </a:rPr>
              <a:t>une</a:t>
            </a:r>
            <a:r>
              <a:rPr lang="en-GB" dirty="0">
                <a:effectLst/>
                <a:latin typeface="Arial" panose="020B0604020202020204" pitchFamily="34" charset="0"/>
              </a:rPr>
              <a:t> assistance </a:t>
            </a:r>
            <a:r>
              <a:rPr lang="en-GB" dirty="0" err="1">
                <a:effectLst/>
                <a:latin typeface="Arial" panose="020B0604020202020204" pitchFamily="34" charset="0"/>
              </a:rPr>
              <a:t>rapide</a:t>
            </a:r>
            <a:r>
              <a:rPr lang="en-GB" dirty="0">
                <a:effectLst/>
                <a:latin typeface="Arial" panose="020B0604020202020204" pitchFamily="34" charset="0"/>
              </a:rPr>
              <a:t> entre les Parties.</a:t>
            </a:r>
            <a:endParaRPr lang="en-GB" dirty="0">
              <a:effectLst/>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636403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err="1">
                <a:effectLst/>
                <a:latin typeface="Arial" panose="020B0604020202020204" pitchFamily="34" charset="0"/>
              </a:rPr>
              <a:t>L'objectif</a:t>
            </a:r>
            <a:r>
              <a:rPr lang="en-GB" dirty="0">
                <a:effectLst/>
                <a:latin typeface="Arial" panose="020B0604020202020204" pitchFamily="34" charset="0"/>
              </a:rPr>
              <a:t> des </a:t>
            </a:r>
            <a:r>
              <a:rPr lang="en-GB" dirty="0" err="1">
                <a:effectLst/>
                <a:latin typeface="Arial" panose="020B0604020202020204" pitchFamily="34" charset="0"/>
              </a:rPr>
              <a:t>pouvoirs</a:t>
            </a:r>
            <a:r>
              <a:rPr lang="en-GB" dirty="0">
                <a:effectLst/>
                <a:latin typeface="Arial" panose="020B0604020202020204" pitchFamily="34" charset="0"/>
              </a:rPr>
              <a:t> </a:t>
            </a:r>
            <a:r>
              <a:rPr lang="en-GB" dirty="0" err="1">
                <a:effectLst/>
                <a:latin typeface="Arial" panose="020B0604020202020204" pitchFamily="34" charset="0"/>
              </a:rPr>
              <a:t>procéduraux</a:t>
            </a:r>
            <a:r>
              <a:rPr lang="en-GB" dirty="0">
                <a:effectLst/>
                <a:latin typeface="Arial" panose="020B0604020202020204" pitchFamily="34" charset="0"/>
              </a:rPr>
              <a:t> </a:t>
            </a:r>
            <a:r>
              <a:rPr lang="en-GB" dirty="0" err="1">
                <a:effectLst/>
                <a:latin typeface="Arial" panose="020B0604020202020204" pitchFamily="34" charset="0"/>
              </a:rPr>
              <a:t>spécifiques</a:t>
            </a:r>
            <a:r>
              <a:rPr lang="en-GB" dirty="0">
                <a:effectLst/>
                <a:latin typeface="Arial" panose="020B0604020202020204" pitchFamily="34" charset="0"/>
              </a:rPr>
              <a:t> est de </a:t>
            </a:r>
            <a:r>
              <a:rPr lang="en-GB" dirty="0" err="1">
                <a:effectLst/>
                <a:latin typeface="Arial" panose="020B0604020202020204" pitchFamily="34" charset="0"/>
              </a:rPr>
              <a:t>prévoir</a:t>
            </a:r>
            <a:r>
              <a:rPr lang="en-GB" dirty="0">
                <a:effectLst/>
                <a:latin typeface="Arial" panose="020B0604020202020204" pitchFamily="34" charset="0"/>
              </a:rPr>
              <a:t> des </a:t>
            </a:r>
            <a:r>
              <a:rPr lang="en-GB" dirty="0" err="1">
                <a:effectLst/>
                <a:latin typeface="Arial" panose="020B0604020202020204" pitchFamily="34" charset="0"/>
              </a:rPr>
              <a:t>mécanismes</a:t>
            </a:r>
            <a:r>
              <a:rPr lang="en-GB" dirty="0">
                <a:effectLst/>
                <a:latin typeface="Arial" panose="020B0604020202020204" pitchFamily="34" charset="0"/>
              </a:rPr>
              <a:t> </a:t>
            </a:r>
            <a:r>
              <a:rPr lang="en-GB" dirty="0" err="1">
                <a:effectLst/>
                <a:latin typeface="Arial" panose="020B0604020202020204" pitchFamily="34" charset="0"/>
              </a:rPr>
              <a:t>spécifiques</a:t>
            </a:r>
            <a:r>
              <a:rPr lang="en-GB" dirty="0">
                <a:effectLst/>
                <a:latin typeface="Arial" panose="020B0604020202020204" pitchFamily="34" charset="0"/>
              </a:rPr>
              <a:t> </a:t>
            </a:r>
            <a:r>
              <a:rPr lang="en-GB" dirty="0" err="1">
                <a:effectLst/>
                <a:latin typeface="Arial" panose="020B0604020202020204" pitchFamily="34" charset="0"/>
              </a:rPr>
              <a:t>afin</a:t>
            </a:r>
            <a:r>
              <a:rPr lang="en-GB" dirty="0">
                <a:effectLst/>
                <a:latin typeface="Arial" panose="020B0604020202020204" pitchFamily="34" charset="0"/>
              </a:rPr>
              <a:t> de prendre des </a:t>
            </a:r>
            <a:r>
              <a:rPr lang="en-GB" dirty="0" err="1">
                <a:effectLst/>
                <a:latin typeface="Arial" panose="020B0604020202020204" pitchFamily="34" charset="0"/>
              </a:rPr>
              <a:t>mesures</a:t>
            </a:r>
            <a:r>
              <a:rPr lang="en-GB" dirty="0">
                <a:effectLst/>
                <a:latin typeface="Arial" panose="020B0604020202020204" pitchFamily="34" charset="0"/>
              </a:rPr>
              <a:t> </a:t>
            </a:r>
            <a:r>
              <a:rPr lang="en-GB" dirty="0" err="1">
                <a:effectLst/>
                <a:latin typeface="Arial" panose="020B0604020202020204" pitchFamily="34" charset="0"/>
              </a:rPr>
              <a:t>internationales</a:t>
            </a:r>
            <a:r>
              <a:rPr lang="en-GB" dirty="0">
                <a:effectLst/>
                <a:latin typeface="Arial" panose="020B0604020202020204" pitchFamily="34" charset="0"/>
              </a:rPr>
              <a:t> </a:t>
            </a:r>
            <a:r>
              <a:rPr lang="en-GB" dirty="0" err="1">
                <a:effectLst/>
                <a:latin typeface="Arial" panose="020B0604020202020204" pitchFamily="34" charset="0"/>
              </a:rPr>
              <a:t>efficaces</a:t>
            </a:r>
            <a:r>
              <a:rPr lang="en-GB" dirty="0">
                <a:effectLst/>
                <a:latin typeface="Arial" panose="020B0604020202020204" pitchFamily="34" charset="0"/>
              </a:rPr>
              <a:t> et </a:t>
            </a:r>
            <a:r>
              <a:rPr lang="en-GB" dirty="0" err="1">
                <a:effectLst/>
                <a:latin typeface="Arial" panose="020B0604020202020204" pitchFamily="34" charset="0"/>
              </a:rPr>
              <a:t>concertées</a:t>
            </a:r>
            <a:r>
              <a:rPr lang="en-GB" dirty="0">
                <a:effectLst/>
                <a:latin typeface="Arial" panose="020B0604020202020204" pitchFamily="34" charset="0"/>
              </a:rPr>
              <a:t> dans les </a:t>
            </a:r>
            <a:r>
              <a:rPr lang="en-GB" dirty="0" err="1">
                <a:effectLst/>
                <a:latin typeface="Arial" panose="020B0604020202020204" pitchFamily="34" charset="0"/>
              </a:rPr>
              <a:t>cas</a:t>
            </a:r>
            <a:r>
              <a:rPr lang="en-GB" dirty="0">
                <a:effectLst/>
                <a:latin typeface="Arial" panose="020B0604020202020204" pitchFamily="34" charset="0"/>
              </a:rPr>
              <a:t> </a:t>
            </a:r>
            <a:r>
              <a:rPr lang="en-GB" dirty="0" err="1">
                <a:effectLst/>
                <a:latin typeface="Arial" panose="020B0604020202020204" pitchFamily="34" charset="0"/>
              </a:rPr>
              <a:t>d'infractions</a:t>
            </a:r>
            <a:r>
              <a:rPr lang="en-GB" dirty="0">
                <a:effectLst/>
                <a:latin typeface="Arial" panose="020B0604020202020204" pitchFamily="34" charset="0"/>
              </a:rPr>
              <a:t> </a:t>
            </a:r>
            <a:r>
              <a:rPr lang="en-GB" dirty="0" err="1">
                <a:effectLst/>
                <a:latin typeface="Arial" panose="020B0604020202020204" pitchFamily="34" charset="0"/>
              </a:rPr>
              <a:t>informatiques</a:t>
            </a:r>
            <a:r>
              <a:rPr lang="en-GB" dirty="0">
                <a:effectLst/>
                <a:latin typeface="Arial" panose="020B0604020202020204" pitchFamily="34" charset="0"/>
              </a:rPr>
              <a:t> et de </a:t>
            </a:r>
            <a:r>
              <a:rPr lang="en-GB" dirty="0" err="1">
                <a:effectLst/>
                <a:latin typeface="Arial" panose="020B0604020202020204" pitchFamily="34" charset="0"/>
              </a:rPr>
              <a:t>preuves</a:t>
            </a:r>
            <a:r>
              <a:rPr lang="en-GB" dirty="0">
                <a:effectLst/>
                <a:latin typeface="Arial" panose="020B0604020202020204" pitchFamily="34" charset="0"/>
              </a:rPr>
              <a:t> sous </a:t>
            </a:r>
            <a:r>
              <a:rPr lang="en-GB" dirty="0" err="1">
                <a:effectLst/>
                <a:latin typeface="Arial" panose="020B0604020202020204" pitchFamily="34" charset="0"/>
              </a:rPr>
              <a:t>forme</a:t>
            </a:r>
            <a:r>
              <a:rPr lang="en-GB" dirty="0">
                <a:effectLst/>
                <a:latin typeface="Arial" panose="020B0604020202020204" pitchFamily="34" charset="0"/>
              </a:rPr>
              <a:t> </a:t>
            </a:r>
            <a:r>
              <a:rPr lang="en-GB" dirty="0" err="1">
                <a:effectLst/>
                <a:latin typeface="Arial" panose="020B0604020202020204" pitchFamily="34" charset="0"/>
              </a:rPr>
              <a:t>électronique</a:t>
            </a:r>
            <a:r>
              <a:rPr lang="en-GB" dirty="0">
                <a:effectLst/>
                <a:latin typeface="Arial" panose="020B0604020202020204" pitchFamily="34" charset="0"/>
              </a:rPr>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1813591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GB" dirty="0"/>
              <a:t>La </a:t>
            </a:r>
            <a:r>
              <a:rPr lang="en-GB" dirty="0" err="1"/>
              <a:t>mondialisation</a:t>
            </a:r>
            <a:r>
              <a:rPr lang="en-GB" dirty="0"/>
              <a:t> et la </a:t>
            </a:r>
            <a:r>
              <a:rPr lang="en-GB" dirty="0" err="1"/>
              <a:t>mobilité</a:t>
            </a:r>
            <a:r>
              <a:rPr lang="en-GB" dirty="0"/>
              <a:t> </a:t>
            </a:r>
            <a:r>
              <a:rPr lang="en-GB" dirty="0" err="1"/>
              <a:t>croissante</a:t>
            </a:r>
            <a:r>
              <a:rPr lang="en-GB" dirty="0"/>
              <a:t> des </a:t>
            </a:r>
            <a:r>
              <a:rPr lang="en-GB" dirty="0" err="1"/>
              <a:t>personnes</a:t>
            </a:r>
            <a:r>
              <a:rPr lang="en-GB" dirty="0"/>
              <a:t> </a:t>
            </a:r>
            <a:r>
              <a:rPr lang="en-GB" dirty="0" err="1"/>
              <a:t>à</a:t>
            </a:r>
            <a:r>
              <a:rPr lang="en-GB" dirty="0"/>
              <a:t> travers le monde </a:t>
            </a:r>
            <a:r>
              <a:rPr lang="en-GB" dirty="0" err="1"/>
              <a:t>créent</a:t>
            </a:r>
            <a:r>
              <a:rPr lang="en-GB" dirty="0"/>
              <a:t> de </a:t>
            </a:r>
            <a:r>
              <a:rPr lang="en-GB" dirty="0" err="1"/>
              <a:t>nouvelles</a:t>
            </a:r>
            <a:r>
              <a:rPr lang="en-GB" dirty="0"/>
              <a:t> </a:t>
            </a:r>
            <a:r>
              <a:rPr lang="en-GB" dirty="0" err="1"/>
              <a:t>opportunités</a:t>
            </a:r>
            <a:r>
              <a:rPr lang="en-GB" dirty="0"/>
              <a:t> pour la </a:t>
            </a:r>
            <a:r>
              <a:rPr lang="en-GB" dirty="0" err="1"/>
              <a:t>criminalité</a:t>
            </a:r>
            <a:r>
              <a:rPr lang="en-GB" dirty="0"/>
              <a:t> </a:t>
            </a:r>
            <a:r>
              <a:rPr lang="en-GB" dirty="0" err="1"/>
              <a:t>transfrontalière</a:t>
            </a:r>
            <a:r>
              <a:rPr lang="en-GB" dirty="0"/>
              <a:t>. </a:t>
            </a:r>
            <a:r>
              <a:rPr lang="en-GB" dirty="0" err="1"/>
              <a:t>C'est</a:t>
            </a:r>
            <a:r>
              <a:rPr lang="en-GB" dirty="0"/>
              <a:t> </a:t>
            </a:r>
            <a:r>
              <a:rPr lang="en-GB" dirty="0" err="1"/>
              <a:t>pourquoi</a:t>
            </a:r>
            <a:r>
              <a:rPr lang="en-GB" dirty="0"/>
              <a:t> </a:t>
            </a:r>
            <a:r>
              <a:rPr lang="en-GB" dirty="0" err="1"/>
              <a:t>l'entraide</a:t>
            </a:r>
            <a:r>
              <a:rPr lang="en-GB" dirty="0"/>
              <a:t> </a:t>
            </a:r>
            <a:r>
              <a:rPr lang="en-GB" dirty="0" err="1"/>
              <a:t>judiciaire</a:t>
            </a:r>
            <a:r>
              <a:rPr lang="en-GB" dirty="0"/>
              <a:t> et les accords </a:t>
            </a:r>
            <a:r>
              <a:rPr lang="en-GB" dirty="0" err="1"/>
              <a:t>d'extradition</a:t>
            </a:r>
            <a:r>
              <a:rPr lang="en-GB" dirty="0"/>
              <a:t> </a:t>
            </a:r>
            <a:r>
              <a:rPr lang="en-GB" dirty="0" err="1"/>
              <a:t>sont</a:t>
            </a:r>
            <a:r>
              <a:rPr lang="en-GB" dirty="0"/>
              <a:t> </a:t>
            </a:r>
            <a:r>
              <a:rPr lang="en-GB" dirty="0" err="1"/>
              <a:t>essentiels</a:t>
            </a:r>
            <a:r>
              <a:rPr lang="en-GB" dirty="0"/>
              <a:t> pour </a:t>
            </a:r>
            <a:r>
              <a:rPr lang="en-GB" dirty="0" err="1"/>
              <a:t>mettre</a:t>
            </a:r>
            <a:r>
              <a:rPr lang="en-GB" dirty="0"/>
              <a:t> un </a:t>
            </a:r>
            <a:r>
              <a:rPr lang="en-GB" dirty="0" err="1"/>
              <a:t>terme</a:t>
            </a:r>
            <a:r>
              <a:rPr lang="en-GB" dirty="0"/>
              <a:t> </a:t>
            </a:r>
            <a:r>
              <a:rPr lang="en-GB" dirty="0" err="1"/>
              <a:t>à</a:t>
            </a:r>
            <a:r>
              <a:rPr lang="en-GB" dirty="0"/>
              <a:t> la </a:t>
            </a:r>
            <a:r>
              <a:rPr lang="en-GB" dirty="0" err="1"/>
              <a:t>criminalité</a:t>
            </a:r>
            <a:r>
              <a:rPr lang="en-GB" dirty="0"/>
              <a:t> </a:t>
            </a:r>
            <a:r>
              <a:rPr lang="en-GB" dirty="0" err="1"/>
              <a:t>transfrontalière</a:t>
            </a:r>
            <a:r>
              <a:rPr lang="en-GB" dirty="0"/>
              <a:t>.</a:t>
            </a:r>
          </a:p>
          <a:p>
            <a:pPr algn="just"/>
            <a:endParaRPr lang="en-GB" dirty="0"/>
          </a:p>
          <a:p>
            <a:pPr algn="just"/>
            <a:r>
              <a:rPr lang="en-GB" dirty="0" err="1"/>
              <a:t>L'entraide</a:t>
            </a:r>
            <a:r>
              <a:rPr lang="en-GB" dirty="0"/>
              <a:t> </a:t>
            </a:r>
            <a:r>
              <a:rPr lang="en-GB" dirty="0" err="1"/>
              <a:t>judiciaire</a:t>
            </a:r>
            <a:r>
              <a:rPr lang="en-GB" dirty="0"/>
              <a:t> est </a:t>
            </a:r>
            <a:r>
              <a:rPr lang="en-GB" dirty="0" err="1"/>
              <a:t>une</a:t>
            </a:r>
            <a:r>
              <a:rPr lang="en-GB" dirty="0"/>
              <a:t> </a:t>
            </a:r>
            <a:r>
              <a:rPr lang="en-GB" dirty="0" err="1"/>
              <a:t>forme</a:t>
            </a:r>
            <a:r>
              <a:rPr lang="en-GB" dirty="0"/>
              <a:t> de </a:t>
            </a:r>
            <a:r>
              <a:rPr lang="en-GB" dirty="0" err="1"/>
              <a:t>coopération</a:t>
            </a:r>
            <a:r>
              <a:rPr lang="en-GB" dirty="0"/>
              <a:t> entre </a:t>
            </a:r>
            <a:r>
              <a:rPr lang="en-GB" dirty="0" err="1"/>
              <a:t>différents</a:t>
            </a:r>
            <a:r>
              <a:rPr lang="en-GB" dirty="0"/>
              <a:t> pays </a:t>
            </a:r>
            <a:r>
              <a:rPr lang="en-GB" dirty="0" err="1"/>
              <a:t>en</a:t>
            </a:r>
            <a:r>
              <a:rPr lang="en-GB" dirty="0"/>
              <a:t> </a:t>
            </a:r>
            <a:r>
              <a:rPr lang="en-GB" dirty="0" err="1"/>
              <a:t>vue</a:t>
            </a:r>
            <a:r>
              <a:rPr lang="en-GB" dirty="0"/>
              <a:t> de la </a:t>
            </a:r>
            <a:r>
              <a:rPr lang="en-GB" dirty="0" err="1"/>
              <a:t>collecte</a:t>
            </a:r>
            <a:r>
              <a:rPr lang="en-GB" dirty="0"/>
              <a:t> et de </a:t>
            </a:r>
            <a:r>
              <a:rPr lang="en-GB" dirty="0" err="1"/>
              <a:t>l'échange</a:t>
            </a:r>
            <a:r>
              <a:rPr lang="en-GB" dirty="0"/>
              <a:t> </a:t>
            </a:r>
            <a:r>
              <a:rPr lang="en-GB" dirty="0" err="1"/>
              <a:t>d'informations</a:t>
            </a:r>
            <a:r>
              <a:rPr lang="en-GB" dirty="0"/>
              <a:t>. Les </a:t>
            </a:r>
            <a:r>
              <a:rPr lang="en-GB" dirty="0" err="1"/>
              <a:t>autorités</a:t>
            </a:r>
            <a:r>
              <a:rPr lang="en-GB" dirty="0"/>
              <a:t> d'un pays </a:t>
            </a:r>
            <a:r>
              <a:rPr lang="en-GB" dirty="0" err="1"/>
              <a:t>peuvent</a:t>
            </a:r>
            <a:r>
              <a:rPr lang="en-GB" dirty="0"/>
              <a:t> </a:t>
            </a:r>
            <a:r>
              <a:rPr lang="en-GB" dirty="0" err="1"/>
              <a:t>également</a:t>
            </a:r>
            <a:r>
              <a:rPr lang="en-GB" dirty="0"/>
              <a:t> demander et </a:t>
            </a:r>
            <a:r>
              <a:rPr lang="en-GB" dirty="0" err="1"/>
              <a:t>fournir</a:t>
            </a:r>
            <a:r>
              <a:rPr lang="en-GB" dirty="0"/>
              <a:t> des </a:t>
            </a:r>
            <a:r>
              <a:rPr lang="en-GB" dirty="0" err="1"/>
              <a:t>preuves</a:t>
            </a:r>
            <a:r>
              <a:rPr lang="en-GB" dirty="0"/>
              <a:t> </a:t>
            </a:r>
            <a:r>
              <a:rPr lang="en-GB" dirty="0" err="1"/>
              <a:t>situées</a:t>
            </a:r>
            <a:r>
              <a:rPr lang="en-GB" dirty="0"/>
              <a:t> dans un pays pour </a:t>
            </a:r>
            <a:r>
              <a:rPr lang="en-GB" dirty="0" err="1"/>
              <a:t>faciliter</a:t>
            </a:r>
            <a:r>
              <a:rPr lang="en-GB" dirty="0"/>
              <a:t> les </a:t>
            </a:r>
            <a:r>
              <a:rPr lang="en-GB" dirty="0" err="1"/>
              <a:t>enquêtes</a:t>
            </a:r>
            <a:r>
              <a:rPr lang="en-GB" dirty="0"/>
              <a:t> </a:t>
            </a:r>
            <a:r>
              <a:rPr lang="en-GB" dirty="0" err="1"/>
              <a:t>ou</a:t>
            </a:r>
            <a:r>
              <a:rPr lang="en-GB" dirty="0"/>
              <a:t> les </a:t>
            </a:r>
            <a:r>
              <a:rPr lang="en-GB" dirty="0" err="1"/>
              <a:t>procédures</a:t>
            </a:r>
            <a:r>
              <a:rPr lang="en-GB" dirty="0"/>
              <a:t> </a:t>
            </a:r>
            <a:r>
              <a:rPr lang="en-GB" dirty="0" err="1"/>
              <a:t>pénales</a:t>
            </a:r>
            <a:r>
              <a:rPr lang="en-GB" dirty="0"/>
              <a:t> dans un </a:t>
            </a:r>
            <a:r>
              <a:rPr lang="en-GB" dirty="0" err="1"/>
              <a:t>autre</a:t>
            </a:r>
            <a:r>
              <a:rPr lang="en-GB" dirty="0"/>
              <a:t>.</a:t>
            </a:r>
          </a:p>
          <a:p>
            <a:pPr algn="just"/>
            <a:endParaRPr lang="en-GB" dirty="0"/>
          </a:p>
          <a:p>
            <a:pPr algn="just"/>
            <a:r>
              <a:rPr lang="en-GB" dirty="0" err="1"/>
              <a:t>L'outil</a:t>
            </a:r>
            <a:r>
              <a:rPr lang="en-GB" dirty="0"/>
              <a:t> </a:t>
            </a:r>
            <a:r>
              <a:rPr lang="en-GB" dirty="0" err="1"/>
              <a:t>traditionnel</a:t>
            </a:r>
            <a:r>
              <a:rPr lang="en-GB" dirty="0"/>
              <a:t> de </a:t>
            </a:r>
            <a:r>
              <a:rPr lang="en-GB" dirty="0" err="1"/>
              <a:t>l'entraide</a:t>
            </a:r>
            <a:r>
              <a:rPr lang="en-GB" dirty="0"/>
              <a:t> </a:t>
            </a:r>
            <a:r>
              <a:rPr lang="en-GB" dirty="0" err="1"/>
              <a:t>judiciaire</a:t>
            </a:r>
            <a:r>
              <a:rPr lang="en-GB" dirty="0"/>
              <a:t> est la commission </a:t>
            </a:r>
            <a:r>
              <a:rPr lang="en-GB" dirty="0" err="1"/>
              <a:t>rogatoire</a:t>
            </a:r>
            <a:r>
              <a:rPr lang="en-GB" dirty="0"/>
              <a:t> - </a:t>
            </a:r>
            <a:r>
              <a:rPr lang="en-GB" dirty="0" err="1"/>
              <a:t>une</a:t>
            </a:r>
            <a:r>
              <a:rPr lang="en-GB" dirty="0"/>
              <a:t> </a:t>
            </a:r>
            <a:r>
              <a:rPr lang="en-GB" dirty="0" err="1"/>
              <a:t>demande</a:t>
            </a:r>
            <a:r>
              <a:rPr lang="en-GB" dirty="0"/>
              <a:t> </a:t>
            </a:r>
            <a:r>
              <a:rPr lang="en-GB" dirty="0" err="1"/>
              <a:t>formelle</a:t>
            </a:r>
            <a:r>
              <a:rPr lang="en-GB" dirty="0"/>
              <a:t> de </a:t>
            </a:r>
            <a:r>
              <a:rPr lang="en-GB" dirty="0" err="1"/>
              <a:t>l'autorité</a:t>
            </a:r>
            <a:r>
              <a:rPr lang="en-GB" dirty="0"/>
              <a:t> </a:t>
            </a:r>
            <a:r>
              <a:rPr lang="en-GB" dirty="0" err="1"/>
              <a:t>judiciaire</a:t>
            </a:r>
            <a:r>
              <a:rPr lang="en-GB" dirty="0"/>
              <a:t> d'un État </a:t>
            </a:r>
            <a:r>
              <a:rPr lang="en-GB" dirty="0" err="1"/>
              <a:t>à</a:t>
            </a:r>
            <a:r>
              <a:rPr lang="en-GB" dirty="0"/>
              <a:t> </a:t>
            </a:r>
            <a:r>
              <a:rPr lang="en-GB" dirty="0" err="1"/>
              <a:t>une</a:t>
            </a:r>
            <a:r>
              <a:rPr lang="en-GB" dirty="0"/>
              <a:t> </a:t>
            </a:r>
            <a:r>
              <a:rPr lang="en-GB" dirty="0" err="1"/>
              <a:t>autorité</a:t>
            </a:r>
            <a:r>
              <a:rPr lang="en-GB" dirty="0"/>
              <a:t> </a:t>
            </a:r>
            <a:r>
              <a:rPr lang="en-GB" dirty="0" err="1"/>
              <a:t>judiciaire</a:t>
            </a:r>
            <a:r>
              <a:rPr lang="en-GB" dirty="0"/>
              <a:t> d'un </a:t>
            </a:r>
            <a:r>
              <a:rPr lang="en-GB" dirty="0" err="1"/>
              <a:t>autre</a:t>
            </a:r>
            <a:r>
              <a:rPr lang="en-GB" dirty="0"/>
              <a:t> État, dans </a:t>
            </a:r>
            <a:r>
              <a:rPr lang="en-GB" dirty="0" err="1"/>
              <a:t>laquelle</a:t>
            </a:r>
            <a:r>
              <a:rPr lang="en-GB" dirty="0"/>
              <a:t> il est </a:t>
            </a:r>
            <a:r>
              <a:rPr lang="en-GB" dirty="0" err="1"/>
              <a:t>demandé</a:t>
            </a:r>
            <a:r>
              <a:rPr lang="en-GB" dirty="0"/>
              <a:t> </a:t>
            </a:r>
            <a:r>
              <a:rPr lang="en-GB" dirty="0" err="1"/>
              <a:t>à</a:t>
            </a:r>
            <a:r>
              <a:rPr lang="en-GB" dirty="0"/>
              <a:t> </a:t>
            </a:r>
            <a:r>
              <a:rPr lang="en-GB" dirty="0" err="1"/>
              <a:t>l'autorité</a:t>
            </a:r>
            <a:r>
              <a:rPr lang="en-GB" dirty="0"/>
              <a:t> </a:t>
            </a:r>
            <a:r>
              <a:rPr lang="en-GB" dirty="0" err="1"/>
              <a:t>judiciaire</a:t>
            </a:r>
            <a:r>
              <a:rPr lang="en-GB" dirty="0"/>
              <a:t> </a:t>
            </a:r>
            <a:r>
              <a:rPr lang="en-GB" dirty="0" err="1"/>
              <a:t>requise</a:t>
            </a:r>
            <a:r>
              <a:rPr lang="en-GB" dirty="0"/>
              <a:t> </a:t>
            </a:r>
            <a:r>
              <a:rPr lang="en-GB" dirty="0" err="1"/>
              <a:t>d'effectuer</a:t>
            </a:r>
            <a:r>
              <a:rPr lang="en-GB" dirty="0"/>
              <a:t> </a:t>
            </a:r>
            <a:r>
              <a:rPr lang="en-GB" dirty="0" err="1"/>
              <a:t>une</a:t>
            </a:r>
            <a:r>
              <a:rPr lang="en-GB" dirty="0"/>
              <a:t> </a:t>
            </a:r>
            <a:r>
              <a:rPr lang="en-GB" dirty="0" err="1"/>
              <a:t>ou</a:t>
            </a:r>
            <a:r>
              <a:rPr lang="en-GB" dirty="0"/>
              <a:t> </a:t>
            </a:r>
            <a:r>
              <a:rPr lang="en-GB" dirty="0" err="1"/>
              <a:t>plusieurs</a:t>
            </a:r>
            <a:r>
              <a:rPr lang="en-GB" dirty="0"/>
              <a:t> actions </a:t>
            </a:r>
            <a:r>
              <a:rPr lang="en-GB" dirty="0" err="1"/>
              <a:t>spécifiques</a:t>
            </a:r>
            <a:r>
              <a:rPr lang="en-GB" dirty="0"/>
              <a:t>, </a:t>
            </a:r>
            <a:r>
              <a:rPr lang="en-GB" dirty="0" err="1"/>
              <a:t>généralement</a:t>
            </a:r>
            <a:r>
              <a:rPr lang="en-GB" dirty="0"/>
              <a:t> la </a:t>
            </a:r>
            <a:r>
              <a:rPr lang="en-GB" dirty="0" err="1"/>
              <a:t>collecte</a:t>
            </a:r>
            <a:r>
              <a:rPr lang="en-GB" dirty="0"/>
              <a:t> de </a:t>
            </a:r>
            <a:r>
              <a:rPr lang="en-GB" dirty="0" err="1"/>
              <a:t>preuves</a:t>
            </a:r>
            <a:r>
              <a:rPr lang="en-GB" dirty="0"/>
              <a:t> et </a:t>
            </a:r>
            <a:r>
              <a:rPr lang="en-GB" dirty="0" err="1"/>
              <a:t>l'audition</a:t>
            </a:r>
            <a:r>
              <a:rPr lang="en-GB" dirty="0"/>
              <a:t> de </a:t>
            </a:r>
            <a:r>
              <a:rPr lang="en-GB" dirty="0" err="1"/>
              <a:t>témoins</a:t>
            </a:r>
            <a:r>
              <a:rPr lang="en-GB" dirty="0"/>
              <a:t>, au nom de </a:t>
            </a:r>
            <a:r>
              <a:rPr lang="en-GB" dirty="0" err="1"/>
              <a:t>l'autorité</a:t>
            </a:r>
            <a:r>
              <a:rPr lang="en-GB" dirty="0"/>
              <a:t> </a:t>
            </a:r>
            <a:r>
              <a:rPr lang="en-GB" dirty="0" err="1"/>
              <a:t>judiciaire</a:t>
            </a:r>
            <a:r>
              <a:rPr lang="en-GB" dirty="0"/>
              <a:t> </a:t>
            </a:r>
            <a:r>
              <a:rPr lang="en-GB" dirty="0" err="1"/>
              <a:t>requérante</a:t>
            </a:r>
            <a:r>
              <a:rPr lang="en-GB" dirty="0"/>
              <a:t>. </a:t>
            </a:r>
            <a:r>
              <a:rPr lang="en-GB" dirty="0" err="1"/>
              <a:t>Ces</a:t>
            </a:r>
            <a:r>
              <a:rPr lang="en-GB" dirty="0"/>
              <a:t> </a:t>
            </a:r>
            <a:r>
              <a:rPr lang="en-GB" dirty="0" err="1"/>
              <a:t>demandes</a:t>
            </a:r>
            <a:r>
              <a:rPr lang="en-GB" dirty="0"/>
              <a:t> </a:t>
            </a:r>
            <a:r>
              <a:rPr lang="en-GB" dirty="0" err="1"/>
              <a:t>sont</a:t>
            </a:r>
            <a:r>
              <a:rPr lang="en-GB" dirty="0"/>
              <a:t> </a:t>
            </a:r>
            <a:r>
              <a:rPr lang="en-GB" dirty="0" err="1"/>
              <a:t>traditionnellement</a:t>
            </a:r>
            <a:r>
              <a:rPr lang="en-GB" dirty="0"/>
              <a:t> </a:t>
            </a:r>
            <a:r>
              <a:rPr lang="en-GB" dirty="0" err="1"/>
              <a:t>transmises</a:t>
            </a:r>
            <a:r>
              <a:rPr lang="en-GB" dirty="0"/>
              <a:t> par la </a:t>
            </a:r>
            <a:r>
              <a:rPr lang="en-GB" dirty="0" err="1"/>
              <a:t>voie</a:t>
            </a:r>
            <a:r>
              <a:rPr lang="en-GB" dirty="0"/>
              <a:t> diplomatique. Après que le procureur a </a:t>
            </a:r>
            <a:r>
              <a:rPr lang="en-GB" dirty="0" err="1"/>
              <a:t>préparé</a:t>
            </a:r>
            <a:r>
              <a:rPr lang="en-GB" dirty="0"/>
              <a:t> </a:t>
            </a:r>
            <a:r>
              <a:rPr lang="en-GB" dirty="0" err="1"/>
              <a:t>une</a:t>
            </a:r>
            <a:r>
              <a:rPr lang="en-GB" dirty="0"/>
              <a:t> </a:t>
            </a:r>
            <a:r>
              <a:rPr lang="en-GB" dirty="0" err="1"/>
              <a:t>demande</a:t>
            </a:r>
            <a:r>
              <a:rPr lang="en-GB" dirty="0"/>
              <a:t>, </a:t>
            </a:r>
            <a:r>
              <a:rPr lang="en-GB" dirty="0" err="1"/>
              <a:t>celle</a:t>
            </a:r>
            <a:r>
              <a:rPr lang="en-GB" dirty="0"/>
              <a:t>-ci est </a:t>
            </a:r>
            <a:r>
              <a:rPr lang="en-GB" dirty="0" err="1"/>
              <a:t>authentifiée</a:t>
            </a:r>
            <a:r>
              <a:rPr lang="en-GB" dirty="0"/>
              <a:t> par la </a:t>
            </a:r>
            <a:r>
              <a:rPr lang="en-GB" dirty="0" err="1"/>
              <a:t>juridiction</a:t>
            </a:r>
            <a:r>
              <a:rPr lang="en-GB" dirty="0"/>
              <a:t> </a:t>
            </a:r>
            <a:r>
              <a:rPr lang="en-GB" dirty="0" err="1"/>
              <a:t>nationale</a:t>
            </a:r>
            <a:r>
              <a:rPr lang="en-GB" dirty="0"/>
              <a:t> </a:t>
            </a:r>
            <a:r>
              <a:rPr lang="en-GB" dirty="0" err="1"/>
              <a:t>compétente</a:t>
            </a:r>
            <a:r>
              <a:rPr lang="en-GB" dirty="0"/>
              <a:t> de </a:t>
            </a:r>
            <a:r>
              <a:rPr lang="en-GB" dirty="0" err="1"/>
              <a:t>l'État</a:t>
            </a:r>
            <a:r>
              <a:rPr lang="en-GB" dirty="0"/>
              <a:t> </a:t>
            </a:r>
            <a:r>
              <a:rPr lang="en-GB" dirty="0" err="1"/>
              <a:t>requérant</a:t>
            </a:r>
            <a:r>
              <a:rPr lang="en-GB" dirty="0"/>
              <a:t>, </a:t>
            </a:r>
            <a:r>
              <a:rPr lang="en-GB" dirty="0" err="1"/>
              <a:t>puis</a:t>
            </a:r>
            <a:r>
              <a:rPr lang="en-GB" dirty="0"/>
              <a:t> remise par le </a:t>
            </a:r>
            <a:r>
              <a:rPr lang="en-GB" dirty="0" err="1"/>
              <a:t>ministère</a:t>
            </a:r>
            <a:r>
              <a:rPr lang="en-GB" dirty="0"/>
              <a:t> des affaires </a:t>
            </a:r>
            <a:r>
              <a:rPr lang="en-GB" dirty="0" err="1"/>
              <a:t>étrangères</a:t>
            </a:r>
            <a:r>
              <a:rPr lang="en-GB" dirty="0"/>
              <a:t> de </a:t>
            </a:r>
            <a:r>
              <a:rPr lang="en-GB" dirty="0" err="1"/>
              <a:t>cet</a:t>
            </a:r>
            <a:r>
              <a:rPr lang="en-GB" dirty="0"/>
              <a:t> État </a:t>
            </a:r>
            <a:r>
              <a:rPr lang="en-GB" dirty="0" err="1"/>
              <a:t>à</a:t>
            </a:r>
            <a:r>
              <a:rPr lang="en-GB" dirty="0"/>
              <a:t> </a:t>
            </a:r>
            <a:r>
              <a:rPr lang="en-GB" dirty="0" err="1"/>
              <a:t>l'ambassade</a:t>
            </a:r>
            <a:r>
              <a:rPr lang="en-GB" dirty="0"/>
              <a:t> de </a:t>
            </a:r>
            <a:r>
              <a:rPr lang="en-GB" dirty="0" err="1"/>
              <a:t>l'État</a:t>
            </a:r>
            <a:r>
              <a:rPr lang="en-GB" dirty="0"/>
              <a:t> </a:t>
            </a:r>
            <a:r>
              <a:rPr lang="en-GB" dirty="0" err="1"/>
              <a:t>requis</a:t>
            </a:r>
            <a:r>
              <a:rPr lang="en-GB" dirty="0"/>
              <a:t> (Funk, 2014 ; Efrat et Newman, 2017). </a:t>
            </a:r>
            <a:r>
              <a:rPr lang="en-GB" dirty="0" err="1"/>
              <a:t>L'ambassade</a:t>
            </a:r>
            <a:r>
              <a:rPr lang="en-GB" dirty="0"/>
              <a:t> </a:t>
            </a:r>
            <a:r>
              <a:rPr lang="en-GB" dirty="0" err="1"/>
              <a:t>transmet</a:t>
            </a:r>
            <a:r>
              <a:rPr lang="en-GB" dirty="0"/>
              <a:t> la </a:t>
            </a:r>
            <a:r>
              <a:rPr lang="en-GB" dirty="0" err="1"/>
              <a:t>demande</a:t>
            </a:r>
            <a:r>
              <a:rPr lang="en-GB" dirty="0"/>
              <a:t> aux </a:t>
            </a:r>
            <a:r>
              <a:rPr lang="en-GB" dirty="0" err="1"/>
              <a:t>autorités</a:t>
            </a:r>
            <a:r>
              <a:rPr lang="en-GB" dirty="0"/>
              <a:t> </a:t>
            </a:r>
            <a:r>
              <a:rPr lang="en-GB" dirty="0" err="1"/>
              <a:t>judiciaires</a:t>
            </a:r>
            <a:r>
              <a:rPr lang="en-GB" dirty="0"/>
              <a:t> </a:t>
            </a:r>
            <a:r>
              <a:rPr lang="en-GB" dirty="0" err="1"/>
              <a:t>compétentes</a:t>
            </a:r>
            <a:r>
              <a:rPr lang="en-GB" dirty="0"/>
              <a:t> de </a:t>
            </a:r>
            <a:r>
              <a:rPr lang="en-GB" dirty="0" err="1"/>
              <a:t>l'État</a:t>
            </a:r>
            <a:r>
              <a:rPr lang="en-GB" dirty="0"/>
              <a:t> </a:t>
            </a:r>
            <a:r>
              <a:rPr lang="en-GB" dirty="0" err="1"/>
              <a:t>requis</a:t>
            </a:r>
            <a:r>
              <a:rPr lang="en-GB" dirty="0"/>
              <a:t>. Une </a:t>
            </a:r>
            <a:r>
              <a:rPr lang="en-GB" dirty="0" err="1"/>
              <a:t>fois</a:t>
            </a:r>
            <a:r>
              <a:rPr lang="en-GB" dirty="0"/>
              <a:t> la </a:t>
            </a:r>
            <a:r>
              <a:rPr lang="en-GB" dirty="0" err="1"/>
              <a:t>demande</a:t>
            </a:r>
            <a:r>
              <a:rPr lang="en-GB" dirty="0"/>
              <a:t> </a:t>
            </a:r>
            <a:r>
              <a:rPr lang="en-GB" dirty="0" err="1"/>
              <a:t>complétée</a:t>
            </a:r>
            <a:r>
              <a:rPr lang="en-GB" dirty="0"/>
              <a:t>, la </a:t>
            </a:r>
            <a:r>
              <a:rPr lang="en-GB" dirty="0" err="1"/>
              <a:t>séquence</a:t>
            </a:r>
            <a:r>
              <a:rPr lang="en-GB" dirty="0"/>
              <a:t> est </a:t>
            </a:r>
            <a:r>
              <a:rPr lang="en-GB" dirty="0" err="1"/>
              <a:t>inversée</a:t>
            </a:r>
            <a:r>
              <a:rPr lang="en-GB" dirty="0"/>
              <a:t>.</a:t>
            </a:r>
          </a:p>
          <a:p>
            <a:pPr algn="just"/>
            <a:endParaRPr lang="en-GB" dirty="0"/>
          </a:p>
          <a:p>
            <a:pPr algn="just"/>
            <a:r>
              <a:rPr lang="en-GB" dirty="0"/>
              <a:t>Les </a:t>
            </a:r>
            <a:r>
              <a:rPr lang="en-GB" dirty="0" err="1"/>
              <a:t>traités</a:t>
            </a:r>
            <a:r>
              <a:rPr lang="en-GB" dirty="0"/>
              <a:t> </a:t>
            </a:r>
            <a:r>
              <a:rPr lang="en-GB" dirty="0" err="1"/>
              <a:t>formels</a:t>
            </a:r>
            <a:r>
              <a:rPr lang="en-GB" dirty="0"/>
              <a:t> </a:t>
            </a:r>
            <a:r>
              <a:rPr lang="en-GB" dirty="0" err="1"/>
              <a:t>ont</a:t>
            </a:r>
            <a:r>
              <a:rPr lang="en-GB" dirty="0"/>
              <a:t> </a:t>
            </a:r>
            <a:r>
              <a:rPr lang="en-GB" dirty="0" err="1"/>
              <a:t>créé</a:t>
            </a:r>
            <a:r>
              <a:rPr lang="en-GB" dirty="0"/>
              <a:t> </a:t>
            </a:r>
            <a:r>
              <a:rPr lang="en-GB" dirty="0" err="1"/>
              <a:t>une</a:t>
            </a:r>
            <a:r>
              <a:rPr lang="en-GB" dirty="0"/>
              <a:t> base plus </a:t>
            </a:r>
            <a:r>
              <a:rPr lang="en-GB" dirty="0" err="1"/>
              <a:t>solide</a:t>
            </a:r>
            <a:r>
              <a:rPr lang="en-GB" dirty="0"/>
              <a:t> pour la </a:t>
            </a:r>
            <a:r>
              <a:rPr lang="en-GB" dirty="0" err="1"/>
              <a:t>coopération</a:t>
            </a:r>
            <a:r>
              <a:rPr lang="en-GB" dirty="0"/>
              <a:t> </a:t>
            </a:r>
            <a:r>
              <a:rPr lang="en-GB" dirty="0" err="1"/>
              <a:t>internationale</a:t>
            </a:r>
            <a:r>
              <a:rPr lang="en-GB" dirty="0"/>
              <a:t>. Le </a:t>
            </a:r>
            <a:r>
              <a:rPr lang="en-GB" dirty="0" err="1"/>
              <a:t>traitement</a:t>
            </a:r>
            <a:r>
              <a:rPr lang="en-GB" dirty="0"/>
              <a:t> des commissions </a:t>
            </a:r>
            <a:r>
              <a:rPr lang="en-GB" dirty="0" err="1"/>
              <a:t>rogatoires</a:t>
            </a:r>
            <a:r>
              <a:rPr lang="en-GB" dirty="0"/>
              <a:t> est plus long et plus </a:t>
            </a:r>
            <a:r>
              <a:rPr lang="en-GB" dirty="0" err="1"/>
              <a:t>imprévisible</a:t>
            </a:r>
            <a:r>
              <a:rPr lang="en-GB" dirty="0"/>
              <a:t> que </a:t>
            </a:r>
            <a:r>
              <a:rPr lang="en-GB" dirty="0" err="1"/>
              <a:t>celui</a:t>
            </a:r>
            <a:r>
              <a:rPr lang="en-GB" dirty="0"/>
              <a:t> des </a:t>
            </a:r>
            <a:r>
              <a:rPr lang="en-GB" dirty="0" err="1"/>
              <a:t>traités</a:t>
            </a:r>
            <a:r>
              <a:rPr lang="en-GB" dirty="0"/>
              <a:t> </a:t>
            </a:r>
            <a:r>
              <a:rPr lang="en-GB" dirty="0" err="1"/>
              <a:t>d'entraide</a:t>
            </a:r>
            <a:r>
              <a:rPr lang="en-GB" dirty="0"/>
              <a:t> </a:t>
            </a:r>
            <a:r>
              <a:rPr lang="en-GB" dirty="0" err="1"/>
              <a:t>judiciaire</a:t>
            </a:r>
            <a:r>
              <a:rPr lang="en-GB" dirty="0"/>
              <a:t>. </a:t>
            </a:r>
            <a:r>
              <a:rPr lang="en-GB" dirty="0" err="1"/>
              <a:t>Cela</a:t>
            </a:r>
            <a:r>
              <a:rPr lang="en-GB" dirty="0"/>
              <a:t> </a:t>
            </a:r>
            <a:r>
              <a:rPr lang="en-GB" dirty="0" err="1"/>
              <a:t>s'explique</a:t>
            </a:r>
            <a:r>
              <a:rPr lang="en-GB" dirty="0"/>
              <a:t> </a:t>
            </a:r>
            <a:r>
              <a:rPr lang="en-GB" dirty="0" err="1"/>
              <a:t>en</a:t>
            </a:r>
            <a:r>
              <a:rPr lang="en-GB" dirty="0"/>
              <a:t> </a:t>
            </a:r>
            <a:r>
              <a:rPr lang="en-GB" dirty="0" err="1"/>
              <a:t>grande</a:t>
            </a:r>
            <a:r>
              <a:rPr lang="en-GB" dirty="0"/>
              <a:t> </a:t>
            </a:r>
            <a:r>
              <a:rPr lang="en-GB" dirty="0" err="1"/>
              <a:t>partie</a:t>
            </a:r>
            <a:r>
              <a:rPr lang="en-GB" dirty="0"/>
              <a:t> par le fait que </a:t>
            </a:r>
            <a:r>
              <a:rPr lang="en-GB" dirty="0" err="1"/>
              <a:t>l'exécution</a:t>
            </a:r>
            <a:r>
              <a:rPr lang="en-GB" dirty="0"/>
              <a:t> des commissions </a:t>
            </a:r>
            <a:r>
              <a:rPr lang="en-GB" dirty="0" err="1"/>
              <a:t>rogatoires</a:t>
            </a:r>
            <a:r>
              <a:rPr lang="en-GB" dirty="0"/>
              <a:t> est </a:t>
            </a:r>
            <a:r>
              <a:rPr lang="en-GB" dirty="0" err="1"/>
              <a:t>une</a:t>
            </a:r>
            <a:r>
              <a:rPr lang="en-GB" dirty="0"/>
              <a:t> question de courtoisie entre les </a:t>
            </a:r>
            <a:r>
              <a:rPr lang="en-GB" dirty="0" err="1"/>
              <a:t>tribunaux</a:t>
            </a:r>
            <a:r>
              <a:rPr lang="en-GB" dirty="0"/>
              <a:t>, </a:t>
            </a:r>
            <a:r>
              <a:rPr lang="en-GB" dirty="0" err="1"/>
              <a:t>plutôt</a:t>
            </a:r>
            <a:r>
              <a:rPr lang="en-GB" dirty="0"/>
              <a:t> </a:t>
            </a:r>
            <a:r>
              <a:rPr lang="en-GB" dirty="0" err="1"/>
              <a:t>qu'une</a:t>
            </a:r>
            <a:r>
              <a:rPr lang="en-GB" dirty="0"/>
              <a:t> question de </a:t>
            </a:r>
            <a:r>
              <a:rPr lang="en-GB" dirty="0" err="1"/>
              <a:t>traité</a:t>
            </a:r>
            <a:r>
              <a:rPr lang="en-GB" dirty="0"/>
              <a:t>. Pour </a:t>
            </a:r>
            <a:r>
              <a:rPr lang="en-GB" dirty="0" err="1"/>
              <a:t>ces</a:t>
            </a:r>
            <a:r>
              <a:rPr lang="en-GB" dirty="0"/>
              <a:t> raisons, les procureurs </a:t>
            </a:r>
            <a:r>
              <a:rPr lang="en-GB" dirty="0" err="1"/>
              <a:t>considèrent</a:t>
            </a:r>
            <a:r>
              <a:rPr lang="en-GB" dirty="0"/>
              <a:t> </a:t>
            </a:r>
            <a:r>
              <a:rPr lang="en-GB" dirty="0" err="1"/>
              <a:t>généralement</a:t>
            </a:r>
            <a:r>
              <a:rPr lang="en-GB" dirty="0"/>
              <a:t> les commissions </a:t>
            </a:r>
            <a:r>
              <a:rPr lang="en-GB" dirty="0" err="1"/>
              <a:t>rogatoires</a:t>
            </a:r>
            <a:r>
              <a:rPr lang="en-GB" dirty="0"/>
              <a:t> </a:t>
            </a:r>
            <a:r>
              <a:rPr lang="en-GB" dirty="0" err="1"/>
              <a:t>comme</a:t>
            </a:r>
            <a:r>
              <a:rPr lang="en-GB" dirty="0"/>
              <a:t> </a:t>
            </a:r>
            <a:r>
              <a:rPr lang="en-GB" dirty="0" err="1"/>
              <a:t>une</a:t>
            </a:r>
            <a:r>
              <a:rPr lang="en-GB" dirty="0"/>
              <a:t> option de dernier </a:t>
            </a:r>
            <a:r>
              <a:rPr lang="en-GB" dirty="0" err="1"/>
              <a:t>recours</a:t>
            </a:r>
            <a:r>
              <a:rPr lang="en-GB" dirty="0"/>
              <a:t> pour </a:t>
            </a:r>
            <a:r>
              <a:rPr lang="en-GB" dirty="0" err="1"/>
              <a:t>accéder</a:t>
            </a:r>
            <a:r>
              <a:rPr lang="en-GB" dirty="0"/>
              <a:t> </a:t>
            </a:r>
            <a:r>
              <a:rPr lang="en-GB" dirty="0" err="1"/>
              <a:t>à</a:t>
            </a:r>
            <a:r>
              <a:rPr lang="en-GB" dirty="0"/>
              <a:t> des </a:t>
            </a:r>
            <a:r>
              <a:rPr lang="en-GB" dirty="0" err="1"/>
              <a:t>preuves</a:t>
            </a:r>
            <a:r>
              <a:rPr lang="en-GB" dirty="0"/>
              <a:t> </a:t>
            </a:r>
            <a:r>
              <a:rPr lang="en-GB" dirty="0" err="1"/>
              <a:t>à</a:t>
            </a:r>
            <a:r>
              <a:rPr lang="en-GB" dirty="0"/>
              <a:t> </a:t>
            </a:r>
            <a:r>
              <a:rPr lang="en-GB" dirty="0" err="1"/>
              <a:t>l'étranger</a:t>
            </a:r>
            <a:r>
              <a:rPr lang="en-GB" dirty="0"/>
              <a:t>, </a:t>
            </a:r>
            <a:r>
              <a:rPr lang="en-GB" dirty="0" err="1"/>
              <a:t>à</a:t>
            </a:r>
            <a:r>
              <a:rPr lang="en-GB" dirty="0"/>
              <a:t> </a:t>
            </a:r>
            <a:r>
              <a:rPr lang="en-GB" dirty="0" err="1"/>
              <a:t>n'exercer</a:t>
            </a:r>
            <a:r>
              <a:rPr lang="en-GB" dirty="0"/>
              <a:t> que </a:t>
            </a:r>
            <a:r>
              <a:rPr lang="en-GB" dirty="0" err="1"/>
              <a:t>lorsque</a:t>
            </a:r>
            <a:r>
              <a:rPr lang="en-GB" dirty="0"/>
              <a:t> les </a:t>
            </a:r>
            <a:r>
              <a:rPr lang="en-GB" dirty="0" err="1"/>
              <a:t>traités</a:t>
            </a:r>
            <a:r>
              <a:rPr lang="en-GB" dirty="0"/>
              <a:t> </a:t>
            </a:r>
            <a:r>
              <a:rPr lang="en-GB" dirty="0" err="1"/>
              <a:t>d'entraide</a:t>
            </a:r>
            <a:r>
              <a:rPr lang="en-GB" dirty="0"/>
              <a:t> </a:t>
            </a:r>
            <a:r>
              <a:rPr lang="en-GB" dirty="0" err="1"/>
              <a:t>judiciaire</a:t>
            </a:r>
            <a:r>
              <a:rPr lang="en-GB" dirty="0"/>
              <a:t> ne </a:t>
            </a:r>
            <a:r>
              <a:rPr lang="en-GB" dirty="0" err="1"/>
              <a:t>sont</a:t>
            </a:r>
            <a:r>
              <a:rPr lang="en-GB" dirty="0"/>
              <a:t> pas </a:t>
            </a:r>
            <a:r>
              <a:rPr lang="en-GB" dirty="0" err="1"/>
              <a:t>disponibles</a:t>
            </a:r>
            <a:r>
              <a:rPr lang="en-GB" dirty="0"/>
              <a:t>.</a:t>
            </a:r>
          </a:p>
          <a:p>
            <a:pPr algn="just"/>
            <a:endParaRPr lang="en-GB" dirty="0"/>
          </a:p>
          <a:p>
            <a:pPr algn="just"/>
            <a:r>
              <a:rPr lang="en-GB" dirty="0"/>
              <a:t>Les </a:t>
            </a:r>
            <a:r>
              <a:rPr lang="en-GB" dirty="0" err="1"/>
              <a:t>traités</a:t>
            </a:r>
            <a:r>
              <a:rPr lang="en-GB" dirty="0"/>
              <a:t> </a:t>
            </a:r>
            <a:r>
              <a:rPr lang="en-GB" dirty="0" err="1"/>
              <a:t>bilatéraux</a:t>
            </a:r>
            <a:r>
              <a:rPr lang="en-GB" dirty="0"/>
              <a:t> (entre deux pays) </a:t>
            </a:r>
            <a:r>
              <a:rPr lang="en-GB" dirty="0" err="1"/>
              <a:t>peuvent</a:t>
            </a:r>
            <a:r>
              <a:rPr lang="en-GB" dirty="0"/>
              <a:t> </a:t>
            </a:r>
            <a:r>
              <a:rPr lang="en-GB" dirty="0" err="1"/>
              <a:t>être</a:t>
            </a:r>
            <a:r>
              <a:rPr lang="en-GB" dirty="0"/>
              <a:t> </a:t>
            </a:r>
            <a:r>
              <a:rPr lang="en-GB" dirty="0" err="1"/>
              <a:t>négociés</a:t>
            </a:r>
            <a:r>
              <a:rPr lang="en-GB" dirty="0"/>
              <a:t> entre les </a:t>
            </a:r>
            <a:r>
              <a:rPr lang="en-GB" dirty="0" err="1"/>
              <a:t>États</a:t>
            </a:r>
            <a:r>
              <a:rPr lang="en-GB" dirty="0"/>
              <a:t> avec un </a:t>
            </a:r>
            <a:r>
              <a:rPr lang="en-GB" dirty="0" err="1"/>
              <a:t>degré</a:t>
            </a:r>
            <a:r>
              <a:rPr lang="en-GB" dirty="0"/>
              <a:t> de certitude plus </a:t>
            </a:r>
            <a:r>
              <a:rPr lang="en-GB" dirty="0" err="1"/>
              <a:t>élevé</a:t>
            </a:r>
            <a:r>
              <a:rPr lang="en-GB" dirty="0"/>
              <a:t> </a:t>
            </a:r>
            <a:r>
              <a:rPr lang="en-GB" dirty="0" err="1"/>
              <a:t>concernant</a:t>
            </a:r>
            <a:r>
              <a:rPr lang="en-GB" dirty="0"/>
              <a:t> les obligations et les </a:t>
            </a:r>
            <a:r>
              <a:rPr lang="en-GB" dirty="0" err="1"/>
              <a:t>attentes</a:t>
            </a:r>
            <a:r>
              <a:rPr lang="en-GB" dirty="0"/>
              <a:t> des deux parties. </a:t>
            </a:r>
            <a:r>
              <a:rPr lang="en-GB" dirty="0" err="1"/>
              <a:t>Mais</a:t>
            </a:r>
            <a:r>
              <a:rPr lang="en-GB" dirty="0"/>
              <a:t> la </a:t>
            </a:r>
            <a:r>
              <a:rPr lang="en-GB" dirty="0" err="1"/>
              <a:t>négociation</a:t>
            </a:r>
            <a:r>
              <a:rPr lang="en-GB" dirty="0"/>
              <a:t>, la </a:t>
            </a:r>
            <a:r>
              <a:rPr lang="en-GB" dirty="0" err="1"/>
              <a:t>rédaction</a:t>
            </a:r>
            <a:r>
              <a:rPr lang="en-GB" dirty="0"/>
              <a:t> et la conclusion de </a:t>
            </a:r>
            <a:r>
              <a:rPr lang="en-GB" dirty="0" err="1"/>
              <a:t>traités</a:t>
            </a:r>
            <a:r>
              <a:rPr lang="en-GB" dirty="0"/>
              <a:t> </a:t>
            </a:r>
            <a:r>
              <a:rPr lang="en-GB" dirty="0" err="1"/>
              <a:t>bilatéraux</a:t>
            </a:r>
            <a:r>
              <a:rPr lang="en-GB" dirty="0"/>
              <a:t> </a:t>
            </a:r>
            <a:r>
              <a:rPr lang="en-GB" dirty="0" err="1"/>
              <a:t>peuvent</a:t>
            </a:r>
            <a:r>
              <a:rPr lang="en-GB" dirty="0"/>
              <a:t> </a:t>
            </a:r>
            <a:r>
              <a:rPr lang="en-GB" dirty="0" err="1"/>
              <a:t>être</a:t>
            </a:r>
            <a:r>
              <a:rPr lang="en-GB" dirty="0"/>
              <a:t> </a:t>
            </a:r>
            <a:r>
              <a:rPr lang="en-GB" dirty="0" err="1"/>
              <a:t>coûteuses</a:t>
            </a:r>
            <a:r>
              <a:rPr lang="en-GB" dirty="0"/>
              <a:t> et demander beaucoup de temps et de </a:t>
            </a:r>
            <a:r>
              <a:rPr lang="en-GB" dirty="0" err="1"/>
              <a:t>ressources</a:t>
            </a:r>
            <a:r>
              <a:rPr lang="en-GB" dirty="0"/>
              <a:t>, et il </a:t>
            </a:r>
            <a:r>
              <a:rPr lang="en-GB" dirty="0" err="1"/>
              <a:t>n'est</a:t>
            </a:r>
            <a:r>
              <a:rPr lang="en-GB" dirty="0"/>
              <a:t> pas possible </a:t>
            </a:r>
            <a:r>
              <a:rPr lang="en-GB" dirty="0" err="1"/>
              <a:t>d'avoir</a:t>
            </a:r>
            <a:r>
              <a:rPr lang="en-GB" dirty="0"/>
              <a:t> un </a:t>
            </a:r>
            <a:r>
              <a:rPr lang="en-GB" dirty="0" err="1"/>
              <a:t>traité</a:t>
            </a:r>
            <a:r>
              <a:rPr lang="en-GB" dirty="0"/>
              <a:t> </a:t>
            </a:r>
            <a:r>
              <a:rPr lang="en-GB" dirty="0" err="1"/>
              <a:t>bilatéral</a:t>
            </a:r>
            <a:r>
              <a:rPr lang="en-GB" dirty="0"/>
              <a:t> avec </a:t>
            </a:r>
            <a:r>
              <a:rPr lang="en-GB" dirty="0" err="1"/>
              <a:t>tous</a:t>
            </a:r>
            <a:r>
              <a:rPr lang="en-GB" dirty="0"/>
              <a:t> les pays du monde.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3964011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err="1">
                <a:effectLst/>
              </a:rPr>
              <a:t>L'harmonisation</a:t>
            </a:r>
            <a:r>
              <a:rPr lang="en-GB" dirty="0">
                <a:effectLst/>
              </a:rPr>
              <a:t> des cadres </a:t>
            </a:r>
            <a:r>
              <a:rPr lang="en-GB" dirty="0" err="1">
                <a:effectLst/>
              </a:rPr>
              <a:t>juridiques</a:t>
            </a:r>
            <a:r>
              <a:rPr lang="en-GB" dirty="0">
                <a:effectLst/>
              </a:rPr>
              <a:t> au </a:t>
            </a:r>
            <a:r>
              <a:rPr lang="en-GB" dirty="0" err="1">
                <a:effectLst/>
              </a:rPr>
              <a:t>niveau</a:t>
            </a:r>
            <a:r>
              <a:rPr lang="en-GB" dirty="0">
                <a:effectLst/>
              </a:rPr>
              <a:t> national et international est </a:t>
            </a:r>
            <a:r>
              <a:rPr lang="en-GB" dirty="0" err="1">
                <a:effectLst/>
              </a:rPr>
              <a:t>cruciale</a:t>
            </a:r>
            <a:r>
              <a:rPr lang="en-GB" dirty="0">
                <a:effectLst/>
              </a:rPr>
              <a:t>. La mise </a:t>
            </a:r>
            <a:r>
              <a:rPr lang="en-GB" dirty="0" err="1">
                <a:effectLst/>
              </a:rPr>
              <a:t>en</a:t>
            </a:r>
            <a:r>
              <a:rPr lang="en-GB" dirty="0">
                <a:effectLst/>
              </a:rPr>
              <a:t> place de </a:t>
            </a:r>
            <a:r>
              <a:rPr lang="en-GB" dirty="0" err="1">
                <a:effectLst/>
              </a:rPr>
              <a:t>procédures</a:t>
            </a:r>
            <a:r>
              <a:rPr lang="en-GB" dirty="0">
                <a:effectLst/>
              </a:rPr>
              <a:t> et de </a:t>
            </a:r>
            <a:r>
              <a:rPr lang="en-GB" dirty="0" err="1">
                <a:effectLst/>
              </a:rPr>
              <a:t>législations</a:t>
            </a:r>
            <a:r>
              <a:rPr lang="en-GB" dirty="0">
                <a:effectLst/>
              </a:rPr>
              <a:t> </a:t>
            </a:r>
            <a:r>
              <a:rPr lang="en-GB" dirty="0" err="1">
                <a:effectLst/>
              </a:rPr>
              <a:t>similaires</a:t>
            </a:r>
            <a:r>
              <a:rPr lang="en-GB" dirty="0">
                <a:effectLst/>
              </a:rPr>
              <a:t> rend la </a:t>
            </a:r>
            <a:r>
              <a:rPr lang="en-GB" dirty="0" err="1">
                <a:effectLst/>
              </a:rPr>
              <a:t>coopération</a:t>
            </a:r>
            <a:r>
              <a:rPr lang="en-GB" dirty="0">
                <a:effectLst/>
              </a:rPr>
              <a:t> plus facile et plus </a:t>
            </a:r>
            <a:r>
              <a:rPr lang="en-GB" dirty="0" err="1">
                <a:effectLst/>
              </a:rPr>
              <a:t>rapide</a:t>
            </a:r>
            <a:r>
              <a:rPr lang="en-GB" dirty="0">
                <a:effectLst/>
              </a:rPr>
              <a:t>. Les </a:t>
            </a:r>
            <a:r>
              <a:rPr lang="en-GB" dirty="0" err="1">
                <a:effectLst/>
              </a:rPr>
              <a:t>traités</a:t>
            </a:r>
            <a:r>
              <a:rPr lang="en-GB" dirty="0">
                <a:effectLst/>
              </a:rPr>
              <a:t> </a:t>
            </a:r>
            <a:r>
              <a:rPr lang="en-GB" dirty="0" err="1">
                <a:effectLst/>
              </a:rPr>
              <a:t>multilatéraux</a:t>
            </a:r>
            <a:r>
              <a:rPr lang="en-GB" dirty="0">
                <a:effectLst/>
              </a:rPr>
              <a:t> et </a:t>
            </a:r>
            <a:r>
              <a:rPr lang="en-GB" dirty="0" err="1">
                <a:effectLst/>
              </a:rPr>
              <a:t>régionaux</a:t>
            </a:r>
            <a:r>
              <a:rPr lang="en-GB" dirty="0">
                <a:effectLst/>
              </a:rPr>
              <a:t> </a:t>
            </a:r>
            <a:r>
              <a:rPr lang="en-GB" dirty="0" err="1">
                <a:effectLst/>
              </a:rPr>
              <a:t>servent</a:t>
            </a:r>
            <a:r>
              <a:rPr lang="en-GB" dirty="0">
                <a:effectLst/>
              </a:rPr>
              <a:t> </a:t>
            </a:r>
            <a:r>
              <a:rPr lang="en-GB" dirty="0" err="1">
                <a:effectLst/>
              </a:rPr>
              <a:t>cet</a:t>
            </a:r>
            <a:r>
              <a:rPr lang="en-GB" dirty="0">
                <a:effectLst/>
              </a:rPr>
              <a:t> </a:t>
            </a:r>
            <a:r>
              <a:rPr lang="en-GB" dirty="0" err="1">
                <a:effectLst/>
              </a:rPr>
              <a:t>objectif</a:t>
            </a:r>
            <a:r>
              <a:rPr lang="en-GB" dirty="0">
                <a:effectLst/>
              </a:rPr>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rPr>
              <a:t>De plus </a:t>
            </a:r>
            <a:r>
              <a:rPr lang="en-GB" dirty="0" err="1">
                <a:effectLst/>
              </a:rPr>
              <a:t>en</a:t>
            </a:r>
            <a:r>
              <a:rPr lang="en-GB" dirty="0">
                <a:effectLst/>
              </a:rPr>
              <a:t> plus, les </a:t>
            </a:r>
            <a:r>
              <a:rPr lang="en-GB" dirty="0" err="1">
                <a:effectLst/>
              </a:rPr>
              <a:t>traités</a:t>
            </a:r>
            <a:r>
              <a:rPr lang="en-GB" dirty="0">
                <a:effectLst/>
              </a:rPr>
              <a:t> </a:t>
            </a:r>
            <a:r>
              <a:rPr lang="en-GB" dirty="0" err="1">
                <a:effectLst/>
              </a:rPr>
              <a:t>d'entraide</a:t>
            </a:r>
            <a:r>
              <a:rPr lang="en-GB" dirty="0">
                <a:effectLst/>
              </a:rPr>
              <a:t> </a:t>
            </a:r>
            <a:r>
              <a:rPr lang="en-GB" dirty="0" err="1">
                <a:effectLst/>
              </a:rPr>
              <a:t>judiciaire</a:t>
            </a:r>
            <a:r>
              <a:rPr lang="en-GB" dirty="0">
                <a:effectLst/>
              </a:rPr>
              <a:t> exigent que les </a:t>
            </a:r>
            <a:r>
              <a:rPr lang="en-GB" dirty="0" err="1">
                <a:effectLst/>
              </a:rPr>
              <a:t>États</a:t>
            </a:r>
            <a:r>
              <a:rPr lang="en-GB" dirty="0">
                <a:effectLst/>
              </a:rPr>
              <a:t> </a:t>
            </a:r>
            <a:r>
              <a:rPr lang="en-GB" dirty="0" err="1">
                <a:effectLst/>
              </a:rPr>
              <a:t>désignent</a:t>
            </a:r>
            <a:r>
              <a:rPr lang="en-GB" dirty="0">
                <a:effectLst/>
              </a:rPr>
              <a:t> </a:t>
            </a:r>
            <a:r>
              <a:rPr lang="en-GB" dirty="0" err="1">
                <a:effectLst/>
              </a:rPr>
              <a:t>une</a:t>
            </a:r>
            <a:r>
              <a:rPr lang="en-GB" dirty="0">
                <a:effectLst/>
              </a:rPr>
              <a:t> </a:t>
            </a:r>
            <a:r>
              <a:rPr lang="en-GB" dirty="0" err="1">
                <a:effectLst/>
              </a:rPr>
              <a:t>autorité</a:t>
            </a:r>
            <a:r>
              <a:rPr lang="en-GB" dirty="0">
                <a:effectLst/>
              </a:rPr>
              <a:t> centrale (</a:t>
            </a:r>
            <a:r>
              <a:rPr lang="en-GB" dirty="0" err="1">
                <a:effectLst/>
              </a:rPr>
              <a:t>généralement</a:t>
            </a:r>
            <a:r>
              <a:rPr lang="en-GB" dirty="0">
                <a:effectLst/>
              </a:rPr>
              <a:t> le </a:t>
            </a:r>
            <a:r>
              <a:rPr lang="en-GB" dirty="0" err="1">
                <a:effectLst/>
              </a:rPr>
              <a:t>ministère</a:t>
            </a:r>
            <a:r>
              <a:rPr lang="en-GB" dirty="0">
                <a:effectLst/>
              </a:rPr>
              <a:t> de la justice) </a:t>
            </a:r>
            <a:r>
              <a:rPr lang="en-GB" dirty="0" err="1">
                <a:effectLst/>
              </a:rPr>
              <a:t>à</a:t>
            </a:r>
            <a:r>
              <a:rPr lang="en-GB" dirty="0">
                <a:effectLst/>
              </a:rPr>
              <a:t> </a:t>
            </a:r>
            <a:r>
              <a:rPr lang="en-GB" dirty="0" err="1">
                <a:effectLst/>
              </a:rPr>
              <a:t>laquelle</a:t>
            </a:r>
            <a:r>
              <a:rPr lang="en-GB" dirty="0">
                <a:effectLst/>
              </a:rPr>
              <a:t> les </a:t>
            </a:r>
            <a:r>
              <a:rPr lang="en-GB" dirty="0" err="1">
                <a:effectLst/>
              </a:rPr>
              <a:t>demandes</a:t>
            </a:r>
            <a:r>
              <a:rPr lang="en-GB" dirty="0">
                <a:effectLst/>
              </a:rPr>
              <a:t> </a:t>
            </a:r>
            <a:r>
              <a:rPr lang="en-GB" dirty="0" err="1">
                <a:effectLst/>
              </a:rPr>
              <a:t>peuvent</a:t>
            </a:r>
            <a:r>
              <a:rPr lang="en-GB" dirty="0">
                <a:effectLst/>
              </a:rPr>
              <a:t> </a:t>
            </a:r>
            <a:r>
              <a:rPr lang="en-GB" dirty="0" err="1">
                <a:effectLst/>
              </a:rPr>
              <a:t>être</a:t>
            </a:r>
            <a:r>
              <a:rPr lang="en-GB" dirty="0">
                <a:effectLst/>
              </a:rPr>
              <a:t> </a:t>
            </a:r>
            <a:r>
              <a:rPr lang="en-GB" dirty="0" err="1">
                <a:effectLst/>
              </a:rPr>
              <a:t>envoyées</a:t>
            </a:r>
            <a:r>
              <a:rPr lang="en-GB" dirty="0">
                <a:effectLst/>
              </a:rPr>
              <a:t>, </a:t>
            </a:r>
            <a:r>
              <a:rPr lang="en-GB" dirty="0" err="1">
                <a:effectLst/>
              </a:rPr>
              <a:t>offrant</a:t>
            </a:r>
            <a:r>
              <a:rPr lang="en-GB" dirty="0">
                <a:effectLst/>
              </a:rPr>
              <a:t> </a:t>
            </a:r>
            <a:r>
              <a:rPr lang="en-GB" dirty="0" err="1">
                <a:effectLst/>
              </a:rPr>
              <a:t>ainsi</a:t>
            </a:r>
            <a:r>
              <a:rPr lang="en-GB" dirty="0">
                <a:effectLst/>
              </a:rPr>
              <a:t> </a:t>
            </a:r>
            <a:r>
              <a:rPr lang="en-GB" dirty="0" err="1">
                <a:effectLst/>
              </a:rPr>
              <a:t>une</a:t>
            </a:r>
            <a:r>
              <a:rPr lang="en-GB" dirty="0">
                <a:effectLst/>
              </a:rPr>
              <a:t> alternative aux </a:t>
            </a:r>
            <a:r>
              <a:rPr lang="en-GB" dirty="0" err="1">
                <a:effectLst/>
              </a:rPr>
              <a:t>voies</a:t>
            </a:r>
            <a:r>
              <a:rPr lang="en-GB" dirty="0">
                <a:effectLst/>
              </a:rPr>
              <a:t> diplomatiques. Les </a:t>
            </a:r>
            <a:r>
              <a:rPr lang="en-GB" dirty="0" err="1">
                <a:effectLst/>
              </a:rPr>
              <a:t>autorités</a:t>
            </a:r>
            <a:r>
              <a:rPr lang="en-GB" dirty="0">
                <a:effectLst/>
              </a:rPr>
              <a:t> </a:t>
            </a:r>
            <a:r>
              <a:rPr lang="en-GB" dirty="0" err="1">
                <a:effectLst/>
              </a:rPr>
              <a:t>judiciaires</a:t>
            </a:r>
            <a:r>
              <a:rPr lang="en-GB" dirty="0">
                <a:effectLst/>
              </a:rPr>
              <a:t> de </a:t>
            </a:r>
            <a:r>
              <a:rPr lang="en-GB" dirty="0" err="1">
                <a:effectLst/>
              </a:rPr>
              <a:t>l'État</a:t>
            </a:r>
            <a:r>
              <a:rPr lang="en-GB" dirty="0">
                <a:effectLst/>
              </a:rPr>
              <a:t> </a:t>
            </a:r>
            <a:r>
              <a:rPr lang="en-GB" dirty="0" err="1">
                <a:effectLst/>
              </a:rPr>
              <a:t>requérant</a:t>
            </a:r>
            <a:r>
              <a:rPr lang="en-GB" dirty="0">
                <a:effectLst/>
              </a:rPr>
              <a:t> </a:t>
            </a:r>
            <a:r>
              <a:rPr lang="en-GB" dirty="0" err="1">
                <a:effectLst/>
              </a:rPr>
              <a:t>peuvent</a:t>
            </a:r>
            <a:r>
              <a:rPr lang="en-GB" dirty="0">
                <a:effectLst/>
              </a:rPr>
              <a:t> </a:t>
            </a:r>
            <a:r>
              <a:rPr lang="en-GB" dirty="0" err="1">
                <a:effectLst/>
              </a:rPr>
              <a:t>alors</a:t>
            </a:r>
            <a:r>
              <a:rPr lang="en-GB" dirty="0">
                <a:effectLst/>
              </a:rPr>
              <a:t> </a:t>
            </a:r>
            <a:r>
              <a:rPr lang="en-GB" dirty="0" err="1">
                <a:effectLst/>
              </a:rPr>
              <a:t>communiquer</a:t>
            </a:r>
            <a:r>
              <a:rPr lang="en-GB" dirty="0">
                <a:effectLst/>
              </a:rPr>
              <a:t> </a:t>
            </a:r>
            <a:r>
              <a:rPr lang="en-GB" dirty="0" err="1">
                <a:effectLst/>
              </a:rPr>
              <a:t>directement</a:t>
            </a:r>
            <a:r>
              <a:rPr lang="en-GB" dirty="0">
                <a:effectLst/>
              </a:rPr>
              <a:t> avec </a:t>
            </a:r>
            <a:r>
              <a:rPr lang="en-GB" dirty="0" err="1">
                <a:effectLst/>
              </a:rPr>
              <a:t>l'autorité</a:t>
            </a:r>
            <a:r>
              <a:rPr lang="en-GB" dirty="0">
                <a:effectLst/>
              </a:rPr>
              <a:t> centrale.</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err="1">
                <a:effectLst/>
              </a:rPr>
              <a:t>Aujourd'hui</a:t>
            </a:r>
            <a:r>
              <a:rPr lang="en-GB" dirty="0">
                <a:effectLst/>
              </a:rPr>
              <a:t>, on utilise de plus </a:t>
            </a:r>
            <a:r>
              <a:rPr lang="en-GB" dirty="0" err="1">
                <a:effectLst/>
              </a:rPr>
              <a:t>en</a:t>
            </a:r>
            <a:r>
              <a:rPr lang="en-GB" dirty="0">
                <a:effectLst/>
              </a:rPr>
              <a:t> plus </a:t>
            </a:r>
            <a:r>
              <a:rPr lang="en-GB" dirty="0" err="1">
                <a:effectLst/>
              </a:rPr>
              <a:t>souvent</a:t>
            </a:r>
            <a:r>
              <a:rPr lang="en-GB" dirty="0">
                <a:effectLst/>
              </a:rPr>
              <a:t> des </a:t>
            </a:r>
            <a:r>
              <a:rPr lang="en-GB" dirty="0" err="1">
                <a:effectLst/>
              </a:rPr>
              <a:t>canaux</a:t>
            </a:r>
            <a:r>
              <a:rPr lang="en-GB" dirty="0">
                <a:effectLst/>
              </a:rPr>
              <a:t> encore plus directs, </a:t>
            </a:r>
            <a:r>
              <a:rPr lang="en-GB" dirty="0" err="1">
                <a:effectLst/>
              </a:rPr>
              <a:t>en</a:t>
            </a:r>
            <a:r>
              <a:rPr lang="en-GB" dirty="0">
                <a:effectLst/>
              </a:rPr>
              <a:t> </a:t>
            </a:r>
            <a:r>
              <a:rPr lang="en-GB" dirty="0" err="1">
                <a:effectLst/>
              </a:rPr>
              <a:t>ce</a:t>
            </a:r>
            <a:r>
              <a:rPr lang="en-GB" dirty="0">
                <a:effectLst/>
              </a:rPr>
              <a:t> </a:t>
            </a:r>
            <a:r>
              <a:rPr lang="en-GB" dirty="0" err="1">
                <a:effectLst/>
              </a:rPr>
              <a:t>sens</a:t>
            </a:r>
            <a:r>
              <a:rPr lang="en-GB" dirty="0">
                <a:effectLst/>
              </a:rPr>
              <a:t> </a:t>
            </a:r>
            <a:r>
              <a:rPr lang="en-GB" dirty="0" err="1">
                <a:effectLst/>
              </a:rPr>
              <a:t>qu'un</a:t>
            </a:r>
            <a:r>
              <a:rPr lang="en-GB" dirty="0">
                <a:effectLst/>
              </a:rPr>
              <a:t> fonctionnaire de </a:t>
            </a:r>
            <a:r>
              <a:rPr lang="en-GB" dirty="0" err="1">
                <a:effectLst/>
              </a:rPr>
              <a:t>l'État</a:t>
            </a:r>
            <a:r>
              <a:rPr lang="en-GB" dirty="0">
                <a:effectLst/>
              </a:rPr>
              <a:t> </a:t>
            </a:r>
            <a:r>
              <a:rPr lang="en-GB" dirty="0" err="1">
                <a:effectLst/>
              </a:rPr>
              <a:t>requérant</a:t>
            </a:r>
            <a:r>
              <a:rPr lang="en-GB" dirty="0">
                <a:effectLst/>
              </a:rPr>
              <a:t> peut </a:t>
            </a:r>
            <a:r>
              <a:rPr lang="en-GB" dirty="0" err="1">
                <a:effectLst/>
              </a:rPr>
              <a:t>envoyer</a:t>
            </a:r>
            <a:r>
              <a:rPr lang="en-GB" dirty="0">
                <a:effectLst/>
              </a:rPr>
              <a:t> la </a:t>
            </a:r>
            <a:r>
              <a:rPr lang="en-GB" dirty="0" err="1">
                <a:effectLst/>
              </a:rPr>
              <a:t>demande</a:t>
            </a:r>
            <a:r>
              <a:rPr lang="en-GB" dirty="0">
                <a:effectLst/>
              </a:rPr>
              <a:t> </a:t>
            </a:r>
            <a:r>
              <a:rPr lang="en-GB" dirty="0" err="1">
                <a:effectLst/>
              </a:rPr>
              <a:t>directement</a:t>
            </a:r>
            <a:r>
              <a:rPr lang="en-GB" dirty="0">
                <a:effectLst/>
              </a:rPr>
              <a:t> au fonctionnaire </a:t>
            </a:r>
            <a:r>
              <a:rPr lang="en-GB" dirty="0" err="1">
                <a:effectLst/>
              </a:rPr>
              <a:t>compétent</a:t>
            </a:r>
            <a:r>
              <a:rPr lang="en-GB" dirty="0">
                <a:effectLst/>
              </a:rPr>
              <a:t> de </a:t>
            </a:r>
            <a:r>
              <a:rPr lang="en-GB" dirty="0" err="1">
                <a:effectLst/>
              </a:rPr>
              <a:t>l'autre</a:t>
            </a:r>
            <a:r>
              <a:rPr lang="en-GB" dirty="0">
                <a:effectLst/>
              </a:rPr>
              <a:t> État. </a:t>
            </a:r>
            <a:r>
              <a:rPr lang="en-GB" dirty="0" err="1">
                <a:effectLst/>
              </a:rPr>
              <a:t>Cette</a:t>
            </a:r>
            <a:r>
              <a:rPr lang="en-GB" dirty="0">
                <a:effectLst/>
              </a:rPr>
              <a:t> tendance </a:t>
            </a:r>
            <a:r>
              <a:rPr lang="en-GB" dirty="0" err="1">
                <a:effectLst/>
              </a:rPr>
              <a:t>démontre</a:t>
            </a:r>
            <a:r>
              <a:rPr lang="en-GB" dirty="0">
                <a:effectLst/>
              </a:rPr>
              <a:t> </a:t>
            </a:r>
            <a:r>
              <a:rPr lang="en-GB" dirty="0" err="1">
                <a:effectLst/>
              </a:rPr>
              <a:t>l'importance</a:t>
            </a:r>
            <a:r>
              <a:rPr lang="en-GB" dirty="0">
                <a:effectLst/>
              </a:rPr>
              <a:t> </a:t>
            </a:r>
            <a:r>
              <a:rPr lang="en-GB" dirty="0" err="1">
                <a:effectLst/>
              </a:rPr>
              <a:t>d'une</a:t>
            </a:r>
            <a:r>
              <a:rPr lang="en-GB" dirty="0">
                <a:effectLst/>
              </a:rPr>
              <a:t> </a:t>
            </a:r>
            <a:r>
              <a:rPr lang="en-GB" dirty="0" err="1">
                <a:effectLst/>
              </a:rPr>
              <a:t>autorité</a:t>
            </a:r>
            <a:r>
              <a:rPr lang="en-GB" dirty="0">
                <a:effectLst/>
              </a:rPr>
              <a:t> centrale </a:t>
            </a:r>
            <a:r>
              <a:rPr lang="en-GB" dirty="0" err="1">
                <a:effectLst/>
              </a:rPr>
              <a:t>nationale</a:t>
            </a:r>
            <a:r>
              <a:rPr lang="en-GB" dirty="0">
                <a:effectLst/>
              </a:rPr>
              <a:t> </a:t>
            </a:r>
            <a:r>
              <a:rPr lang="en-GB" dirty="0" err="1">
                <a:effectLst/>
              </a:rPr>
              <a:t>comme</a:t>
            </a:r>
            <a:r>
              <a:rPr lang="en-GB" dirty="0">
                <a:effectLst/>
              </a:rPr>
              <a:t> condition </a:t>
            </a:r>
            <a:r>
              <a:rPr lang="en-GB" dirty="0" err="1">
                <a:effectLst/>
              </a:rPr>
              <a:t>préalable</a:t>
            </a:r>
            <a:r>
              <a:rPr lang="en-GB" dirty="0">
                <a:effectLst/>
              </a:rPr>
              <a:t> pour </a:t>
            </a:r>
            <a:r>
              <a:rPr lang="en-GB" dirty="0" err="1">
                <a:effectLst/>
              </a:rPr>
              <a:t>rendre</a:t>
            </a:r>
            <a:r>
              <a:rPr lang="en-GB" dirty="0">
                <a:effectLst/>
              </a:rPr>
              <a:t> </a:t>
            </a:r>
            <a:r>
              <a:rPr lang="en-GB" dirty="0" err="1">
                <a:effectLst/>
              </a:rPr>
              <a:t>l'entraide</a:t>
            </a:r>
            <a:r>
              <a:rPr lang="en-GB" dirty="0">
                <a:effectLst/>
              </a:rPr>
              <a:t> </a:t>
            </a:r>
            <a:r>
              <a:rPr lang="en-GB" dirty="0" err="1">
                <a:effectLst/>
              </a:rPr>
              <a:t>judiciaire</a:t>
            </a:r>
            <a:r>
              <a:rPr lang="en-GB" dirty="0">
                <a:effectLst/>
              </a:rPr>
              <a:t> plus </a:t>
            </a:r>
            <a:r>
              <a:rPr lang="en-GB" dirty="0" err="1">
                <a:effectLst/>
              </a:rPr>
              <a:t>efficace</a:t>
            </a:r>
            <a:r>
              <a:rPr lang="en-GB" dirty="0">
                <a:effectLst/>
              </a:rPr>
              <a:t>. </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1932744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ADFBB1-7B02-4717-AEA4-A0D2A92F6065}" type="slidenum">
              <a:rPr lang="en-GB" smtClean="0"/>
              <a:t>24</a:t>
            </a:fld>
            <a:endParaRPr lang="en-GB"/>
          </a:p>
        </p:txBody>
      </p:sp>
    </p:spTree>
    <p:extLst>
      <p:ext uri="{BB962C8B-B14F-4D97-AF65-F5344CB8AC3E}">
        <p14:creationId xmlns:p14="http://schemas.microsoft.com/office/powerpoint/2010/main" val="1211845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err="1"/>
              <a:t>L'expert</a:t>
            </a:r>
            <a:r>
              <a:rPr lang="en-US" dirty="0"/>
              <a:t> doit </a:t>
            </a:r>
            <a:r>
              <a:rPr lang="en-US" dirty="0" err="1"/>
              <a:t>présenter</a:t>
            </a:r>
            <a:r>
              <a:rPr lang="en-US" dirty="0"/>
              <a:t> aux </a:t>
            </a:r>
            <a:r>
              <a:rPr lang="en-US" dirty="0" err="1"/>
              <a:t>délégués</a:t>
            </a:r>
            <a:r>
              <a:rPr lang="en-US" dirty="0"/>
              <a:t> les </a:t>
            </a:r>
            <a:r>
              <a:rPr lang="en-US" dirty="0" err="1"/>
              <a:t>objectifs</a:t>
            </a:r>
            <a:r>
              <a:rPr lang="en-US" dirty="0"/>
              <a:t> de la session, par </a:t>
            </a:r>
            <a:r>
              <a:rPr lang="en-US" dirty="0" err="1"/>
              <a:t>exemple</a:t>
            </a:r>
            <a:r>
              <a:rPr lang="en-US" dirty="0"/>
              <a:t> le champ </a:t>
            </a:r>
            <a:r>
              <a:rPr lang="en-US" dirty="0" err="1"/>
              <a:t>d'application</a:t>
            </a:r>
            <a:r>
              <a:rPr lang="en-US" dirty="0"/>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a:t>Les </a:t>
            </a:r>
            <a:r>
              <a:rPr lang="en-US" dirty="0" err="1"/>
              <a:t>délégués</a:t>
            </a:r>
            <a:r>
              <a:rPr lang="en-US" dirty="0"/>
              <a:t> </a:t>
            </a:r>
            <a:r>
              <a:rPr lang="en-US" dirty="0" err="1"/>
              <a:t>doivent</a:t>
            </a:r>
            <a:r>
              <a:rPr lang="en-US" dirty="0"/>
              <a:t> </a:t>
            </a:r>
            <a:r>
              <a:rPr lang="en-US" dirty="0" err="1"/>
              <a:t>comprendre</a:t>
            </a:r>
            <a:r>
              <a:rPr lang="en-US" dirty="0"/>
              <a:t> </a:t>
            </a:r>
            <a:r>
              <a:rPr lang="en-US" dirty="0" err="1"/>
              <a:t>quel</a:t>
            </a:r>
            <a:r>
              <a:rPr lang="en-US" dirty="0"/>
              <a:t> est le but de la session et </a:t>
            </a:r>
            <a:r>
              <a:rPr lang="en-US" dirty="0" err="1"/>
              <a:t>ce</a:t>
            </a:r>
            <a:r>
              <a:rPr lang="en-US" dirty="0"/>
              <a:t> que </a:t>
            </a:r>
            <a:r>
              <a:rPr lang="en-US" dirty="0" err="1"/>
              <a:t>l'on</a:t>
            </a:r>
            <a:r>
              <a:rPr lang="en-US" dirty="0"/>
              <a:t> attend </a:t>
            </a:r>
            <a:r>
              <a:rPr lang="en-US" dirty="0" err="1"/>
              <a:t>d'eux</a:t>
            </a:r>
            <a:r>
              <a:rPr lang="en-US" dirty="0"/>
              <a:t> </a:t>
            </a:r>
            <a:r>
              <a:rPr lang="en-US" dirty="0" err="1"/>
              <a:t>à</a:t>
            </a:r>
            <a:r>
              <a:rPr lang="en-US" dirty="0"/>
              <a:t> la fin de </a:t>
            </a:r>
            <a:r>
              <a:rPr lang="en-US" dirty="0" err="1"/>
              <a:t>cette</a:t>
            </a:r>
            <a:r>
              <a:rPr lang="en-US" dirty="0"/>
              <a:t> session.</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Les </a:t>
            </a:r>
            <a:r>
              <a:rPr lang="en-GB" dirty="0" err="1">
                <a:effectLst/>
                <a:latin typeface="Arial" panose="020B0604020202020204" pitchFamily="34" charset="0"/>
              </a:rPr>
              <a:t>principes</a:t>
            </a:r>
            <a:r>
              <a:rPr lang="en-GB" dirty="0">
                <a:effectLst/>
                <a:latin typeface="Arial" panose="020B0604020202020204" pitchFamily="34" charset="0"/>
              </a:rPr>
              <a:t> </a:t>
            </a:r>
            <a:r>
              <a:rPr lang="en-GB" dirty="0" err="1">
                <a:effectLst/>
                <a:latin typeface="Arial" panose="020B0604020202020204" pitchFamily="34" charset="0"/>
              </a:rPr>
              <a:t>généraux</a:t>
            </a:r>
            <a:r>
              <a:rPr lang="en-GB" dirty="0">
                <a:effectLst/>
                <a:latin typeface="Arial" panose="020B0604020202020204" pitchFamily="34" charset="0"/>
              </a:rPr>
              <a:t> </a:t>
            </a:r>
            <a:r>
              <a:rPr lang="en-GB" dirty="0" err="1">
                <a:effectLst/>
                <a:latin typeface="Arial" panose="020B0604020202020204" pitchFamily="34" charset="0"/>
              </a:rPr>
              <a:t>régissant</a:t>
            </a:r>
            <a:r>
              <a:rPr lang="en-GB" dirty="0">
                <a:effectLst/>
                <a:latin typeface="Arial" panose="020B0604020202020204" pitchFamily="34" charset="0"/>
              </a:rPr>
              <a:t> </a:t>
            </a:r>
            <a:r>
              <a:rPr lang="en-GB" dirty="0" err="1">
                <a:effectLst/>
                <a:latin typeface="Arial" panose="020B0604020202020204" pitchFamily="34" charset="0"/>
              </a:rPr>
              <a:t>l'obligation</a:t>
            </a:r>
            <a:r>
              <a:rPr lang="en-GB" dirty="0">
                <a:effectLst/>
                <a:latin typeface="Arial" panose="020B0604020202020204" pitchFamily="34" charset="0"/>
              </a:rPr>
              <a:t> </a:t>
            </a:r>
            <a:r>
              <a:rPr lang="en-GB" dirty="0" err="1">
                <a:effectLst/>
                <a:latin typeface="Arial" panose="020B0604020202020204" pitchFamily="34" charset="0"/>
              </a:rPr>
              <a:t>d'assistance</a:t>
            </a:r>
            <a:r>
              <a:rPr lang="en-GB" dirty="0">
                <a:effectLst/>
                <a:latin typeface="Arial" panose="020B0604020202020204" pitchFamily="34" charset="0"/>
              </a:rPr>
              <a:t> </a:t>
            </a:r>
            <a:r>
              <a:rPr lang="en-GB" dirty="0" err="1">
                <a:effectLst/>
                <a:latin typeface="Arial" panose="020B0604020202020204" pitchFamily="34" charset="0"/>
              </a:rPr>
              <a:t>mutuelle</a:t>
            </a:r>
            <a:r>
              <a:rPr lang="en-GB" dirty="0">
                <a:effectLst/>
                <a:latin typeface="Arial" panose="020B0604020202020204" pitchFamily="34" charset="0"/>
              </a:rPr>
              <a:t> </a:t>
            </a:r>
            <a:r>
              <a:rPr lang="en-GB" dirty="0" err="1">
                <a:effectLst/>
                <a:latin typeface="Arial" panose="020B0604020202020204" pitchFamily="34" charset="0"/>
              </a:rPr>
              <a:t>sont</a:t>
            </a:r>
            <a:r>
              <a:rPr lang="en-GB" dirty="0">
                <a:effectLst/>
                <a:latin typeface="Arial" panose="020B0604020202020204" pitchFamily="34" charset="0"/>
              </a:rPr>
              <a:t> </a:t>
            </a:r>
            <a:r>
              <a:rPr lang="en-GB" dirty="0" err="1">
                <a:effectLst/>
                <a:latin typeface="Arial" panose="020B0604020202020204" pitchFamily="34" charset="0"/>
              </a:rPr>
              <a:t>énoncés</a:t>
            </a:r>
            <a:r>
              <a:rPr lang="en-GB" dirty="0">
                <a:effectLst/>
                <a:latin typeface="Arial" panose="020B0604020202020204" pitchFamily="34" charset="0"/>
              </a:rPr>
              <a:t> au </a:t>
            </a:r>
            <a:r>
              <a:rPr lang="en-GB" dirty="0" err="1">
                <a:effectLst/>
                <a:latin typeface="Arial" panose="020B0604020202020204" pitchFamily="34" charset="0"/>
              </a:rPr>
              <a:t>paragraphe</a:t>
            </a:r>
            <a:r>
              <a:rPr lang="en-GB" dirty="0">
                <a:effectLst/>
                <a:latin typeface="Arial" panose="020B0604020202020204" pitchFamily="34" charset="0"/>
              </a:rPr>
              <a:t> 1. La </a:t>
            </a:r>
            <a:r>
              <a:rPr lang="en-GB" dirty="0" err="1">
                <a:effectLst/>
                <a:latin typeface="Arial" panose="020B0604020202020204" pitchFamily="34" charset="0"/>
              </a:rPr>
              <a:t>coopération</a:t>
            </a:r>
            <a:r>
              <a:rPr lang="en-GB" dirty="0">
                <a:effectLst/>
                <a:latin typeface="Arial" panose="020B0604020202020204" pitchFamily="34" charset="0"/>
              </a:rPr>
              <a:t> doit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fournie</a:t>
            </a:r>
            <a:r>
              <a:rPr lang="en-GB" dirty="0">
                <a:effectLst/>
                <a:latin typeface="Arial" panose="020B0604020202020204" pitchFamily="34" charset="0"/>
              </a:rPr>
              <a:t> "dans la plus large </a:t>
            </a:r>
            <a:r>
              <a:rPr lang="en-GB" dirty="0" err="1">
                <a:effectLst/>
                <a:latin typeface="Arial" panose="020B0604020202020204" pitchFamily="34" charset="0"/>
              </a:rPr>
              <a:t>mesure</a:t>
            </a:r>
            <a:r>
              <a:rPr lang="en-GB" dirty="0">
                <a:effectLst/>
                <a:latin typeface="Arial" panose="020B0604020202020204" pitchFamily="34" charset="0"/>
              </a:rPr>
              <a:t> possible". </a:t>
            </a:r>
            <a:r>
              <a:rPr lang="en-GB" dirty="0" err="1">
                <a:effectLst/>
                <a:latin typeface="Arial" panose="020B0604020202020204" pitchFamily="34" charset="0"/>
              </a:rPr>
              <a:t>Ainsi</a:t>
            </a:r>
            <a:r>
              <a:rPr lang="en-GB" dirty="0">
                <a:effectLst/>
                <a:latin typeface="Arial" panose="020B0604020202020204" pitchFamily="34" charset="0"/>
              </a:rPr>
              <a:t>, </a:t>
            </a:r>
            <a:r>
              <a:rPr lang="en-GB" dirty="0" err="1">
                <a:effectLst/>
                <a:latin typeface="Arial" panose="020B0604020202020204" pitchFamily="34" charset="0"/>
              </a:rPr>
              <a:t>comme</a:t>
            </a:r>
            <a:r>
              <a:rPr lang="en-GB" dirty="0">
                <a:effectLst/>
                <a:latin typeface="Arial" panose="020B0604020202020204" pitchFamily="34" charset="0"/>
              </a:rPr>
              <a:t> dans </a:t>
            </a:r>
            <a:r>
              <a:rPr lang="en-GB" dirty="0" err="1">
                <a:effectLst/>
                <a:latin typeface="Arial" panose="020B0604020202020204" pitchFamily="34" charset="0"/>
              </a:rPr>
              <a:t>l'article</a:t>
            </a:r>
            <a:r>
              <a:rPr lang="en-GB" dirty="0">
                <a:effectLst/>
                <a:latin typeface="Arial" panose="020B0604020202020204" pitchFamily="34" charset="0"/>
              </a:rPr>
              <a:t> 23 ("</a:t>
            </a:r>
            <a:r>
              <a:rPr lang="en-GB" dirty="0" err="1">
                <a:effectLst/>
                <a:latin typeface="Arial" panose="020B0604020202020204" pitchFamily="34" charset="0"/>
              </a:rPr>
              <a:t>Principes</a:t>
            </a:r>
            <a:r>
              <a:rPr lang="en-GB" dirty="0">
                <a:effectLst/>
                <a:latin typeface="Arial" panose="020B0604020202020204" pitchFamily="34" charset="0"/>
              </a:rPr>
              <a:t> </a:t>
            </a:r>
            <a:r>
              <a:rPr lang="en-GB" dirty="0" err="1">
                <a:effectLst/>
                <a:latin typeface="Arial" panose="020B0604020202020204" pitchFamily="34" charset="0"/>
              </a:rPr>
              <a:t>généraux</a:t>
            </a:r>
            <a:r>
              <a:rPr lang="en-GB" dirty="0">
                <a:effectLst/>
                <a:latin typeface="Arial" panose="020B0604020202020204" pitchFamily="34" charset="0"/>
              </a:rPr>
              <a:t> </a:t>
            </a:r>
            <a:r>
              <a:rPr lang="en-GB" dirty="0" err="1">
                <a:effectLst/>
                <a:latin typeface="Arial" panose="020B0604020202020204" pitchFamily="34" charset="0"/>
              </a:rPr>
              <a:t>relatifs</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coopération</a:t>
            </a:r>
            <a:r>
              <a:rPr lang="en-GB" dirty="0">
                <a:effectLst/>
                <a:latin typeface="Arial" panose="020B0604020202020204" pitchFamily="34" charset="0"/>
              </a:rPr>
              <a:t> </a:t>
            </a:r>
            <a:r>
              <a:rPr lang="en-GB" dirty="0" err="1">
                <a:effectLst/>
                <a:latin typeface="Arial" panose="020B0604020202020204" pitchFamily="34" charset="0"/>
              </a:rPr>
              <a:t>internationale</a:t>
            </a:r>
            <a:r>
              <a:rPr lang="en-GB" dirty="0">
                <a:effectLst/>
                <a:latin typeface="Arial" panose="020B0604020202020204" pitchFamily="34" charset="0"/>
              </a:rPr>
              <a:t>"), </a:t>
            </a:r>
            <a:r>
              <a:rPr lang="en-GB" dirty="0" err="1">
                <a:effectLst/>
                <a:latin typeface="Arial" panose="020B0604020202020204" pitchFamily="34" charset="0"/>
              </a:rPr>
              <a:t>l'assistance</a:t>
            </a:r>
            <a:r>
              <a:rPr lang="en-GB" dirty="0">
                <a:effectLst/>
                <a:latin typeface="Arial" panose="020B0604020202020204" pitchFamily="34" charset="0"/>
              </a:rPr>
              <a:t> </a:t>
            </a:r>
            <a:r>
              <a:rPr lang="en-GB" dirty="0" err="1">
                <a:effectLst/>
                <a:latin typeface="Arial" panose="020B0604020202020204" pitchFamily="34" charset="0"/>
              </a:rPr>
              <a:t>mutuelle</a:t>
            </a:r>
            <a:r>
              <a:rPr lang="en-GB" dirty="0">
                <a:effectLst/>
                <a:latin typeface="Arial" panose="020B0604020202020204" pitchFamily="34" charset="0"/>
              </a:rPr>
              <a:t> doit </a:t>
            </a: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principe</a:t>
            </a:r>
            <a:r>
              <a:rPr lang="en-GB" dirty="0">
                <a:effectLst/>
                <a:latin typeface="Arial" panose="020B0604020202020204" pitchFamily="34" charset="0"/>
              </a:rPr>
              <a: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étendue</a:t>
            </a:r>
            <a:r>
              <a:rPr lang="en-GB" dirty="0">
                <a:effectLst/>
                <a:latin typeface="Arial" panose="020B0604020202020204" pitchFamily="34" charset="0"/>
              </a:rPr>
              <a:t>, et les obstacles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celle</a:t>
            </a:r>
            <a:r>
              <a:rPr lang="en-GB" dirty="0">
                <a:effectLst/>
                <a:latin typeface="Arial" panose="020B0604020202020204" pitchFamily="34" charset="0"/>
              </a:rPr>
              <a:t>-ci </a:t>
            </a:r>
            <a:r>
              <a:rPr lang="en-GB" dirty="0" err="1">
                <a:effectLst/>
                <a:latin typeface="Arial" panose="020B0604020202020204" pitchFamily="34" charset="0"/>
              </a:rPr>
              <a:t>strictement</a:t>
            </a:r>
            <a:r>
              <a:rPr lang="en-GB" dirty="0">
                <a:effectLst/>
                <a:latin typeface="Arial" panose="020B0604020202020204" pitchFamily="34" charset="0"/>
              </a:rPr>
              <a:t> </a:t>
            </a:r>
            <a:r>
              <a:rPr lang="en-GB" dirty="0" err="1">
                <a:effectLst/>
                <a:latin typeface="Arial" panose="020B0604020202020204" pitchFamily="34" charset="0"/>
              </a:rPr>
              <a:t>limités</a:t>
            </a:r>
            <a:r>
              <a:rPr lang="en-GB" dirty="0">
                <a:effectLst/>
                <a:latin typeface="Arial" panose="020B0604020202020204" pitchFamily="34" charset="0"/>
              </a:rPr>
              <a:t>. </a:t>
            </a:r>
          </a:p>
          <a:p>
            <a:pPr algn="just"/>
            <a:endParaRPr lang="en-GB" dirty="0">
              <a:effectLst/>
              <a:latin typeface="Arial" panose="020B0604020202020204" pitchFamily="34" charset="0"/>
            </a:endParaRPr>
          </a:p>
          <a:p>
            <a:pPr algn="just"/>
            <a:r>
              <a:rPr lang="en-GB" dirty="0" err="1">
                <a:effectLst/>
                <a:latin typeface="Arial" panose="020B0604020202020204" pitchFamily="34" charset="0"/>
              </a:rPr>
              <a:t>Deuxièmement</a:t>
            </a:r>
            <a:r>
              <a:rPr lang="en-GB" dirty="0">
                <a:effectLst/>
                <a:latin typeface="Arial" panose="020B0604020202020204" pitchFamily="34" charset="0"/>
              </a:rPr>
              <a:t>, </a:t>
            </a:r>
            <a:r>
              <a:rPr lang="en-GB" dirty="0" err="1">
                <a:effectLst/>
                <a:latin typeface="Arial" panose="020B0604020202020204" pitchFamily="34" charset="0"/>
              </a:rPr>
              <a:t>comme</a:t>
            </a:r>
            <a:r>
              <a:rPr lang="en-GB" dirty="0">
                <a:effectLst/>
                <a:latin typeface="Arial" panose="020B0604020202020204" pitchFamily="34" charset="0"/>
              </a:rPr>
              <a:t> dans </a:t>
            </a:r>
            <a:r>
              <a:rPr lang="en-GB" dirty="0" err="1">
                <a:effectLst/>
                <a:latin typeface="Arial" panose="020B0604020202020204" pitchFamily="34" charset="0"/>
              </a:rPr>
              <a:t>l'Article</a:t>
            </a:r>
            <a:r>
              <a:rPr lang="en-GB" dirty="0">
                <a:effectLst/>
                <a:latin typeface="Arial" panose="020B0604020202020204" pitchFamily="34" charset="0"/>
              </a:rPr>
              <a:t> 23, </a:t>
            </a:r>
            <a:r>
              <a:rPr lang="en-GB" dirty="0" err="1">
                <a:effectLst/>
                <a:latin typeface="Arial" panose="020B0604020202020204" pitchFamily="34" charset="0"/>
              </a:rPr>
              <a:t>l'obligation</a:t>
            </a:r>
            <a:r>
              <a:rPr lang="en-GB" dirty="0">
                <a:effectLst/>
                <a:latin typeface="Arial" panose="020B0604020202020204" pitchFamily="34" charset="0"/>
              </a:rPr>
              <a:t> de </a:t>
            </a:r>
            <a:r>
              <a:rPr lang="en-GB" dirty="0" err="1">
                <a:effectLst/>
                <a:latin typeface="Arial" panose="020B0604020202020204" pitchFamily="34" charset="0"/>
              </a:rPr>
              <a:t>coopérer</a:t>
            </a:r>
            <a:r>
              <a:rPr lang="en-GB" dirty="0">
                <a:effectLst/>
                <a:latin typeface="Arial" panose="020B0604020202020204" pitchFamily="34" charset="0"/>
              </a:rPr>
              <a:t> </a:t>
            </a:r>
            <a:r>
              <a:rPr lang="en-GB" dirty="0" err="1">
                <a:effectLst/>
                <a:latin typeface="Arial" panose="020B0604020202020204" pitchFamily="34" charset="0"/>
              </a:rPr>
              <a:t>s'applique</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principe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fois</a:t>
            </a:r>
            <a:r>
              <a:rPr lang="en-GB" dirty="0">
                <a:effectLst/>
                <a:latin typeface="Arial" panose="020B0604020202020204" pitchFamily="34" charset="0"/>
              </a:rPr>
              <a:t> aux infractions </a:t>
            </a:r>
            <a:r>
              <a:rPr lang="en-GB" dirty="0" err="1">
                <a:effectLst/>
                <a:latin typeface="Arial" panose="020B0604020202020204" pitchFamily="34" charset="0"/>
              </a:rPr>
              <a:t>pénales</a:t>
            </a:r>
            <a:r>
              <a:rPr lang="en-GB" dirty="0">
                <a:effectLst/>
                <a:latin typeface="Arial" panose="020B0604020202020204" pitchFamily="34" charset="0"/>
              </a:rPr>
              <a:t> </a:t>
            </a:r>
            <a:r>
              <a:rPr lang="en-GB" dirty="0" err="1">
                <a:effectLst/>
                <a:latin typeface="Arial" panose="020B0604020202020204" pitchFamily="34" charset="0"/>
              </a:rPr>
              <a:t>liées</a:t>
            </a:r>
            <a:r>
              <a:rPr lang="en-GB" dirty="0">
                <a:effectLst/>
                <a:latin typeface="Arial" panose="020B0604020202020204" pitchFamily="34" charset="0"/>
              </a:rPr>
              <a:t> aux </a:t>
            </a:r>
            <a:r>
              <a:rPr lang="en-GB" dirty="0" err="1">
                <a:effectLst/>
                <a:latin typeface="Arial" panose="020B0604020202020204" pitchFamily="34" charset="0"/>
              </a:rPr>
              <a:t>systèmes</a:t>
            </a:r>
            <a:r>
              <a:rPr lang="en-GB" dirty="0">
                <a:effectLst/>
                <a:latin typeface="Arial" panose="020B0604020202020204" pitchFamily="34" charset="0"/>
              </a:rPr>
              <a:t> et </a:t>
            </a:r>
            <a:r>
              <a:rPr lang="en-GB" dirty="0" err="1">
                <a:effectLst/>
                <a:latin typeface="Arial" panose="020B0604020202020204" pitchFamily="34" charset="0"/>
              </a:rPr>
              <a:t>données</a:t>
            </a:r>
            <a:r>
              <a:rPr lang="en-GB" dirty="0">
                <a:effectLst/>
                <a:latin typeface="Arial" panose="020B0604020202020204" pitchFamily="34" charset="0"/>
              </a:rPr>
              <a:t> </a:t>
            </a:r>
            <a:r>
              <a:rPr lang="en-GB" dirty="0" err="1">
                <a:effectLst/>
                <a:latin typeface="Arial" panose="020B0604020202020204" pitchFamily="34" charset="0"/>
              </a:rPr>
              <a:t>informatiques</a:t>
            </a:r>
            <a:r>
              <a:rPr lang="en-GB" dirty="0">
                <a:effectLst/>
                <a:latin typeface="Arial" panose="020B0604020202020204" pitchFamily="34" charset="0"/>
              </a:rPr>
              <a:t> (</a:t>
            </a:r>
            <a:r>
              <a:rPr lang="en-GB" dirty="0" err="1">
                <a:effectLst/>
                <a:latin typeface="Arial" panose="020B0604020202020204" pitchFamily="34" charset="0"/>
              </a:rPr>
              <a:t>c'est</a:t>
            </a:r>
            <a:r>
              <a:rPr lang="en-GB" dirty="0">
                <a:effectLst/>
                <a:latin typeface="Arial" panose="020B0604020202020204" pitchFamily="34" charset="0"/>
              </a:rPr>
              <a:t>-</a:t>
            </a:r>
            <a:r>
              <a:rPr lang="en-GB" dirty="0" err="1">
                <a:effectLst/>
                <a:latin typeface="Arial" panose="020B0604020202020204" pitchFamily="34" charset="0"/>
              </a:rPr>
              <a:t>à</a:t>
            </a:r>
            <a:r>
              <a:rPr lang="en-GB" dirty="0">
                <a:effectLst/>
                <a:latin typeface="Arial" panose="020B0604020202020204" pitchFamily="34" charset="0"/>
              </a:rPr>
              <a:t>-dire les infractions couvertes par </a:t>
            </a:r>
            <a:r>
              <a:rPr lang="en-GB" dirty="0" err="1">
                <a:effectLst/>
                <a:latin typeface="Arial" panose="020B0604020202020204" pitchFamily="34" charset="0"/>
              </a:rPr>
              <a:t>l'Article</a:t>
            </a:r>
            <a:r>
              <a:rPr lang="en-GB" dirty="0">
                <a:effectLst/>
                <a:latin typeface="Arial" panose="020B0604020202020204" pitchFamily="34" charset="0"/>
              </a:rPr>
              <a:t> 14, </a:t>
            </a:r>
            <a:r>
              <a:rPr lang="en-GB" dirty="0" err="1">
                <a:effectLst/>
                <a:latin typeface="Arial" panose="020B0604020202020204" pitchFamily="34" charset="0"/>
              </a:rPr>
              <a:t>paragraphe</a:t>
            </a:r>
            <a:r>
              <a:rPr lang="en-GB" dirty="0">
                <a:effectLst/>
                <a:latin typeface="Arial" panose="020B0604020202020204" pitchFamily="34" charset="0"/>
              </a:rPr>
              <a:t> 2, </a:t>
            </a:r>
            <a:r>
              <a:rPr lang="en-GB" dirty="0" err="1">
                <a:effectLst/>
                <a:latin typeface="Arial" panose="020B0604020202020204" pitchFamily="34" charset="0"/>
              </a:rPr>
              <a:t>litterae</a:t>
            </a:r>
            <a:r>
              <a:rPr lang="en-GB" dirty="0">
                <a:effectLst/>
                <a:latin typeface="Arial" panose="020B0604020202020204" pitchFamily="34" charset="0"/>
              </a:rPr>
              <a:t> a-b), et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collecte</a:t>
            </a:r>
            <a:r>
              <a:rPr lang="en-GB" dirty="0">
                <a:effectLst/>
                <a:latin typeface="Arial" panose="020B0604020202020204" pitchFamily="34" charset="0"/>
              </a:rPr>
              <a:t> de </a:t>
            </a:r>
            <a:r>
              <a:rPr lang="en-GB" dirty="0" err="1">
                <a:effectLst/>
                <a:latin typeface="Arial" panose="020B0604020202020204" pitchFamily="34" charset="0"/>
              </a:rPr>
              <a:t>preuves</a:t>
            </a:r>
            <a:r>
              <a:rPr lang="en-GB" dirty="0">
                <a:effectLst/>
                <a:latin typeface="Arial" panose="020B0604020202020204" pitchFamily="34" charset="0"/>
              </a:rPr>
              <a:t> sous </a:t>
            </a:r>
            <a:r>
              <a:rPr lang="en-GB" dirty="0" err="1">
                <a:effectLst/>
                <a:latin typeface="Arial" panose="020B0604020202020204" pitchFamily="34" charset="0"/>
              </a:rPr>
              <a:t>forme</a:t>
            </a:r>
            <a:r>
              <a:rPr lang="en-GB" dirty="0">
                <a:effectLst/>
                <a:latin typeface="Arial" panose="020B0604020202020204" pitchFamily="34" charset="0"/>
              </a:rPr>
              <a:t> </a:t>
            </a:r>
            <a:r>
              <a:rPr lang="en-GB" dirty="0" err="1">
                <a:effectLst/>
                <a:latin typeface="Arial" panose="020B0604020202020204" pitchFamily="34" charset="0"/>
              </a:rPr>
              <a:t>électronique</a:t>
            </a:r>
            <a:r>
              <a:rPr lang="en-GB" dirty="0">
                <a:effectLst/>
                <a:latin typeface="Arial" panose="020B0604020202020204" pitchFamily="34" charset="0"/>
              </a:rPr>
              <a:t> </a:t>
            </a:r>
            <a:r>
              <a:rPr lang="en-GB" dirty="0" err="1">
                <a:effectLst/>
                <a:latin typeface="Arial" panose="020B0604020202020204" pitchFamily="34" charset="0"/>
              </a:rPr>
              <a:t>d'une</a:t>
            </a:r>
            <a:r>
              <a:rPr lang="en-GB" dirty="0">
                <a:effectLst/>
                <a:latin typeface="Arial" panose="020B0604020202020204" pitchFamily="34" charset="0"/>
              </a:rPr>
              <a:t> infraction </a:t>
            </a:r>
            <a:r>
              <a:rPr lang="en-GB" dirty="0" err="1">
                <a:effectLst/>
                <a:latin typeface="Arial" panose="020B0604020202020204" pitchFamily="34" charset="0"/>
              </a:rPr>
              <a:t>pénale</a:t>
            </a:r>
            <a:r>
              <a:rPr lang="en-GB" dirty="0">
                <a:effectLst/>
                <a:latin typeface="Arial" panose="020B0604020202020204" pitchFamily="34" charset="0"/>
              </a:rPr>
              <a:t>. Il a </a:t>
            </a:r>
            <a:r>
              <a:rPr lang="en-GB" dirty="0" err="1">
                <a:effectLst/>
                <a:latin typeface="Arial" panose="020B0604020202020204" pitchFamily="34" charset="0"/>
              </a:rPr>
              <a:t>été</a:t>
            </a:r>
            <a:r>
              <a:rPr lang="en-GB" dirty="0">
                <a:effectLst/>
                <a:latin typeface="Arial" panose="020B0604020202020204" pitchFamily="34" charset="0"/>
              </a:rPr>
              <a:t> </a:t>
            </a:r>
            <a:r>
              <a:rPr lang="en-GB" dirty="0" err="1">
                <a:effectLst/>
                <a:latin typeface="Arial" panose="020B0604020202020204" pitchFamily="34" charset="0"/>
              </a:rPr>
              <a:t>convenu</a:t>
            </a:r>
            <a:r>
              <a:rPr lang="en-GB" dirty="0">
                <a:effectLst/>
                <a:latin typeface="Arial" panose="020B0604020202020204" pitchFamily="34" charset="0"/>
              </a:rPr>
              <a:t> </a:t>
            </a:r>
            <a:r>
              <a:rPr lang="en-GB" dirty="0" err="1">
                <a:effectLst/>
                <a:latin typeface="Arial" panose="020B0604020202020204" pitchFamily="34" charset="0"/>
              </a:rPr>
              <a:t>d'imposer</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obligation de </a:t>
            </a:r>
            <a:r>
              <a:rPr lang="en-GB" dirty="0" err="1">
                <a:effectLst/>
                <a:latin typeface="Arial" panose="020B0604020202020204" pitchFamily="34" charset="0"/>
              </a:rPr>
              <a:t>coopération</a:t>
            </a:r>
            <a:r>
              <a:rPr lang="en-GB" dirty="0">
                <a:effectLst/>
                <a:latin typeface="Arial" panose="020B0604020202020204" pitchFamily="34" charset="0"/>
              </a:rPr>
              <a:t> pour </a:t>
            </a:r>
            <a:r>
              <a:rPr lang="en-GB" dirty="0" err="1">
                <a:effectLst/>
                <a:latin typeface="Arial" panose="020B0604020202020204" pitchFamily="34" charset="0"/>
              </a:rPr>
              <a:t>cette</a:t>
            </a:r>
            <a:r>
              <a:rPr lang="en-GB" dirty="0">
                <a:effectLst/>
                <a:latin typeface="Arial" panose="020B0604020202020204" pitchFamily="34" charset="0"/>
              </a:rPr>
              <a:t> </a:t>
            </a:r>
            <a:r>
              <a:rPr lang="en-GB" dirty="0" err="1">
                <a:effectLst/>
                <a:latin typeface="Arial" panose="020B0604020202020204" pitchFamily="34" charset="0"/>
              </a:rPr>
              <a:t>vaste</a:t>
            </a:r>
            <a:r>
              <a:rPr lang="en-GB" dirty="0">
                <a:effectLst/>
                <a:latin typeface="Arial" panose="020B0604020202020204" pitchFamily="34" charset="0"/>
              </a:rPr>
              <a:t> </a:t>
            </a:r>
            <a:r>
              <a:rPr lang="en-GB" dirty="0" err="1">
                <a:effectLst/>
                <a:latin typeface="Arial" panose="020B0604020202020204" pitchFamily="34" charset="0"/>
              </a:rPr>
              <a:t>catégorie</a:t>
            </a:r>
            <a:r>
              <a:rPr lang="en-GB" dirty="0">
                <a:effectLst/>
                <a:latin typeface="Arial" panose="020B0604020202020204" pitchFamily="34" charset="0"/>
              </a:rPr>
              <a:t> </a:t>
            </a:r>
            <a:r>
              <a:rPr lang="en-GB" dirty="0" err="1">
                <a:effectLst/>
                <a:latin typeface="Arial" panose="020B0604020202020204" pitchFamily="34" charset="0"/>
              </a:rPr>
              <a:t>d'infractions</a:t>
            </a:r>
            <a:r>
              <a:rPr lang="en-GB" dirty="0">
                <a:effectLst/>
                <a:latin typeface="Arial" panose="020B0604020202020204" pitchFamily="34" charset="0"/>
              </a:rPr>
              <a:t>, car il </a:t>
            </a:r>
            <a:r>
              <a:rPr lang="en-GB" dirty="0" err="1">
                <a:effectLst/>
                <a:latin typeface="Arial" panose="020B0604020202020204" pitchFamily="34" charset="0"/>
              </a:rPr>
              <a:t>existe</a:t>
            </a:r>
            <a:r>
              <a:rPr lang="en-GB" dirty="0">
                <a:effectLst/>
                <a:latin typeface="Arial" panose="020B0604020202020204" pitchFamily="34" charset="0"/>
              </a:rPr>
              <a:t> le </a:t>
            </a:r>
            <a:r>
              <a:rPr lang="en-GB" dirty="0" err="1">
                <a:effectLst/>
                <a:latin typeface="Arial" panose="020B0604020202020204" pitchFamily="34" charset="0"/>
              </a:rPr>
              <a:t>même</a:t>
            </a:r>
            <a:r>
              <a:rPr lang="en-GB" dirty="0">
                <a:effectLst/>
                <a:latin typeface="Arial" panose="020B0604020202020204" pitchFamily="34" charset="0"/>
              </a:rPr>
              <a:t> </a:t>
            </a:r>
            <a:r>
              <a:rPr lang="en-GB" dirty="0" err="1">
                <a:effectLst/>
                <a:latin typeface="Arial" panose="020B0604020202020204" pitchFamily="34" charset="0"/>
              </a:rPr>
              <a:t>besoin</a:t>
            </a:r>
            <a:r>
              <a:rPr lang="en-GB" dirty="0">
                <a:effectLst/>
                <a:latin typeface="Arial" panose="020B0604020202020204" pitchFamily="34" charset="0"/>
              </a:rPr>
              <a:t> de </a:t>
            </a:r>
            <a:r>
              <a:rPr lang="en-GB" dirty="0" err="1">
                <a:effectLst/>
                <a:latin typeface="Arial" panose="020B0604020202020204" pitchFamily="34" charset="0"/>
              </a:rPr>
              <a:t>mécanismes</a:t>
            </a:r>
            <a:r>
              <a:rPr lang="en-GB" dirty="0">
                <a:effectLst/>
                <a:latin typeface="Arial" panose="020B0604020202020204" pitchFamily="34" charset="0"/>
              </a:rPr>
              <a:t> </a:t>
            </a:r>
            <a:r>
              <a:rPr lang="en-GB" dirty="0" err="1">
                <a:effectLst/>
                <a:latin typeface="Arial" panose="020B0604020202020204" pitchFamily="34" charset="0"/>
              </a:rPr>
              <a:t>rationalisés</a:t>
            </a:r>
            <a:r>
              <a:rPr lang="en-GB" dirty="0">
                <a:effectLst/>
                <a:latin typeface="Arial" panose="020B0604020202020204" pitchFamily="34" charset="0"/>
              </a:rPr>
              <a:t> de </a:t>
            </a:r>
            <a:r>
              <a:rPr lang="en-GB" dirty="0" err="1">
                <a:effectLst/>
                <a:latin typeface="Arial" panose="020B0604020202020204" pitchFamily="34" charset="0"/>
              </a:rPr>
              <a:t>coopération</a:t>
            </a:r>
            <a:r>
              <a:rPr lang="en-GB" dirty="0">
                <a:effectLst/>
                <a:latin typeface="Arial" panose="020B0604020202020204" pitchFamily="34" charset="0"/>
              </a:rPr>
              <a:t> </a:t>
            </a:r>
            <a:r>
              <a:rPr lang="en-GB" dirty="0" err="1">
                <a:effectLst/>
                <a:latin typeface="Arial" panose="020B0604020202020204" pitchFamily="34" charset="0"/>
              </a:rPr>
              <a:t>internationale</a:t>
            </a:r>
            <a:r>
              <a:rPr lang="en-GB" dirty="0">
                <a:effectLst/>
                <a:latin typeface="Arial" panose="020B0604020202020204" pitchFamily="34" charset="0"/>
              </a:rPr>
              <a:t> que pour </a:t>
            </a:r>
            <a:r>
              <a:rPr lang="en-GB" dirty="0" err="1">
                <a:effectLst/>
                <a:latin typeface="Arial" panose="020B0604020202020204" pitchFamily="34" charset="0"/>
              </a:rPr>
              <a:t>ces</a:t>
            </a:r>
            <a:r>
              <a:rPr lang="en-GB" dirty="0">
                <a:effectLst/>
                <a:latin typeface="Arial" panose="020B0604020202020204" pitchFamily="34" charset="0"/>
              </a:rPr>
              <a:t> deux </a:t>
            </a:r>
            <a:r>
              <a:rPr lang="en-GB" dirty="0" err="1">
                <a:effectLst/>
                <a:latin typeface="Arial" panose="020B0604020202020204" pitchFamily="34" charset="0"/>
              </a:rPr>
              <a:t>catégories</a:t>
            </a:r>
            <a:r>
              <a:rPr lang="en-GB" dirty="0">
                <a:effectLst/>
                <a:latin typeface="Arial" panose="020B0604020202020204" pitchFamily="34" charset="0"/>
              </a:rPr>
              <a:t> </a:t>
            </a:r>
            <a:r>
              <a:rPr lang="en-GB" dirty="0" err="1">
                <a:effectLst/>
                <a:latin typeface="Arial" panose="020B0604020202020204" pitchFamily="34" charset="0"/>
              </a:rPr>
              <a:t>d'infractions</a:t>
            </a:r>
            <a:r>
              <a:rPr lang="en-GB" dirty="0">
                <a:effectLst/>
                <a:latin typeface="Arial" panose="020B0604020202020204" pitchFamily="34" charset="0"/>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384054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err="1">
                <a:effectLst/>
                <a:latin typeface="Arial" panose="020B0604020202020204" pitchFamily="34" charset="0"/>
              </a:rPr>
              <a:t>L'objectif</a:t>
            </a:r>
            <a:r>
              <a:rPr lang="en-GB" dirty="0">
                <a:effectLst/>
                <a:latin typeface="Arial" panose="020B0604020202020204" pitchFamily="34" charset="0"/>
              </a:rPr>
              <a:t> du </a:t>
            </a:r>
            <a:r>
              <a:rPr lang="en-GB" dirty="0" err="1">
                <a:effectLst/>
                <a:latin typeface="Arial" panose="020B0604020202020204" pitchFamily="34" charset="0"/>
              </a:rPr>
              <a:t>paragraphe</a:t>
            </a:r>
            <a:r>
              <a:rPr lang="en-GB" dirty="0">
                <a:effectLst/>
                <a:latin typeface="Arial" panose="020B0604020202020204" pitchFamily="34" charset="0"/>
              </a:rPr>
              <a:t> 3 est </a:t>
            </a:r>
            <a:r>
              <a:rPr lang="en-GB" dirty="0" err="1">
                <a:effectLst/>
                <a:latin typeface="Arial" panose="020B0604020202020204" pitchFamily="34" charset="0"/>
              </a:rPr>
              <a:t>donc</a:t>
            </a:r>
            <a:r>
              <a:rPr lang="en-GB" dirty="0">
                <a:effectLst/>
                <a:latin typeface="Arial" panose="020B0604020202020204" pitchFamily="34" charset="0"/>
              </a:rPr>
              <a:t> de </a:t>
            </a:r>
            <a:r>
              <a:rPr lang="en-GB" dirty="0" err="1">
                <a:effectLst/>
                <a:latin typeface="Arial" panose="020B0604020202020204" pitchFamily="34" charset="0"/>
              </a:rPr>
              <a:t>faciliter</a:t>
            </a:r>
            <a:r>
              <a:rPr lang="en-GB" dirty="0">
                <a:effectLst/>
                <a:latin typeface="Arial" panose="020B0604020202020204" pitchFamily="34" charset="0"/>
              </a:rPr>
              <a:t> </a:t>
            </a:r>
            <a:r>
              <a:rPr lang="en-GB" dirty="0" err="1">
                <a:effectLst/>
                <a:latin typeface="Arial" panose="020B0604020202020204" pitchFamily="34" charset="0"/>
              </a:rPr>
              <a:t>l'accélération</a:t>
            </a:r>
            <a:r>
              <a:rPr lang="en-GB" dirty="0">
                <a:effectLst/>
                <a:latin typeface="Arial" panose="020B0604020202020204" pitchFamily="34" charset="0"/>
              </a:rPr>
              <a:t> du </a:t>
            </a:r>
            <a:r>
              <a:rPr lang="en-GB" dirty="0" err="1">
                <a:effectLst/>
                <a:latin typeface="Arial" panose="020B0604020202020204" pitchFamily="34" charset="0"/>
              </a:rPr>
              <a:t>traitement</a:t>
            </a:r>
            <a:r>
              <a:rPr lang="en-GB" dirty="0">
                <a:effectLst/>
                <a:latin typeface="Arial" panose="020B0604020202020204" pitchFamily="34" charset="0"/>
              </a:rPr>
              <a:t> des </a:t>
            </a:r>
            <a:r>
              <a:rPr lang="en-GB" dirty="0" err="1">
                <a:effectLst/>
                <a:latin typeface="Arial" panose="020B0604020202020204" pitchFamily="34" charset="0"/>
              </a:rPr>
              <a:t>demandes</a:t>
            </a:r>
            <a:r>
              <a:rPr lang="en-GB" dirty="0">
                <a:effectLst/>
                <a:latin typeface="Arial" panose="020B0604020202020204" pitchFamily="34" charset="0"/>
              </a:rPr>
              <a:t> </a:t>
            </a:r>
            <a:r>
              <a:rPr lang="en-GB" dirty="0" err="1">
                <a:effectLst/>
                <a:latin typeface="Arial" panose="020B0604020202020204" pitchFamily="34" charset="0"/>
              </a:rPr>
              <a:t>d'assistance</a:t>
            </a:r>
            <a:r>
              <a:rPr lang="en-GB" dirty="0">
                <a:effectLst/>
                <a:latin typeface="Arial" panose="020B0604020202020204" pitchFamily="34" charset="0"/>
              </a:rPr>
              <a:t> </a:t>
            </a:r>
            <a:r>
              <a:rPr lang="en-GB" dirty="0" err="1">
                <a:effectLst/>
                <a:latin typeface="Arial" panose="020B0604020202020204" pitchFamily="34" charset="0"/>
              </a:rPr>
              <a:t>mutuelle</a:t>
            </a:r>
            <a:r>
              <a:rPr lang="en-GB" dirty="0">
                <a:effectLst/>
                <a:latin typeface="Arial" panose="020B0604020202020204" pitchFamily="34" charset="0"/>
              </a:rPr>
              <a:t> </a:t>
            </a:r>
            <a:r>
              <a:rPr lang="en-GB" dirty="0" err="1">
                <a:effectLst/>
                <a:latin typeface="Arial" panose="020B0604020202020204" pitchFamily="34" charset="0"/>
              </a:rPr>
              <a:t>afin</a:t>
            </a:r>
            <a:r>
              <a:rPr lang="en-GB" dirty="0">
                <a:effectLst/>
                <a:latin typeface="Arial" panose="020B0604020202020204" pitchFamily="34" charset="0"/>
              </a:rPr>
              <a:t> que des </a:t>
            </a:r>
            <a:r>
              <a:rPr lang="en-GB" dirty="0" err="1">
                <a:effectLst/>
                <a:latin typeface="Arial" panose="020B0604020202020204" pitchFamily="34" charset="0"/>
              </a:rPr>
              <a:t>informations</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des </a:t>
            </a:r>
            <a:r>
              <a:rPr lang="en-GB" dirty="0" err="1">
                <a:effectLst/>
                <a:latin typeface="Arial" panose="020B0604020202020204" pitchFamily="34" charset="0"/>
              </a:rPr>
              <a:t>preuves</a:t>
            </a:r>
            <a:r>
              <a:rPr lang="en-GB" dirty="0">
                <a:effectLst/>
                <a:latin typeface="Arial" panose="020B0604020202020204" pitchFamily="34" charset="0"/>
              </a:rPr>
              <a:t> </a:t>
            </a:r>
            <a:r>
              <a:rPr lang="en-GB" dirty="0" err="1">
                <a:effectLst/>
                <a:latin typeface="Arial" panose="020B0604020202020204" pitchFamily="34" charset="0"/>
              </a:rPr>
              <a:t>essentielles</a:t>
            </a:r>
            <a:r>
              <a:rPr lang="en-GB" dirty="0">
                <a:effectLst/>
                <a:latin typeface="Arial" panose="020B0604020202020204" pitchFamily="34" charset="0"/>
              </a:rPr>
              <a:t> ne </a:t>
            </a:r>
            <a:r>
              <a:rPr lang="en-GB" dirty="0" err="1">
                <a:effectLst/>
                <a:latin typeface="Arial" panose="020B0604020202020204" pitchFamily="34" charset="0"/>
              </a:rPr>
              <a:t>soient</a:t>
            </a:r>
            <a:r>
              <a:rPr lang="en-GB" dirty="0">
                <a:effectLst/>
                <a:latin typeface="Arial" panose="020B0604020202020204" pitchFamily="34" charset="0"/>
              </a:rPr>
              <a:t> pas perdues </a:t>
            </a:r>
            <a:r>
              <a:rPr lang="en-GB" dirty="0" err="1">
                <a:effectLst/>
                <a:latin typeface="Arial" panose="020B0604020202020204" pitchFamily="34" charset="0"/>
              </a:rPr>
              <a:t>parce</a:t>
            </a:r>
            <a:r>
              <a:rPr lang="en-GB" dirty="0">
                <a:effectLst/>
                <a:latin typeface="Arial" panose="020B0604020202020204" pitchFamily="34" charset="0"/>
              </a:rPr>
              <a:t> </a:t>
            </a:r>
            <a:r>
              <a:rPr lang="en-GB" dirty="0" err="1">
                <a:effectLst/>
                <a:latin typeface="Arial" panose="020B0604020202020204" pitchFamily="34" charset="0"/>
              </a:rPr>
              <a:t>qu'elles</a:t>
            </a:r>
            <a:r>
              <a:rPr lang="en-GB" dirty="0">
                <a:effectLst/>
                <a:latin typeface="Arial" panose="020B0604020202020204" pitchFamily="34" charset="0"/>
              </a:rPr>
              <a:t> </a:t>
            </a:r>
            <a:r>
              <a:rPr lang="en-GB" dirty="0" err="1">
                <a:effectLst/>
                <a:latin typeface="Arial" panose="020B0604020202020204" pitchFamily="34" charset="0"/>
              </a:rPr>
              <a:t>ont</a:t>
            </a:r>
            <a:r>
              <a:rPr lang="en-GB" dirty="0">
                <a:effectLst/>
                <a:latin typeface="Arial" panose="020B0604020202020204" pitchFamily="34" charset="0"/>
              </a:rPr>
              <a:t> </a:t>
            </a:r>
            <a:r>
              <a:rPr lang="en-GB" dirty="0" err="1">
                <a:effectLst/>
                <a:latin typeface="Arial" panose="020B0604020202020204" pitchFamily="34" charset="0"/>
              </a:rPr>
              <a:t>été</a:t>
            </a:r>
            <a:r>
              <a:rPr lang="en-GB" dirty="0">
                <a:effectLst/>
                <a:latin typeface="Arial" panose="020B0604020202020204" pitchFamily="34" charset="0"/>
              </a:rPr>
              <a:t> </a:t>
            </a:r>
            <a:r>
              <a:rPr lang="en-GB" dirty="0" err="1">
                <a:effectLst/>
                <a:latin typeface="Arial" panose="020B0604020202020204" pitchFamily="34" charset="0"/>
              </a:rPr>
              <a:t>supprimées</a:t>
            </a:r>
            <a:r>
              <a:rPr lang="en-GB" dirty="0">
                <a:effectLst/>
                <a:latin typeface="Arial" panose="020B0604020202020204" pitchFamily="34" charset="0"/>
              </a:rPr>
              <a:t> </a:t>
            </a:r>
            <a:r>
              <a:rPr lang="en-GB" dirty="0" err="1">
                <a:effectLst/>
                <a:latin typeface="Arial" panose="020B0604020202020204" pitchFamily="34" charset="0"/>
              </a:rPr>
              <a:t>avant</a:t>
            </a:r>
            <a:r>
              <a:rPr lang="en-GB" dirty="0">
                <a:effectLst/>
                <a:latin typeface="Arial" panose="020B0604020202020204" pitchFamily="34" charset="0"/>
              </a:rPr>
              <a:t> </a:t>
            </a:r>
            <a:r>
              <a:rPr lang="en-GB" dirty="0" err="1">
                <a:effectLst/>
                <a:latin typeface="Arial" panose="020B0604020202020204" pitchFamily="34" charset="0"/>
              </a:rPr>
              <a:t>qu'une</a:t>
            </a:r>
            <a:r>
              <a:rPr lang="en-GB" dirty="0">
                <a:effectLst/>
                <a:latin typeface="Arial" panose="020B0604020202020204" pitchFamily="34" charset="0"/>
              </a:rPr>
              <a:t> </a:t>
            </a:r>
            <a:r>
              <a:rPr lang="en-GB" dirty="0" err="1">
                <a:effectLst/>
                <a:latin typeface="Arial" panose="020B0604020202020204" pitchFamily="34" charset="0"/>
              </a:rPr>
              <a:t>demande</a:t>
            </a:r>
            <a:r>
              <a:rPr lang="en-GB" dirty="0">
                <a:effectLst/>
                <a:latin typeface="Arial" panose="020B0604020202020204" pitchFamily="34" charset="0"/>
              </a:rPr>
              <a:t> </a:t>
            </a:r>
            <a:r>
              <a:rPr lang="en-GB" dirty="0" err="1">
                <a:effectLst/>
                <a:latin typeface="Arial" panose="020B0604020202020204" pitchFamily="34" charset="0"/>
              </a:rPr>
              <a:t>d'assistance</a:t>
            </a:r>
            <a:r>
              <a:rPr lang="en-GB" dirty="0">
                <a:effectLst/>
                <a:latin typeface="Arial" panose="020B0604020202020204" pitchFamily="34" charset="0"/>
              </a:rPr>
              <a:t> ait </a:t>
            </a:r>
            <a:r>
              <a:rPr lang="en-GB" dirty="0" err="1">
                <a:effectLst/>
                <a:latin typeface="Arial" panose="020B0604020202020204" pitchFamily="34" charset="0"/>
              </a:rPr>
              <a:t>pu</a:t>
            </a:r>
            <a:r>
              <a:rPr lang="en-GB" dirty="0">
                <a:effectLst/>
                <a:latin typeface="Arial" panose="020B0604020202020204" pitchFamily="34" charset="0"/>
              </a:rPr>
              <a: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préparée</a:t>
            </a:r>
            <a:r>
              <a:rPr lang="en-GB" dirty="0">
                <a:effectLst/>
                <a:latin typeface="Arial" panose="020B0604020202020204" pitchFamily="34" charset="0"/>
              </a:rPr>
              <a:t>, </a:t>
            </a:r>
            <a:r>
              <a:rPr lang="en-GB" dirty="0" err="1">
                <a:effectLst/>
                <a:latin typeface="Arial" panose="020B0604020202020204" pitchFamily="34" charset="0"/>
              </a:rPr>
              <a:t>transmise</a:t>
            </a:r>
            <a:r>
              <a:rPr lang="en-GB" dirty="0">
                <a:effectLst/>
                <a:latin typeface="Arial" panose="020B0604020202020204" pitchFamily="34" charset="0"/>
              </a:rPr>
              <a:t> et </a:t>
            </a:r>
            <a:r>
              <a:rPr lang="en-GB" dirty="0" err="1">
                <a:effectLst/>
                <a:latin typeface="Arial" panose="020B0604020202020204" pitchFamily="34" charset="0"/>
              </a:rPr>
              <a:t>traitée</a:t>
            </a:r>
            <a:r>
              <a:rPr lang="en-GB" dirty="0">
                <a:effectLst/>
                <a:latin typeface="Arial" panose="020B0604020202020204" pitchFamily="34" charset="0"/>
              </a:rPr>
              <a: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Le </a:t>
            </a:r>
            <a:r>
              <a:rPr lang="en-GB" dirty="0" err="1">
                <a:effectLst/>
                <a:latin typeface="Arial" panose="020B0604020202020204" pitchFamily="34" charset="0"/>
              </a:rPr>
              <a:t>paragraphe</a:t>
            </a:r>
            <a:r>
              <a:rPr lang="en-GB" dirty="0">
                <a:effectLst/>
                <a:latin typeface="Arial" panose="020B0604020202020204" pitchFamily="34" charset="0"/>
              </a:rPr>
              <a:t> 3 le fait </a:t>
            </a:r>
            <a:r>
              <a:rPr lang="en-GB" dirty="0" err="1">
                <a:effectLst/>
                <a:latin typeface="Arial" panose="020B0604020202020204" pitchFamily="34" charset="0"/>
              </a:rPr>
              <a:t>en</a:t>
            </a:r>
            <a:r>
              <a:rPr lang="en-GB" dirty="0">
                <a:effectLst/>
                <a:latin typeface="Arial" panose="020B0604020202020204" pitchFamily="34" charset="0"/>
              </a:rPr>
              <a:t> (1) </a:t>
            </a:r>
            <a:r>
              <a:rPr lang="en-GB" dirty="0" err="1">
                <a:effectLst/>
                <a:latin typeface="Arial" panose="020B0604020202020204" pitchFamily="34" charset="0"/>
              </a:rPr>
              <a:t>habilitant</a:t>
            </a:r>
            <a:r>
              <a:rPr lang="en-GB" dirty="0">
                <a:effectLst/>
                <a:latin typeface="Arial" panose="020B0604020202020204" pitchFamily="34" charset="0"/>
              </a:rPr>
              <a:t> les Parties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présenter</a:t>
            </a:r>
            <a:r>
              <a:rPr lang="en-GB" dirty="0">
                <a:effectLst/>
                <a:latin typeface="Arial" panose="020B0604020202020204" pitchFamily="34" charset="0"/>
              </a:rPr>
              <a:t> des </a:t>
            </a:r>
            <a:r>
              <a:rPr lang="en-GB" dirty="0" err="1">
                <a:effectLst/>
                <a:latin typeface="Arial" panose="020B0604020202020204" pitchFamily="34" charset="0"/>
              </a:rPr>
              <a:t>demandes</a:t>
            </a:r>
            <a:r>
              <a:rPr lang="en-GB" dirty="0">
                <a:effectLst/>
                <a:latin typeface="Arial" panose="020B0604020202020204" pitchFamily="34" charset="0"/>
              </a:rPr>
              <a:t> </a:t>
            </a:r>
            <a:r>
              <a:rPr lang="en-GB" dirty="0" err="1">
                <a:effectLst/>
                <a:latin typeface="Arial" panose="020B0604020202020204" pitchFamily="34" charset="0"/>
              </a:rPr>
              <a:t>urgentes</a:t>
            </a:r>
            <a:r>
              <a:rPr lang="en-GB" dirty="0">
                <a:effectLst/>
                <a:latin typeface="Arial" panose="020B0604020202020204" pitchFamily="34" charset="0"/>
              </a:rPr>
              <a:t> de </a:t>
            </a:r>
            <a:r>
              <a:rPr lang="en-GB" dirty="0" err="1">
                <a:effectLst/>
                <a:latin typeface="Arial" panose="020B0604020202020204" pitchFamily="34" charset="0"/>
              </a:rPr>
              <a:t>coopération</a:t>
            </a:r>
            <a:r>
              <a:rPr lang="en-GB" dirty="0">
                <a:effectLst/>
                <a:latin typeface="Arial" panose="020B0604020202020204" pitchFamily="34" charset="0"/>
              </a:rPr>
              <a:t> par des </a:t>
            </a:r>
            <a:r>
              <a:rPr lang="en-GB" dirty="0" err="1">
                <a:effectLst/>
                <a:latin typeface="Arial" panose="020B0604020202020204" pitchFamily="34" charset="0"/>
              </a:rPr>
              <a:t>moyens</a:t>
            </a:r>
            <a:r>
              <a:rPr lang="en-GB" dirty="0">
                <a:effectLst/>
                <a:latin typeface="Arial" panose="020B0604020202020204" pitchFamily="34" charset="0"/>
              </a:rPr>
              <a:t> de communication </a:t>
            </a:r>
            <a:r>
              <a:rPr lang="en-GB" dirty="0" err="1">
                <a:effectLst/>
                <a:latin typeface="Arial" panose="020B0604020202020204" pitchFamily="34" charset="0"/>
              </a:rPr>
              <a:t>accélérés</a:t>
            </a:r>
            <a:r>
              <a:rPr lang="en-GB" dirty="0">
                <a:effectLst/>
                <a:latin typeface="Arial" panose="020B0604020202020204" pitchFamily="34" charset="0"/>
              </a:rPr>
              <a:t>, </a:t>
            </a:r>
            <a:r>
              <a:rPr lang="en-GB" dirty="0" err="1">
                <a:effectLst/>
                <a:latin typeface="Arial" panose="020B0604020202020204" pitchFamily="34" charset="0"/>
              </a:rPr>
              <a:t>plutôt</a:t>
            </a:r>
            <a:r>
              <a:rPr lang="en-GB" dirty="0">
                <a:effectLst/>
                <a:latin typeface="Arial" panose="020B0604020202020204" pitchFamily="34" charset="0"/>
              </a:rPr>
              <a:t> que par la transmission </a:t>
            </a:r>
            <a:r>
              <a:rPr lang="en-GB" dirty="0" err="1">
                <a:effectLst/>
                <a:latin typeface="Arial" panose="020B0604020202020204" pitchFamily="34" charset="0"/>
              </a:rPr>
              <a:t>traditionnelle</a:t>
            </a:r>
            <a:r>
              <a:rPr lang="en-GB" dirty="0">
                <a:effectLst/>
                <a:latin typeface="Arial" panose="020B0604020202020204" pitchFamily="34" charset="0"/>
              </a:rPr>
              <a:t>, beaucoup plus </a:t>
            </a:r>
            <a:r>
              <a:rPr lang="en-GB" dirty="0" err="1">
                <a:effectLst/>
                <a:latin typeface="Arial" panose="020B0604020202020204" pitchFamily="34" charset="0"/>
              </a:rPr>
              <a:t>lente</a:t>
            </a:r>
            <a:r>
              <a:rPr lang="en-GB" dirty="0">
                <a:effectLst/>
                <a:latin typeface="Arial" panose="020B0604020202020204" pitchFamily="34" charset="0"/>
              </a:rPr>
              <a:t>, de documents </a:t>
            </a:r>
            <a:r>
              <a:rPr lang="en-GB" dirty="0" err="1">
                <a:effectLst/>
                <a:latin typeface="Arial" panose="020B0604020202020204" pitchFamily="34" charset="0"/>
              </a:rPr>
              <a:t>écrits</a:t>
            </a:r>
            <a:r>
              <a:rPr lang="en-GB" dirty="0">
                <a:effectLst/>
                <a:latin typeface="Arial" panose="020B0604020202020204" pitchFamily="34" charset="0"/>
              </a:rPr>
              <a:t> et </a:t>
            </a:r>
            <a:r>
              <a:rPr lang="en-GB" dirty="0" err="1">
                <a:effectLst/>
                <a:latin typeface="Arial" panose="020B0604020202020204" pitchFamily="34" charset="0"/>
              </a:rPr>
              <a:t>scellés</a:t>
            </a:r>
            <a:r>
              <a:rPr lang="en-GB" dirty="0">
                <a:effectLst/>
                <a:latin typeface="Arial" panose="020B0604020202020204" pitchFamily="34" charset="0"/>
              </a:rPr>
              <a:t> par la valise diplomatique </a:t>
            </a:r>
            <a:r>
              <a:rPr lang="en-GB" dirty="0" err="1">
                <a:effectLst/>
                <a:latin typeface="Arial" panose="020B0604020202020204" pitchFamily="34" charset="0"/>
              </a:rPr>
              <a:t>ou</a:t>
            </a:r>
            <a:r>
              <a:rPr lang="en-GB" dirty="0">
                <a:effectLst/>
                <a:latin typeface="Arial" panose="020B0604020202020204" pitchFamily="34" charset="0"/>
              </a:rPr>
              <a:t> par des </a:t>
            </a:r>
            <a:r>
              <a:rPr lang="en-GB" dirty="0" err="1">
                <a:effectLst/>
                <a:latin typeface="Arial" panose="020B0604020202020204" pitchFamily="34" charset="0"/>
              </a:rPr>
              <a:t>systèmes</a:t>
            </a:r>
            <a:r>
              <a:rPr lang="en-GB" dirty="0">
                <a:effectLst/>
                <a:latin typeface="Arial" panose="020B0604020202020204" pitchFamily="34" charset="0"/>
              </a:rPr>
              <a:t> de distribution du </a:t>
            </a:r>
            <a:r>
              <a:rPr lang="en-GB" dirty="0" err="1">
                <a:effectLst/>
                <a:latin typeface="Arial" panose="020B0604020202020204" pitchFamily="34" charset="0"/>
              </a:rPr>
              <a:t>courrier</a:t>
            </a:r>
            <a:r>
              <a:rPr lang="en-GB" dirty="0">
                <a:effectLst/>
                <a:latin typeface="Arial" panose="020B0604020202020204" pitchFamily="34" charset="0"/>
              </a:rPr>
              <a:t> ; et (2) </a:t>
            </a: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exigeant</a:t>
            </a:r>
            <a:r>
              <a:rPr lang="en-GB" dirty="0">
                <a:effectLst/>
                <a:latin typeface="Arial" panose="020B0604020202020204" pitchFamily="34" charset="0"/>
              </a:rPr>
              <a:t> de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qu'elle</a:t>
            </a:r>
            <a:r>
              <a:rPr lang="en-GB" dirty="0">
                <a:effectLst/>
                <a:latin typeface="Arial" panose="020B0604020202020204" pitchFamily="34" charset="0"/>
              </a:rPr>
              <a:t> utilise des </a:t>
            </a:r>
            <a:r>
              <a:rPr lang="en-GB" dirty="0" err="1">
                <a:effectLst/>
                <a:latin typeface="Arial" panose="020B0604020202020204" pitchFamily="34" charset="0"/>
              </a:rPr>
              <a:t>moyens</a:t>
            </a:r>
            <a:r>
              <a:rPr lang="en-GB" dirty="0">
                <a:effectLst/>
                <a:latin typeface="Arial" panose="020B0604020202020204" pitchFamily="34" charset="0"/>
              </a:rPr>
              <a:t> </a:t>
            </a:r>
            <a:r>
              <a:rPr lang="en-GB" dirty="0" err="1">
                <a:effectLst/>
                <a:latin typeface="Arial" panose="020B0604020202020204" pitchFamily="34" charset="0"/>
              </a:rPr>
              <a:t>accélérés</a:t>
            </a:r>
            <a:r>
              <a:rPr lang="en-GB" dirty="0">
                <a:effectLst/>
                <a:latin typeface="Arial" panose="020B0604020202020204" pitchFamily="34" charset="0"/>
              </a:rPr>
              <a:t> pour </a:t>
            </a:r>
            <a:r>
              <a:rPr lang="en-GB" dirty="0" err="1">
                <a:effectLst/>
                <a:latin typeface="Arial" panose="020B0604020202020204" pitchFamily="34" charset="0"/>
              </a:rPr>
              <a:t>répondre</a:t>
            </a:r>
            <a:r>
              <a:rPr lang="en-GB" dirty="0">
                <a:effectLst/>
                <a:latin typeface="Arial" panose="020B0604020202020204" pitchFamily="34" charset="0"/>
              </a:rPr>
              <a:t> aux </a:t>
            </a:r>
            <a:r>
              <a:rPr lang="en-GB" dirty="0" err="1">
                <a:effectLst/>
                <a:latin typeface="Arial" panose="020B0604020202020204" pitchFamily="34" charset="0"/>
              </a:rPr>
              <a:t>demandes</a:t>
            </a:r>
            <a:r>
              <a:rPr lang="en-GB" dirty="0">
                <a:effectLst/>
                <a:latin typeface="Arial" panose="020B0604020202020204" pitchFamily="34" charset="0"/>
              </a:rPr>
              <a:t> dans de </a:t>
            </a:r>
            <a:r>
              <a:rPr lang="en-GB" dirty="0" err="1">
                <a:effectLst/>
                <a:latin typeface="Arial" panose="020B0604020202020204" pitchFamily="34" charset="0"/>
              </a:rPr>
              <a:t>telles</a:t>
            </a:r>
            <a:r>
              <a:rPr lang="en-GB" dirty="0">
                <a:effectLst/>
                <a:latin typeface="Arial" panose="020B0604020202020204" pitchFamily="34" charset="0"/>
              </a:rPr>
              <a:t> </a:t>
            </a:r>
            <a:r>
              <a:rPr lang="en-GB" dirty="0" err="1">
                <a:effectLst/>
                <a:latin typeface="Arial" panose="020B0604020202020204" pitchFamily="34" charset="0"/>
              </a:rPr>
              <a:t>circonstances</a:t>
            </a:r>
            <a:r>
              <a:rPr lang="en-GB" dirty="0">
                <a:effectLst/>
                <a:latin typeface="Arial" panose="020B0604020202020204" pitchFamily="34" charset="0"/>
              </a:rPr>
              <a:t>.</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Le </a:t>
            </a:r>
            <a:r>
              <a:rPr lang="en-GB" dirty="0" err="1">
                <a:effectLst/>
                <a:latin typeface="Arial" panose="020B0604020202020204" pitchFamily="34" charset="0"/>
              </a:rPr>
              <a:t>paragraphe</a:t>
            </a:r>
            <a:r>
              <a:rPr lang="en-GB" dirty="0">
                <a:effectLst/>
                <a:latin typeface="Arial" panose="020B0604020202020204" pitchFamily="34" charset="0"/>
              </a:rPr>
              <a:t> 4 </a:t>
            </a:r>
            <a:r>
              <a:rPr lang="en-GB" dirty="0" err="1">
                <a:effectLst/>
                <a:latin typeface="Arial" panose="020B0604020202020204" pitchFamily="34" charset="0"/>
              </a:rPr>
              <a:t>énonce</a:t>
            </a:r>
            <a:r>
              <a:rPr lang="en-GB" dirty="0">
                <a:effectLst/>
                <a:latin typeface="Arial" panose="020B0604020202020204" pitchFamily="34" charset="0"/>
              </a:rPr>
              <a:t> le </a:t>
            </a:r>
            <a:r>
              <a:rPr lang="en-GB" dirty="0" err="1">
                <a:effectLst/>
                <a:latin typeface="Arial" panose="020B0604020202020204" pitchFamily="34" charset="0"/>
              </a:rPr>
              <a:t>principe</a:t>
            </a:r>
            <a:r>
              <a:rPr lang="en-GB" dirty="0">
                <a:effectLst/>
                <a:latin typeface="Arial" panose="020B0604020202020204" pitchFamily="34" charset="0"/>
              </a:rPr>
              <a:t> </a:t>
            </a:r>
            <a:r>
              <a:rPr lang="en-GB" dirty="0" err="1">
                <a:effectLst/>
                <a:latin typeface="Arial" panose="020B0604020202020204" pitchFamily="34" charset="0"/>
              </a:rPr>
              <a:t>selon</a:t>
            </a:r>
            <a:r>
              <a:rPr lang="en-GB" dirty="0">
                <a:effectLst/>
                <a:latin typeface="Arial" panose="020B0604020202020204" pitchFamily="34" charset="0"/>
              </a:rPr>
              <a:t> </a:t>
            </a:r>
            <a:r>
              <a:rPr lang="en-GB" dirty="0" err="1">
                <a:effectLst/>
                <a:latin typeface="Arial" panose="020B0604020202020204" pitchFamily="34" charset="0"/>
              </a:rPr>
              <a:t>lequel</a:t>
            </a:r>
            <a:r>
              <a:rPr lang="en-GB" dirty="0">
                <a:effectLst/>
                <a:latin typeface="Arial" panose="020B0604020202020204" pitchFamily="34" charset="0"/>
              </a:rPr>
              <a:t> </a:t>
            </a:r>
            <a:r>
              <a:rPr lang="en-GB" dirty="0" err="1">
                <a:effectLst/>
                <a:latin typeface="Arial" panose="020B0604020202020204" pitchFamily="34" charset="0"/>
              </a:rPr>
              <a:t>l'entraide</a:t>
            </a:r>
            <a:r>
              <a:rPr lang="en-GB" dirty="0">
                <a:effectLst/>
                <a:latin typeface="Arial" panose="020B0604020202020204" pitchFamily="34" charset="0"/>
              </a:rPr>
              <a:t> est </a:t>
            </a:r>
            <a:r>
              <a:rPr lang="en-GB" dirty="0" err="1">
                <a:effectLst/>
                <a:latin typeface="Arial" panose="020B0604020202020204" pitchFamily="34" charset="0"/>
              </a:rPr>
              <a:t>soumise</a:t>
            </a:r>
            <a:r>
              <a:rPr lang="en-GB" dirty="0">
                <a:effectLst/>
                <a:latin typeface="Arial" panose="020B0604020202020204" pitchFamily="34" charset="0"/>
              </a:rPr>
              <a:t> aux dispositions des </a:t>
            </a:r>
            <a:r>
              <a:rPr lang="en-GB" dirty="0" err="1">
                <a:effectLst/>
                <a:latin typeface="Arial" panose="020B0604020202020204" pitchFamily="34" charset="0"/>
              </a:rPr>
              <a:t>traités</a:t>
            </a:r>
            <a:r>
              <a:rPr lang="en-GB" dirty="0">
                <a:effectLst/>
                <a:latin typeface="Arial" panose="020B0604020202020204" pitchFamily="34" charset="0"/>
              </a:rPr>
              <a:t> </a:t>
            </a:r>
            <a:r>
              <a:rPr lang="en-GB" dirty="0" err="1">
                <a:effectLst/>
                <a:latin typeface="Arial" panose="020B0604020202020204" pitchFamily="34" charset="0"/>
              </a:rPr>
              <a:t>d'entraide</a:t>
            </a:r>
            <a:r>
              <a:rPr lang="en-GB" dirty="0">
                <a:effectLst/>
                <a:latin typeface="Arial" panose="020B0604020202020204" pitchFamily="34" charset="0"/>
              </a:rPr>
              <a:t> </a:t>
            </a:r>
            <a:r>
              <a:rPr lang="en-GB" dirty="0" err="1">
                <a:effectLst/>
                <a:latin typeface="Arial" panose="020B0604020202020204" pitchFamily="34" charset="0"/>
              </a:rPr>
              <a:t>applicables</a:t>
            </a:r>
            <a:r>
              <a:rPr lang="en-GB" dirty="0">
                <a:effectLst/>
                <a:latin typeface="Arial" panose="020B0604020202020204" pitchFamily="34" charset="0"/>
              </a:rPr>
              <a:t> et du droit interne. </a:t>
            </a:r>
            <a:r>
              <a:rPr lang="en-GB" dirty="0" err="1">
                <a:effectLst/>
                <a:latin typeface="Arial" panose="020B0604020202020204" pitchFamily="34" charset="0"/>
              </a:rPr>
              <a:t>Ces</a:t>
            </a:r>
            <a:r>
              <a:rPr lang="en-GB" dirty="0">
                <a:effectLst/>
                <a:latin typeface="Arial" panose="020B0604020202020204" pitchFamily="34" charset="0"/>
              </a:rPr>
              <a:t> </a:t>
            </a:r>
            <a:r>
              <a:rPr lang="en-GB" dirty="0" err="1">
                <a:effectLst/>
                <a:latin typeface="Arial" panose="020B0604020202020204" pitchFamily="34" charset="0"/>
              </a:rPr>
              <a:t>régimes</a:t>
            </a:r>
            <a:r>
              <a:rPr lang="en-GB" dirty="0">
                <a:effectLst/>
                <a:latin typeface="Arial" panose="020B0604020202020204" pitchFamily="34" charset="0"/>
              </a:rPr>
              <a:t> </a:t>
            </a:r>
            <a:r>
              <a:rPr lang="en-GB" dirty="0" err="1">
                <a:effectLst/>
                <a:latin typeface="Arial" panose="020B0604020202020204" pitchFamily="34" charset="0"/>
              </a:rPr>
              <a:t>prévoient</a:t>
            </a:r>
            <a:r>
              <a:rPr lang="en-GB" dirty="0">
                <a:effectLst/>
                <a:latin typeface="Arial" panose="020B0604020202020204" pitchFamily="34" charset="0"/>
              </a:rPr>
              <a:t> des </a:t>
            </a:r>
            <a:r>
              <a:rPr lang="en-GB" dirty="0" err="1">
                <a:effectLst/>
                <a:latin typeface="Arial" panose="020B0604020202020204" pitchFamily="34" charset="0"/>
              </a:rPr>
              <a:t>garanties</a:t>
            </a:r>
            <a:r>
              <a:rPr lang="en-GB" dirty="0">
                <a:effectLst/>
                <a:latin typeface="Arial" panose="020B0604020202020204" pitchFamily="34" charset="0"/>
              </a:rPr>
              <a:t> pour les droits des </a:t>
            </a:r>
            <a:r>
              <a:rPr lang="en-GB" dirty="0" err="1">
                <a:effectLst/>
                <a:latin typeface="Arial" panose="020B0604020202020204" pitchFamily="34" charset="0"/>
              </a:rPr>
              <a:t>personnes</a:t>
            </a:r>
            <a:r>
              <a:rPr lang="en-GB" dirty="0">
                <a:effectLst/>
                <a:latin typeface="Arial" panose="020B0604020202020204" pitchFamily="34" charset="0"/>
              </a:rPr>
              <a:t> se </a:t>
            </a:r>
            <a:r>
              <a:rPr lang="en-GB" dirty="0" err="1">
                <a:effectLst/>
                <a:latin typeface="Arial" panose="020B0604020202020204" pitchFamily="34" charset="0"/>
              </a:rPr>
              <a:t>trouvant</a:t>
            </a:r>
            <a:r>
              <a:rPr lang="en-GB" dirty="0">
                <a:effectLst/>
                <a:latin typeface="Arial" panose="020B0604020202020204" pitchFamily="34" charset="0"/>
              </a:rPr>
              <a:t> dans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qui </a:t>
            </a:r>
            <a:r>
              <a:rPr lang="en-GB" dirty="0" err="1">
                <a:effectLst/>
                <a:latin typeface="Arial" panose="020B0604020202020204" pitchFamily="34" charset="0"/>
              </a:rPr>
              <a:t>peuvent</a:t>
            </a:r>
            <a:r>
              <a:rPr lang="en-GB" dirty="0">
                <a:effectLst/>
                <a:latin typeface="Arial" panose="020B0604020202020204" pitchFamily="34" charset="0"/>
              </a:rPr>
              <a:t> faire </a:t>
            </a:r>
            <a:r>
              <a:rPr lang="en-GB" dirty="0" err="1">
                <a:effectLst/>
                <a:latin typeface="Arial" panose="020B0604020202020204" pitchFamily="34" charset="0"/>
              </a:rPr>
              <a:t>l'objet</a:t>
            </a:r>
            <a:r>
              <a:rPr lang="en-GB" dirty="0">
                <a:effectLst/>
                <a:latin typeface="Arial" panose="020B0604020202020204" pitchFamily="34" charset="0"/>
              </a:rPr>
              <a:t> </a:t>
            </a:r>
            <a:r>
              <a:rPr lang="en-GB" dirty="0" err="1">
                <a:effectLst/>
                <a:latin typeface="Arial" panose="020B0604020202020204" pitchFamily="34" charset="0"/>
              </a:rPr>
              <a:t>d'une</a:t>
            </a:r>
            <a:r>
              <a:rPr lang="en-GB" dirty="0">
                <a:effectLst/>
                <a:latin typeface="Arial" panose="020B0604020202020204" pitchFamily="34" charset="0"/>
              </a:rPr>
              <a:t> </a:t>
            </a:r>
            <a:r>
              <a:rPr lang="en-GB" dirty="0" err="1">
                <a:effectLst/>
                <a:latin typeface="Arial" panose="020B0604020202020204" pitchFamily="34" charset="0"/>
              </a:rPr>
              <a:t>demande</a:t>
            </a:r>
            <a:r>
              <a:rPr lang="en-GB" dirty="0">
                <a:effectLst/>
                <a:latin typeface="Arial" panose="020B0604020202020204" pitchFamily="34" charset="0"/>
              </a:rPr>
              <a:t> </a:t>
            </a:r>
            <a:r>
              <a:rPr lang="en-GB" dirty="0" err="1">
                <a:effectLst/>
                <a:latin typeface="Arial" panose="020B0604020202020204" pitchFamily="34" charset="0"/>
              </a:rPr>
              <a:t>d'entraide</a:t>
            </a:r>
            <a:r>
              <a:rPr lang="en-GB" dirty="0">
                <a:effectLst/>
                <a:latin typeface="Arial" panose="020B0604020202020204" pitchFamily="34" charset="0"/>
              </a:rPr>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2143242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Le </a:t>
            </a:r>
            <a:r>
              <a:rPr lang="en-GB" dirty="0" err="1">
                <a:effectLst/>
                <a:latin typeface="Arial" panose="020B0604020202020204" pitchFamily="34" charset="0"/>
              </a:rPr>
              <a:t>paragraphe</a:t>
            </a:r>
            <a:r>
              <a:rPr lang="en-GB" dirty="0">
                <a:effectLst/>
                <a:latin typeface="Arial" panose="020B0604020202020204" pitchFamily="34" charset="0"/>
              </a:rPr>
              <a:t> 5 est </a:t>
            </a:r>
            <a:r>
              <a:rPr lang="en-GB" dirty="0" err="1">
                <a:effectLst/>
                <a:latin typeface="Arial" panose="020B0604020202020204" pitchFamily="34" charset="0"/>
              </a:rPr>
              <a:t>essentiellement</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définition</a:t>
            </a:r>
            <a:r>
              <a:rPr lang="en-GB" dirty="0">
                <a:effectLst/>
                <a:latin typeface="Arial" panose="020B0604020202020204" pitchFamily="34" charset="0"/>
              </a:rPr>
              <a:t> de la double incrimination aux fins de </a:t>
            </a:r>
            <a:r>
              <a:rPr lang="en-GB" dirty="0" err="1">
                <a:effectLst/>
                <a:latin typeface="Arial" panose="020B0604020202020204" pitchFamily="34" charset="0"/>
              </a:rPr>
              <a:t>l'assistance</a:t>
            </a:r>
            <a:r>
              <a:rPr lang="en-GB" dirty="0">
                <a:effectLst/>
                <a:latin typeface="Arial" panose="020B0604020202020204" pitchFamily="34" charset="0"/>
              </a:rPr>
              <a:t> </a:t>
            </a:r>
            <a:r>
              <a:rPr lang="en-GB" dirty="0" err="1">
                <a:effectLst/>
                <a:latin typeface="Arial" panose="020B0604020202020204" pitchFamily="34" charset="0"/>
              </a:rPr>
              <a:t>mutuelle</a:t>
            </a:r>
            <a:r>
              <a:rPr lang="en-GB" dirty="0">
                <a:effectLst/>
                <a:latin typeface="Arial" panose="020B0604020202020204" pitchFamily="34" charset="0"/>
              </a:rPr>
              <a:t> dans le cadre de </a:t>
            </a:r>
            <a:r>
              <a:rPr lang="en-GB" dirty="0" err="1">
                <a:effectLst/>
                <a:latin typeface="Arial" panose="020B0604020202020204" pitchFamily="34" charset="0"/>
              </a:rPr>
              <a:t>ce</a:t>
            </a:r>
            <a:r>
              <a:rPr lang="en-GB" dirty="0">
                <a:effectLst/>
                <a:latin typeface="Arial" panose="020B0604020202020204" pitchFamily="34" charset="0"/>
              </a:rPr>
              <a:t> </a:t>
            </a:r>
            <a:r>
              <a:rPr lang="en-GB" dirty="0" err="1">
                <a:effectLst/>
                <a:latin typeface="Arial" panose="020B0604020202020204" pitchFamily="34" charset="0"/>
              </a:rPr>
              <a:t>chapitre</a:t>
            </a:r>
            <a:r>
              <a:rPr lang="en-GB" dirty="0">
                <a:effectLst/>
                <a:latin typeface="Arial" panose="020B0604020202020204" pitchFamily="34" charset="0"/>
              </a:rPr>
              <a:t>. </a:t>
            </a:r>
            <a:r>
              <a:rPr lang="en-GB" dirty="0" err="1">
                <a:effectLst/>
                <a:latin typeface="Arial" panose="020B0604020202020204" pitchFamily="34" charset="0"/>
              </a:rPr>
              <a:t>Lorsque</a:t>
            </a:r>
            <a:r>
              <a:rPr lang="en-GB" dirty="0">
                <a:effectLst/>
                <a:latin typeface="Arial" panose="020B0604020202020204" pitchFamily="34" charset="0"/>
              </a:rPr>
              <a:t>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est </a:t>
            </a:r>
            <a:r>
              <a:rPr lang="en-GB" dirty="0" err="1">
                <a:effectLst/>
                <a:latin typeface="Arial" panose="020B0604020202020204" pitchFamily="34" charset="0"/>
              </a:rPr>
              <a:t>autorisée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exiger</a:t>
            </a:r>
            <a:r>
              <a:rPr lang="en-GB" dirty="0">
                <a:effectLst/>
                <a:latin typeface="Arial" panose="020B0604020202020204" pitchFamily="34" charset="0"/>
              </a:rPr>
              <a:t> la double incrimination </a:t>
            </a:r>
            <a:r>
              <a:rPr lang="en-GB" dirty="0" err="1">
                <a:effectLst/>
                <a:latin typeface="Arial" panose="020B0604020202020204" pitchFamily="34" charset="0"/>
              </a:rPr>
              <a:t>comme</a:t>
            </a:r>
            <a:r>
              <a:rPr lang="en-GB" dirty="0">
                <a:effectLst/>
                <a:latin typeface="Arial" panose="020B0604020202020204" pitchFamily="34" charset="0"/>
              </a:rPr>
              <a:t> condition de </a:t>
            </a:r>
            <a:r>
              <a:rPr lang="en-GB" dirty="0" err="1">
                <a:effectLst/>
                <a:latin typeface="Arial" panose="020B0604020202020204" pitchFamily="34" charset="0"/>
              </a:rPr>
              <a:t>l'octroi</a:t>
            </a:r>
            <a:r>
              <a:rPr lang="en-GB" dirty="0">
                <a:effectLst/>
                <a:latin typeface="Arial" panose="020B0604020202020204" pitchFamily="34" charset="0"/>
              </a:rPr>
              <a:t> de </a:t>
            </a:r>
            <a:r>
              <a:rPr lang="en-GB" dirty="0" err="1">
                <a:effectLst/>
                <a:latin typeface="Arial" panose="020B0604020202020204" pitchFamily="34" charset="0"/>
              </a:rPr>
              <a:t>l'entraide</a:t>
            </a:r>
            <a:r>
              <a:rPr lang="en-GB" dirty="0">
                <a:effectLst/>
                <a:latin typeface="Arial" panose="020B0604020202020204" pitchFamily="34" charset="0"/>
              </a:rPr>
              <a:t> (par </a:t>
            </a:r>
            <a:r>
              <a:rPr lang="en-GB" dirty="0" err="1">
                <a:effectLst/>
                <a:latin typeface="Arial" panose="020B0604020202020204" pitchFamily="34" charset="0"/>
              </a:rPr>
              <a:t>exemple</a:t>
            </a:r>
            <a:r>
              <a:rPr lang="en-GB" dirty="0">
                <a:effectLst/>
                <a:latin typeface="Arial" panose="020B0604020202020204" pitchFamily="34" charset="0"/>
              </a:rPr>
              <a:t>, </a:t>
            </a:r>
            <a:r>
              <a:rPr lang="en-GB" dirty="0" err="1">
                <a:effectLst/>
                <a:latin typeface="Arial" panose="020B0604020202020204" pitchFamily="34" charset="0"/>
              </a:rPr>
              <a:t>lorsqu'une</a:t>
            </a:r>
            <a:r>
              <a:rPr lang="en-GB" dirty="0">
                <a:effectLst/>
                <a:latin typeface="Arial" panose="020B0604020202020204" pitchFamily="34" charset="0"/>
              </a:rPr>
              <a:t>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s'est</a:t>
            </a:r>
            <a:r>
              <a:rPr lang="en-GB" dirty="0">
                <a:effectLst/>
                <a:latin typeface="Arial" panose="020B0604020202020204" pitchFamily="34" charset="0"/>
              </a:rPr>
              <a:t> </a:t>
            </a:r>
            <a:r>
              <a:rPr lang="en-GB" dirty="0" err="1">
                <a:effectLst/>
                <a:latin typeface="Arial" panose="020B0604020202020204" pitchFamily="34" charset="0"/>
              </a:rPr>
              <a:t>réservé</a:t>
            </a:r>
            <a:r>
              <a:rPr lang="en-GB" dirty="0">
                <a:effectLst/>
                <a:latin typeface="Arial" panose="020B0604020202020204" pitchFamily="34" charset="0"/>
              </a:rPr>
              <a:t> le droit </a:t>
            </a:r>
            <a:r>
              <a:rPr lang="en-GB" dirty="0" err="1">
                <a:effectLst/>
                <a:latin typeface="Arial" panose="020B0604020202020204" pitchFamily="34" charset="0"/>
              </a:rPr>
              <a:t>d'exiger</a:t>
            </a:r>
            <a:r>
              <a:rPr lang="en-GB" dirty="0">
                <a:effectLst/>
                <a:latin typeface="Arial" panose="020B0604020202020204" pitchFamily="34" charset="0"/>
              </a:rPr>
              <a:t> la double incrimination </a:t>
            </a: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ce</a:t>
            </a:r>
            <a:r>
              <a:rPr lang="en-GB" dirty="0">
                <a:effectLst/>
                <a:latin typeface="Arial" panose="020B0604020202020204" pitchFamily="34" charset="0"/>
              </a:rPr>
              <a:t> qui </a:t>
            </a:r>
            <a:r>
              <a:rPr lang="en-GB" dirty="0" err="1">
                <a:effectLst/>
                <a:latin typeface="Arial" panose="020B0604020202020204" pitchFamily="34" charset="0"/>
              </a:rPr>
              <a:t>concerne</a:t>
            </a:r>
            <a:r>
              <a:rPr lang="en-GB" dirty="0">
                <a:effectLst/>
                <a:latin typeface="Arial" panose="020B0604020202020204" pitchFamily="34" charset="0"/>
              </a:rPr>
              <a:t> la conservation des </a:t>
            </a:r>
            <a:r>
              <a:rPr lang="en-GB" dirty="0" err="1">
                <a:effectLst/>
                <a:latin typeface="Arial" panose="020B0604020202020204" pitchFamily="34" charset="0"/>
              </a:rPr>
              <a:t>données</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vertu de </a:t>
            </a:r>
            <a:r>
              <a:rPr lang="en-GB" dirty="0" err="1">
                <a:effectLst/>
                <a:latin typeface="Arial" panose="020B0604020202020204" pitchFamily="34" charset="0"/>
              </a:rPr>
              <a:t>l'article</a:t>
            </a:r>
            <a:r>
              <a:rPr lang="en-GB" dirty="0">
                <a:effectLst/>
                <a:latin typeface="Arial" panose="020B0604020202020204" pitchFamily="34" charset="0"/>
              </a:rPr>
              <a:t> 29, </a:t>
            </a:r>
            <a:r>
              <a:rPr lang="en-GB" dirty="0" err="1">
                <a:effectLst/>
                <a:latin typeface="Arial" panose="020B0604020202020204" pitchFamily="34" charset="0"/>
              </a:rPr>
              <a:t>paragraphe</a:t>
            </a:r>
            <a:r>
              <a:rPr lang="en-GB" dirty="0">
                <a:effectLst/>
                <a:latin typeface="Arial" panose="020B0604020202020204" pitchFamily="34" charset="0"/>
              </a:rPr>
              <a:t> 4 "Conservation </a:t>
            </a:r>
            <a:r>
              <a:rPr lang="en-GB" dirty="0" err="1">
                <a:effectLst/>
                <a:latin typeface="Arial" panose="020B0604020202020204" pitchFamily="34" charset="0"/>
              </a:rPr>
              <a:t>accélérée</a:t>
            </a:r>
            <a:r>
              <a:rPr lang="en-GB" dirty="0">
                <a:effectLst/>
                <a:latin typeface="Arial" panose="020B0604020202020204" pitchFamily="34" charset="0"/>
              </a:rPr>
              <a:t> de </a:t>
            </a:r>
            <a:r>
              <a:rPr lang="en-GB" dirty="0" err="1">
                <a:effectLst/>
                <a:latin typeface="Arial" panose="020B0604020202020204" pitchFamily="34" charset="0"/>
              </a:rPr>
              <a:t>données</a:t>
            </a:r>
            <a:r>
              <a:rPr lang="en-GB" dirty="0">
                <a:effectLst/>
                <a:latin typeface="Arial" panose="020B0604020202020204" pitchFamily="34" charset="0"/>
              </a:rPr>
              <a:t> </a:t>
            </a:r>
            <a:r>
              <a:rPr lang="en-GB" dirty="0" err="1">
                <a:effectLst/>
                <a:latin typeface="Arial" panose="020B0604020202020204" pitchFamily="34" charset="0"/>
              </a:rPr>
              <a:t>informatiques</a:t>
            </a:r>
            <a:r>
              <a:rPr lang="en-GB" dirty="0">
                <a:effectLst/>
                <a:latin typeface="Arial" panose="020B0604020202020204" pitchFamily="34" charset="0"/>
              </a:rPr>
              <a:t> </a:t>
            </a:r>
            <a:r>
              <a:rPr lang="en-GB" dirty="0" err="1">
                <a:effectLst/>
                <a:latin typeface="Arial" panose="020B0604020202020204" pitchFamily="34" charset="0"/>
              </a:rPr>
              <a:t>stockées</a:t>
            </a:r>
            <a:r>
              <a:rPr lang="en-GB" dirty="0">
                <a:effectLst/>
                <a:latin typeface="Arial" panose="020B0604020202020204" pitchFamily="34" charset="0"/>
              </a:rPr>
              <a:t>"), la double incrimination est </a:t>
            </a:r>
            <a:r>
              <a:rPr lang="en-GB" dirty="0" err="1">
                <a:effectLst/>
                <a:latin typeface="Arial" panose="020B0604020202020204" pitchFamily="34" charset="0"/>
              </a:rPr>
              <a:t>réputée</a:t>
            </a:r>
            <a:r>
              <a:rPr lang="en-GB" dirty="0">
                <a:effectLst/>
                <a:latin typeface="Arial" panose="020B0604020202020204" pitchFamily="34" charset="0"/>
              </a:rPr>
              <a:t> </a:t>
            </a:r>
            <a:r>
              <a:rPr lang="en-GB" dirty="0" err="1">
                <a:effectLst/>
                <a:latin typeface="Arial" panose="020B0604020202020204" pitchFamily="34" charset="0"/>
              </a:rPr>
              <a:t>présente</a:t>
            </a:r>
            <a:r>
              <a:rPr lang="en-GB" dirty="0">
                <a:effectLst/>
                <a:latin typeface="Arial" panose="020B0604020202020204" pitchFamily="34" charset="0"/>
              </a:rPr>
              <a:t> </a:t>
            </a:r>
            <a:r>
              <a:rPr lang="en-GB" dirty="0" err="1">
                <a:effectLst/>
                <a:latin typeface="Arial" panose="020B0604020202020204" pitchFamily="34" charset="0"/>
              </a:rPr>
              <a:t>si</a:t>
            </a:r>
            <a:r>
              <a:rPr lang="en-GB" dirty="0">
                <a:effectLst/>
                <a:latin typeface="Arial" panose="020B0604020202020204" pitchFamily="34" charset="0"/>
              </a:rPr>
              <a:t> </a:t>
            </a:r>
            <a:r>
              <a:rPr lang="en-GB" dirty="0" err="1">
                <a:effectLst/>
                <a:latin typeface="Arial" panose="020B0604020202020204" pitchFamily="34" charset="0"/>
              </a:rPr>
              <a:t>l'acte</a:t>
            </a:r>
            <a:r>
              <a:rPr lang="en-GB" dirty="0">
                <a:effectLst/>
                <a:latin typeface="Arial" panose="020B0604020202020204" pitchFamily="34" charset="0"/>
              </a:rPr>
              <a:t> qui sous-tend </a:t>
            </a:r>
            <a:r>
              <a:rPr lang="en-GB" dirty="0" err="1">
                <a:effectLst/>
                <a:latin typeface="Arial" panose="020B0604020202020204" pitchFamily="34" charset="0"/>
              </a:rPr>
              <a:t>l'infraction</a:t>
            </a:r>
            <a:r>
              <a:rPr lang="en-GB" dirty="0">
                <a:effectLst/>
                <a:latin typeface="Arial" panose="020B0604020202020204" pitchFamily="34" charset="0"/>
              </a:rPr>
              <a:t> pour </a:t>
            </a:r>
            <a:r>
              <a:rPr lang="en-GB" dirty="0" err="1">
                <a:effectLst/>
                <a:latin typeface="Arial" panose="020B0604020202020204" pitchFamily="34" charset="0"/>
              </a:rPr>
              <a:t>laquelle</a:t>
            </a:r>
            <a:r>
              <a:rPr lang="en-GB" dirty="0">
                <a:effectLst/>
                <a:latin typeface="Arial" panose="020B0604020202020204" pitchFamily="34" charset="0"/>
              </a:rPr>
              <a:t> </a:t>
            </a:r>
            <a:r>
              <a:rPr lang="en-GB" dirty="0" err="1">
                <a:effectLst/>
                <a:latin typeface="Arial" panose="020B0604020202020204" pitchFamily="34" charset="0"/>
              </a:rPr>
              <a:t>l'entraide</a:t>
            </a:r>
            <a:r>
              <a:rPr lang="en-GB" dirty="0">
                <a:effectLst/>
                <a:latin typeface="Arial" panose="020B0604020202020204" pitchFamily="34" charset="0"/>
              </a:rPr>
              <a:t> est </a:t>
            </a:r>
            <a:r>
              <a:rPr lang="en-GB" dirty="0" err="1">
                <a:effectLst/>
                <a:latin typeface="Arial" panose="020B0604020202020204" pitchFamily="34" charset="0"/>
              </a:rPr>
              <a:t>demandée</a:t>
            </a:r>
            <a:r>
              <a:rPr lang="en-GB" dirty="0">
                <a:effectLst/>
                <a:latin typeface="Arial" panose="020B0604020202020204" pitchFamily="34" charset="0"/>
              </a:rPr>
              <a:t> est </a:t>
            </a:r>
            <a:r>
              <a:rPr lang="en-GB" dirty="0" err="1">
                <a:effectLst/>
                <a:latin typeface="Arial" panose="020B0604020202020204" pitchFamily="34" charset="0"/>
              </a:rPr>
              <a:t>également</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infraction </a:t>
            </a:r>
            <a:r>
              <a:rPr lang="en-GB" dirty="0" err="1">
                <a:effectLst/>
                <a:latin typeface="Arial" panose="020B0604020202020204" pitchFamily="34" charset="0"/>
              </a:rPr>
              <a:t>pénale</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vertu du droit de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même</a:t>
            </a:r>
            <a:r>
              <a:rPr lang="en-GB" dirty="0">
                <a:effectLst/>
                <a:latin typeface="Arial" panose="020B0604020202020204" pitchFamily="34" charset="0"/>
              </a:rPr>
              <a:t> </a:t>
            </a:r>
            <a:r>
              <a:rPr lang="en-GB" dirty="0" err="1">
                <a:effectLst/>
                <a:latin typeface="Arial" panose="020B0604020202020204" pitchFamily="34" charset="0"/>
              </a:rPr>
              <a:t>si</a:t>
            </a:r>
            <a:r>
              <a:rPr lang="en-GB" dirty="0">
                <a:effectLst/>
                <a:latin typeface="Arial" panose="020B0604020202020204" pitchFamily="34" charset="0"/>
              </a:rPr>
              <a:t> son droit place </a:t>
            </a:r>
            <a:r>
              <a:rPr lang="en-GB" dirty="0" err="1">
                <a:effectLst/>
                <a:latin typeface="Arial" panose="020B0604020202020204" pitchFamily="34" charset="0"/>
              </a:rPr>
              <a:t>l'infraction</a:t>
            </a:r>
            <a:r>
              <a:rPr lang="en-GB" dirty="0">
                <a:effectLst/>
                <a:latin typeface="Arial" panose="020B0604020202020204" pitchFamily="34" charset="0"/>
              </a:rPr>
              <a:t> dans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catégorie</a:t>
            </a:r>
            <a:r>
              <a:rPr lang="en-GB" dirty="0">
                <a:effectLst/>
                <a:latin typeface="Arial" panose="020B0604020202020204" pitchFamily="34" charset="0"/>
              </a:rPr>
              <a:t> </a:t>
            </a:r>
            <a:r>
              <a:rPr lang="en-GB" dirty="0" err="1">
                <a:effectLst/>
                <a:latin typeface="Arial" panose="020B0604020202020204" pitchFamily="34" charset="0"/>
              </a:rPr>
              <a:t>d'infraction</a:t>
            </a:r>
            <a:r>
              <a:rPr lang="en-GB" dirty="0">
                <a:effectLst/>
                <a:latin typeface="Arial" panose="020B0604020202020204" pitchFamily="34" charset="0"/>
              </a:rPr>
              <a:t> </a:t>
            </a:r>
            <a:r>
              <a:rPr lang="en-GB" dirty="0" err="1">
                <a:effectLst/>
                <a:latin typeface="Arial" panose="020B0604020202020204" pitchFamily="34" charset="0"/>
              </a:rPr>
              <a:t>différente</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utilise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terminologie</a:t>
            </a:r>
            <a:r>
              <a:rPr lang="en-GB" dirty="0">
                <a:effectLst/>
                <a:latin typeface="Arial" panose="020B0604020202020204" pitchFamily="34" charset="0"/>
              </a:rPr>
              <a:t> </a:t>
            </a:r>
            <a:r>
              <a:rPr lang="en-GB" dirty="0" err="1">
                <a:effectLst/>
                <a:latin typeface="Arial" panose="020B0604020202020204" pitchFamily="34" charset="0"/>
              </a:rPr>
              <a:t>différente</a:t>
            </a:r>
            <a:r>
              <a:rPr lang="en-GB" dirty="0">
                <a:effectLst/>
                <a:latin typeface="Arial" panose="020B0604020202020204" pitchFamily="34" charset="0"/>
              </a:rPr>
              <a:t> pour la </a:t>
            </a:r>
            <a:r>
              <a:rPr lang="en-GB" dirty="0" err="1">
                <a:effectLst/>
                <a:latin typeface="Arial" panose="020B0604020202020204" pitchFamily="34" charset="0"/>
              </a:rPr>
              <a:t>désigner</a:t>
            </a:r>
            <a:r>
              <a:rPr lang="en-GB" dirty="0">
                <a:effectLst/>
                <a:latin typeface="Arial" panose="020B0604020202020204" pitchFamily="34" charset="0"/>
              </a:rPr>
              <a:t>.</a:t>
            </a:r>
          </a:p>
          <a:p>
            <a:pPr algn="just"/>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153926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err="1"/>
              <a:t>Présentation</a:t>
            </a:r>
            <a:r>
              <a:rPr lang="en-US" dirty="0"/>
              <a:t> </a:t>
            </a:r>
            <a:r>
              <a:rPr lang="en-US" dirty="0" err="1"/>
              <a:t>graphique</a:t>
            </a:r>
            <a:r>
              <a:rPr lang="en-US" dirty="0"/>
              <a:t> des trois aspects les plus </a:t>
            </a:r>
            <a:r>
              <a:rPr lang="en-US" dirty="0" err="1"/>
              <a:t>importants</a:t>
            </a:r>
            <a:r>
              <a:rPr lang="en-US" dirty="0"/>
              <a:t> de </a:t>
            </a:r>
            <a:r>
              <a:rPr lang="en-US" dirty="0" err="1"/>
              <a:t>l'article</a:t>
            </a:r>
            <a:r>
              <a:rPr lang="en-US" dirty="0"/>
              <a:t> 25. </a:t>
            </a:r>
            <a:r>
              <a:rPr lang="en-US" dirty="0" err="1"/>
              <a:t>L'expert</a:t>
            </a:r>
            <a:r>
              <a:rPr lang="en-US" dirty="0"/>
              <a:t> doit les </a:t>
            </a:r>
            <a:r>
              <a:rPr lang="en-US" dirty="0" err="1"/>
              <a:t>résumer</a:t>
            </a:r>
            <a:r>
              <a:rPr lang="en-US" dirty="0"/>
              <a:t> avec </a:t>
            </a:r>
            <a:r>
              <a:rPr lang="en-US" dirty="0" err="1"/>
              <a:t>une</a:t>
            </a:r>
            <a:r>
              <a:rPr lang="en-US" dirty="0"/>
              <a:t> conclusion effective.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3476518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err="1">
                <a:effectLst/>
                <a:latin typeface="Arial" panose="020B0604020202020204" pitchFamily="34" charset="0"/>
              </a:rPr>
              <a:t>Cet</a:t>
            </a:r>
            <a:r>
              <a:rPr lang="en-GB" dirty="0">
                <a:effectLst/>
                <a:latin typeface="Arial" panose="020B0604020202020204" pitchFamily="34" charset="0"/>
              </a:rPr>
              <a:t> article est </a:t>
            </a:r>
            <a:r>
              <a:rPr lang="en-GB" dirty="0" err="1">
                <a:effectLst/>
                <a:latin typeface="Arial" panose="020B0604020202020204" pitchFamily="34" charset="0"/>
              </a:rPr>
              <a:t>dérivé</a:t>
            </a:r>
            <a:r>
              <a:rPr lang="en-GB" dirty="0">
                <a:effectLst/>
                <a:latin typeface="Arial" panose="020B0604020202020204" pitchFamily="34" charset="0"/>
              </a:rPr>
              <a:t> de dispositions </a:t>
            </a:r>
            <a:r>
              <a:rPr lang="en-GB" dirty="0" err="1">
                <a:effectLst/>
                <a:latin typeface="Arial" panose="020B0604020202020204" pitchFamily="34" charset="0"/>
              </a:rPr>
              <a:t>d'instruments</a:t>
            </a:r>
            <a:r>
              <a:rPr lang="en-GB" dirty="0">
                <a:effectLst/>
                <a:latin typeface="Arial" panose="020B0604020202020204" pitchFamily="34" charset="0"/>
              </a:rPr>
              <a:t> </a:t>
            </a:r>
            <a:r>
              <a:rPr lang="en-GB" dirty="0" err="1">
                <a:effectLst/>
                <a:latin typeface="Arial" panose="020B0604020202020204" pitchFamily="34" charset="0"/>
              </a:rPr>
              <a:t>antérieurs</a:t>
            </a:r>
            <a:r>
              <a:rPr lang="en-GB" dirty="0">
                <a:effectLst/>
                <a:latin typeface="Arial" panose="020B0604020202020204" pitchFamily="34" charset="0"/>
              </a:rPr>
              <a:t> du Conseil de </a:t>
            </a:r>
            <a:r>
              <a:rPr lang="en-GB" dirty="0" err="1">
                <a:effectLst/>
                <a:latin typeface="Arial" panose="020B0604020202020204" pitchFamily="34" charset="0"/>
              </a:rPr>
              <a:t>l'Europe</a:t>
            </a:r>
            <a:r>
              <a:rPr lang="en-GB" dirty="0">
                <a:effectLst/>
                <a:latin typeface="Arial" panose="020B0604020202020204" pitchFamily="34" charset="0"/>
              </a:rPr>
              <a:t>, </a:t>
            </a:r>
            <a:r>
              <a:rPr lang="en-GB" dirty="0" err="1">
                <a:effectLst/>
                <a:latin typeface="Arial" panose="020B0604020202020204" pitchFamily="34" charset="0"/>
              </a:rPr>
              <a:t>tels</a:t>
            </a:r>
            <a:r>
              <a:rPr lang="en-GB" dirty="0">
                <a:effectLst/>
                <a:latin typeface="Arial" panose="020B0604020202020204" pitchFamily="34" charset="0"/>
              </a:rPr>
              <a:t> que </a:t>
            </a:r>
            <a:r>
              <a:rPr lang="en-GB" dirty="0" err="1">
                <a:effectLst/>
                <a:latin typeface="Arial" panose="020B0604020202020204" pitchFamily="34" charset="0"/>
              </a:rPr>
              <a:t>l'article</a:t>
            </a:r>
            <a:r>
              <a:rPr lang="en-GB" dirty="0">
                <a:effectLst/>
                <a:latin typeface="Arial" panose="020B0604020202020204" pitchFamily="34" charset="0"/>
              </a:rPr>
              <a:t> 10 de la Convention relative au </a:t>
            </a:r>
            <a:r>
              <a:rPr lang="en-GB" dirty="0" err="1">
                <a:effectLst/>
                <a:latin typeface="Arial" panose="020B0604020202020204" pitchFamily="34" charset="0"/>
              </a:rPr>
              <a:t>blanchiment</a:t>
            </a:r>
            <a:r>
              <a:rPr lang="en-GB" dirty="0">
                <a:effectLst/>
                <a:latin typeface="Arial" panose="020B0604020202020204" pitchFamily="34" charset="0"/>
              </a:rPr>
              <a:t>, au </a:t>
            </a:r>
            <a:r>
              <a:rPr lang="en-GB" dirty="0" err="1">
                <a:effectLst/>
                <a:latin typeface="Arial" panose="020B0604020202020204" pitchFamily="34" charset="0"/>
              </a:rPr>
              <a:t>dépistage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saisie</a:t>
            </a:r>
            <a:r>
              <a:rPr lang="en-GB" dirty="0">
                <a:effectLst/>
                <a:latin typeface="Arial" panose="020B0604020202020204" pitchFamily="34" charset="0"/>
              </a:rPr>
              <a:t> et </a:t>
            </a:r>
            <a:r>
              <a:rPr lang="en-GB" dirty="0" err="1">
                <a:effectLst/>
                <a:latin typeface="Arial" panose="020B0604020202020204" pitchFamily="34" charset="0"/>
              </a:rPr>
              <a:t>à</a:t>
            </a:r>
            <a:r>
              <a:rPr lang="en-GB" dirty="0">
                <a:effectLst/>
                <a:latin typeface="Arial" panose="020B0604020202020204" pitchFamily="34" charset="0"/>
              </a:rPr>
              <a:t> la confiscation des </a:t>
            </a:r>
            <a:r>
              <a:rPr lang="en-GB" dirty="0" err="1">
                <a:effectLst/>
                <a:latin typeface="Arial" panose="020B0604020202020204" pitchFamily="34" charset="0"/>
              </a:rPr>
              <a:t>produits</a:t>
            </a:r>
            <a:r>
              <a:rPr lang="en-GB" dirty="0">
                <a:effectLst/>
                <a:latin typeface="Arial" panose="020B0604020202020204" pitchFamily="34" charset="0"/>
              </a:rPr>
              <a:t> du crime (STE n° 141) et </a:t>
            </a:r>
            <a:r>
              <a:rPr lang="en-GB" dirty="0" err="1">
                <a:effectLst/>
                <a:latin typeface="Arial" panose="020B0604020202020204" pitchFamily="34" charset="0"/>
              </a:rPr>
              <a:t>l'article</a:t>
            </a:r>
            <a:r>
              <a:rPr lang="en-GB" dirty="0">
                <a:effectLst/>
                <a:latin typeface="Arial" panose="020B0604020202020204" pitchFamily="34" charset="0"/>
              </a:rPr>
              <a:t> 28 de la Convention </a:t>
            </a:r>
            <a:r>
              <a:rPr lang="en-GB" dirty="0" err="1">
                <a:effectLst/>
                <a:latin typeface="Arial" panose="020B0604020202020204" pitchFamily="34" charset="0"/>
              </a:rPr>
              <a:t>pénale</a:t>
            </a:r>
            <a:r>
              <a:rPr lang="en-GB" dirty="0">
                <a:effectLst/>
                <a:latin typeface="Arial" panose="020B0604020202020204" pitchFamily="34" charset="0"/>
              </a:rPr>
              <a:t> sur la corruption (STE n° 173).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De plus </a:t>
            </a:r>
            <a:r>
              <a:rPr lang="en-GB" dirty="0" err="1">
                <a:effectLst/>
                <a:latin typeface="Arial" panose="020B0604020202020204" pitchFamily="34" charset="0"/>
              </a:rPr>
              <a:t>en</a:t>
            </a:r>
            <a:r>
              <a:rPr lang="en-GB" dirty="0">
                <a:effectLst/>
                <a:latin typeface="Arial" panose="020B0604020202020204" pitchFamily="34" charset="0"/>
              </a:rPr>
              <a:t> plus </a:t>
            </a:r>
            <a:r>
              <a:rPr lang="en-GB" dirty="0" err="1">
                <a:effectLst/>
                <a:latin typeface="Arial" panose="020B0604020202020204" pitchFamily="34" charset="0"/>
              </a:rPr>
              <a:t>fréquemment</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possède</a:t>
            </a:r>
            <a:r>
              <a:rPr lang="en-GB" dirty="0">
                <a:effectLst/>
                <a:latin typeface="Arial" panose="020B0604020202020204" pitchFamily="34" charset="0"/>
              </a:rPr>
              <a:t> des </a:t>
            </a:r>
            <a:r>
              <a:rPr lang="en-GB" dirty="0" err="1">
                <a:effectLst/>
                <a:latin typeface="Arial" panose="020B0604020202020204" pitchFamily="34" charset="0"/>
              </a:rPr>
              <a:t>informations</a:t>
            </a:r>
            <a:r>
              <a:rPr lang="en-GB" dirty="0">
                <a:effectLst/>
                <a:latin typeface="Arial" panose="020B0604020202020204" pitchFamily="34" charset="0"/>
              </a:rPr>
              <a:t> </a:t>
            </a:r>
            <a:r>
              <a:rPr lang="en-GB" dirty="0" err="1">
                <a:effectLst/>
                <a:latin typeface="Arial" panose="020B0604020202020204" pitchFamily="34" charset="0"/>
              </a:rPr>
              <a:t>précieuses</a:t>
            </a:r>
            <a:r>
              <a:rPr lang="en-GB" dirty="0">
                <a:effectLst/>
                <a:latin typeface="Arial" panose="020B0604020202020204" pitchFamily="34" charset="0"/>
              </a:rPr>
              <a:t> dont </a:t>
            </a:r>
            <a:r>
              <a:rPr lang="en-GB" dirty="0" err="1">
                <a:effectLst/>
                <a:latin typeface="Arial" panose="020B0604020202020204" pitchFamily="34" charset="0"/>
              </a:rPr>
              <a:t>elle</a:t>
            </a:r>
            <a:r>
              <a:rPr lang="en-GB" dirty="0">
                <a:effectLst/>
                <a:latin typeface="Arial" panose="020B0604020202020204" pitchFamily="34" charset="0"/>
              </a:rPr>
              <a:t> </a:t>
            </a:r>
            <a:r>
              <a:rPr lang="en-GB" dirty="0" err="1">
                <a:effectLst/>
                <a:latin typeface="Arial" panose="020B0604020202020204" pitchFamily="34" charset="0"/>
              </a:rPr>
              <a:t>pense</a:t>
            </a:r>
            <a:r>
              <a:rPr lang="en-GB" dirty="0">
                <a:effectLst/>
                <a:latin typeface="Arial" panose="020B0604020202020204" pitchFamily="34" charset="0"/>
              </a:rPr>
              <a:t> </a:t>
            </a:r>
            <a:r>
              <a:rPr lang="en-GB" dirty="0" err="1">
                <a:effectLst/>
                <a:latin typeface="Arial" panose="020B0604020202020204" pitchFamily="34" charset="0"/>
              </a:rPr>
              <a:t>qu'elles</a:t>
            </a:r>
            <a:r>
              <a:rPr lang="en-GB" dirty="0">
                <a:effectLst/>
                <a:latin typeface="Arial" panose="020B0604020202020204" pitchFamily="34" charset="0"/>
              </a:rPr>
              <a:t> </a:t>
            </a:r>
            <a:r>
              <a:rPr lang="en-GB" dirty="0" err="1">
                <a:effectLst/>
                <a:latin typeface="Arial" panose="020B0604020202020204" pitchFamily="34" charset="0"/>
              </a:rPr>
              <a:t>peuvent</a:t>
            </a:r>
            <a:r>
              <a:rPr lang="en-GB" dirty="0">
                <a:effectLst/>
                <a:latin typeface="Arial" panose="020B0604020202020204" pitchFamily="34" charset="0"/>
              </a:rPr>
              <a:t> aider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autre</a:t>
            </a:r>
            <a:r>
              <a:rPr lang="en-GB" dirty="0">
                <a:effectLst/>
                <a:latin typeface="Arial" panose="020B0604020202020204" pitchFamily="34" charset="0"/>
              </a:rPr>
              <a:t> </a:t>
            </a:r>
            <a:r>
              <a:rPr lang="en-GB" dirty="0" err="1">
                <a:effectLst/>
                <a:latin typeface="Arial" panose="020B0604020202020204" pitchFamily="34" charset="0"/>
              </a:rPr>
              <a:t>Partie</a:t>
            </a:r>
            <a:r>
              <a:rPr lang="en-GB" dirty="0">
                <a:effectLst/>
                <a:latin typeface="Arial" panose="020B0604020202020204" pitchFamily="34" charset="0"/>
              </a:rPr>
              <a:t> dans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enquête</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procédure</a:t>
            </a:r>
            <a:r>
              <a:rPr lang="en-GB" dirty="0">
                <a:effectLst/>
                <a:latin typeface="Arial" panose="020B0604020202020204" pitchFamily="34" charset="0"/>
              </a:rPr>
              <a:t> </a:t>
            </a:r>
            <a:r>
              <a:rPr lang="en-GB" dirty="0" err="1">
                <a:effectLst/>
                <a:latin typeface="Arial" panose="020B0604020202020204" pitchFamily="34" charset="0"/>
              </a:rPr>
              <a:t>pénale</a:t>
            </a:r>
            <a:r>
              <a:rPr lang="en-GB" dirty="0">
                <a:effectLst/>
                <a:latin typeface="Arial" panose="020B0604020202020204" pitchFamily="34" charset="0"/>
              </a:rPr>
              <a:t>, et dont la </a:t>
            </a:r>
            <a:r>
              <a:rPr lang="en-GB" dirty="0" err="1">
                <a:effectLst/>
                <a:latin typeface="Arial" panose="020B0604020202020204" pitchFamily="34" charset="0"/>
              </a:rPr>
              <a:t>Partie</a:t>
            </a:r>
            <a:r>
              <a:rPr lang="en-GB" dirty="0">
                <a:effectLst/>
                <a:latin typeface="Arial" panose="020B0604020202020204" pitchFamily="34" charset="0"/>
              </a:rPr>
              <a:t> qui </a:t>
            </a:r>
            <a:r>
              <a:rPr lang="en-GB" dirty="0" err="1">
                <a:effectLst/>
                <a:latin typeface="Arial" panose="020B0604020202020204" pitchFamily="34" charset="0"/>
              </a:rPr>
              <a:t>mène</a:t>
            </a:r>
            <a:r>
              <a:rPr lang="en-GB" dirty="0">
                <a:effectLst/>
                <a:latin typeface="Arial" panose="020B0604020202020204" pitchFamily="34" charset="0"/>
              </a:rPr>
              <a:t> </a:t>
            </a:r>
            <a:r>
              <a:rPr lang="en-GB" dirty="0" err="1">
                <a:effectLst/>
                <a:latin typeface="Arial" panose="020B0604020202020204" pitchFamily="34" charset="0"/>
              </a:rPr>
              <a:t>l'enquête</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la </a:t>
            </a:r>
            <a:r>
              <a:rPr lang="en-GB" dirty="0" err="1">
                <a:effectLst/>
                <a:latin typeface="Arial" panose="020B0604020202020204" pitchFamily="34" charset="0"/>
              </a:rPr>
              <a:t>procédure</a:t>
            </a:r>
            <a:r>
              <a:rPr lang="en-GB" dirty="0">
                <a:effectLst/>
                <a:latin typeface="Arial" panose="020B0604020202020204" pitchFamily="34" charset="0"/>
              </a:rPr>
              <a:t> </a:t>
            </a:r>
            <a:r>
              <a:rPr lang="en-GB" dirty="0" err="1">
                <a:effectLst/>
                <a:latin typeface="Arial" panose="020B0604020202020204" pitchFamily="34" charset="0"/>
              </a:rPr>
              <a:t>n'a</a:t>
            </a:r>
            <a:r>
              <a:rPr lang="en-GB" dirty="0">
                <a:effectLst/>
                <a:latin typeface="Arial" panose="020B0604020202020204" pitchFamily="34" charset="0"/>
              </a:rPr>
              <a:t> pas </a:t>
            </a:r>
            <a:r>
              <a:rPr lang="en-GB" dirty="0" err="1">
                <a:effectLst/>
                <a:latin typeface="Arial" panose="020B0604020202020204" pitchFamily="34" charset="0"/>
              </a:rPr>
              <a:t>connaissance</a:t>
            </a:r>
            <a:r>
              <a:rPr lang="en-GB" dirty="0">
                <a:effectLst/>
                <a:latin typeface="Arial" panose="020B0604020202020204" pitchFamily="34" charset="0"/>
              </a:rPr>
              <a:t>. Dans de </a:t>
            </a:r>
            <a:r>
              <a:rPr lang="en-GB" dirty="0" err="1">
                <a:effectLst/>
                <a:latin typeface="Arial" panose="020B0604020202020204" pitchFamily="34" charset="0"/>
              </a:rPr>
              <a:t>tels</a:t>
            </a:r>
            <a:r>
              <a:rPr lang="en-GB" dirty="0">
                <a:effectLst/>
                <a:latin typeface="Arial" panose="020B0604020202020204" pitchFamily="34" charset="0"/>
              </a:rPr>
              <a:t> </a:t>
            </a:r>
            <a:r>
              <a:rPr lang="en-GB" dirty="0" err="1">
                <a:effectLst/>
                <a:latin typeface="Arial" panose="020B0604020202020204" pitchFamily="34" charset="0"/>
              </a:rPr>
              <a:t>cas</a:t>
            </a:r>
            <a:r>
              <a:rPr lang="en-GB" dirty="0">
                <a:effectLst/>
                <a:latin typeface="Arial" panose="020B0604020202020204" pitchFamily="34" charset="0"/>
              </a:rPr>
              <a:t>, </a:t>
            </a:r>
            <a:r>
              <a:rPr lang="en-GB" dirty="0" err="1">
                <a:effectLst/>
                <a:latin typeface="Arial" panose="020B0604020202020204" pitchFamily="34" charset="0"/>
              </a:rPr>
              <a:t>aucune</a:t>
            </a:r>
            <a:r>
              <a:rPr lang="en-GB" dirty="0">
                <a:effectLst/>
                <a:latin typeface="Arial" panose="020B0604020202020204" pitchFamily="34" charset="0"/>
              </a:rPr>
              <a:t> </a:t>
            </a:r>
            <a:r>
              <a:rPr lang="en-GB" dirty="0" err="1">
                <a:effectLst/>
                <a:latin typeface="Arial" panose="020B0604020202020204" pitchFamily="34" charset="0"/>
              </a:rPr>
              <a:t>demande</a:t>
            </a:r>
            <a:r>
              <a:rPr lang="en-GB" dirty="0">
                <a:effectLst/>
                <a:latin typeface="Arial" panose="020B0604020202020204" pitchFamily="34" charset="0"/>
              </a:rPr>
              <a:t> </a:t>
            </a:r>
            <a:r>
              <a:rPr lang="en-GB" dirty="0" err="1">
                <a:effectLst/>
                <a:latin typeface="Arial" panose="020B0604020202020204" pitchFamily="34" charset="0"/>
              </a:rPr>
              <a:t>d'entraide</a:t>
            </a:r>
            <a:r>
              <a:rPr lang="en-GB" dirty="0">
                <a:effectLst/>
                <a:latin typeface="Arial" panose="020B0604020202020204" pitchFamily="34" charset="0"/>
              </a:rPr>
              <a:t> ne sera </a:t>
            </a:r>
            <a:r>
              <a:rPr lang="en-GB" dirty="0" err="1">
                <a:effectLst/>
                <a:latin typeface="Arial" panose="020B0604020202020204" pitchFamily="34" charset="0"/>
              </a:rPr>
              <a:t>présentée</a:t>
            </a:r>
            <a:r>
              <a:rPr lang="en-GB" dirty="0">
                <a:effectLst/>
                <a:latin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37501099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La </a:t>
            </a:r>
            <a:r>
              <a:rPr lang="en-GB" dirty="0" err="1">
                <a:effectLst/>
                <a:latin typeface="Arial" panose="020B0604020202020204" pitchFamily="34" charset="0"/>
              </a:rPr>
              <a:t>confidentialité</a:t>
            </a:r>
            <a:r>
              <a:rPr lang="en-GB" dirty="0">
                <a:effectLst/>
                <a:latin typeface="Arial" panose="020B0604020202020204" pitchFamily="34" charset="0"/>
              </a:rPr>
              <a:t> sera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considération</a:t>
            </a:r>
            <a:r>
              <a:rPr lang="en-GB" dirty="0">
                <a:effectLst/>
                <a:latin typeface="Arial" panose="020B0604020202020204" pitchFamily="34" charset="0"/>
              </a:rPr>
              <a:t> </a:t>
            </a:r>
            <a:r>
              <a:rPr lang="en-GB" dirty="0" err="1">
                <a:effectLst/>
                <a:latin typeface="Arial" panose="020B0604020202020204" pitchFamily="34" charset="0"/>
              </a:rPr>
              <a:t>importante</a:t>
            </a:r>
            <a:r>
              <a:rPr lang="en-GB" dirty="0">
                <a:effectLst/>
                <a:latin typeface="Arial" panose="020B0604020202020204" pitchFamily="34" charset="0"/>
              </a:rPr>
              <a:t> dans les </a:t>
            </a:r>
            <a:r>
              <a:rPr lang="en-GB" dirty="0" err="1">
                <a:effectLst/>
                <a:latin typeface="Arial" panose="020B0604020202020204" pitchFamily="34" charset="0"/>
              </a:rPr>
              <a:t>cas</a:t>
            </a:r>
            <a:r>
              <a:rPr lang="en-GB" dirty="0">
                <a:effectLst/>
                <a:latin typeface="Arial" panose="020B0604020202020204" pitchFamily="34" charset="0"/>
              </a:rPr>
              <a:t> </a:t>
            </a:r>
            <a:r>
              <a:rPr lang="en-GB" dirty="0" err="1">
                <a:effectLst/>
                <a:latin typeface="Arial" panose="020B0604020202020204" pitchFamily="34" charset="0"/>
              </a:rPr>
              <a:t>où</a:t>
            </a:r>
            <a:r>
              <a:rPr lang="en-GB" dirty="0">
                <a:effectLst/>
                <a:latin typeface="Arial" panose="020B0604020202020204" pitchFamily="34" charset="0"/>
              </a:rPr>
              <a:t> des </a:t>
            </a:r>
            <a:r>
              <a:rPr lang="en-GB" dirty="0" err="1">
                <a:effectLst/>
                <a:latin typeface="Arial" panose="020B0604020202020204" pitchFamily="34" charset="0"/>
              </a:rPr>
              <a:t>intérêts</a:t>
            </a:r>
            <a:r>
              <a:rPr lang="en-GB" dirty="0">
                <a:effectLst/>
                <a:latin typeface="Arial" panose="020B0604020202020204" pitchFamily="34" charset="0"/>
              </a:rPr>
              <a:t> </a:t>
            </a:r>
            <a:r>
              <a:rPr lang="en-GB" dirty="0" err="1">
                <a:effectLst/>
                <a:latin typeface="Arial" panose="020B0604020202020204" pitchFamily="34" charset="0"/>
              </a:rPr>
              <a:t>importants</a:t>
            </a:r>
            <a:r>
              <a:rPr lang="en-GB" dirty="0">
                <a:effectLst/>
                <a:latin typeface="Arial" panose="020B0604020202020204" pitchFamily="34" charset="0"/>
              </a:rPr>
              <a:t> de </a:t>
            </a:r>
            <a:r>
              <a:rPr lang="en-GB" dirty="0" err="1">
                <a:effectLst/>
                <a:latin typeface="Arial" panose="020B0604020202020204" pitchFamily="34" charset="0"/>
              </a:rPr>
              <a:t>l'État</a:t>
            </a:r>
            <a:r>
              <a:rPr lang="en-GB" dirty="0">
                <a:effectLst/>
                <a:latin typeface="Arial" panose="020B0604020202020204" pitchFamily="34" charset="0"/>
              </a:rPr>
              <a:t> </a:t>
            </a:r>
            <a:r>
              <a:rPr lang="en-GB" dirty="0" err="1">
                <a:effectLst/>
                <a:latin typeface="Arial" panose="020B0604020202020204" pitchFamily="34" charset="0"/>
              </a:rPr>
              <a:t>fournisseur</a:t>
            </a:r>
            <a:r>
              <a:rPr lang="en-GB" dirty="0">
                <a:effectLst/>
                <a:latin typeface="Arial" panose="020B0604020202020204" pitchFamily="34" charset="0"/>
              </a:rPr>
              <a:t> </a:t>
            </a:r>
            <a:r>
              <a:rPr lang="en-GB" dirty="0" err="1">
                <a:effectLst/>
                <a:latin typeface="Arial" panose="020B0604020202020204" pitchFamily="34" charset="0"/>
              </a:rPr>
              <a:t>pourraient</a:t>
            </a:r>
            <a:r>
              <a:rPr lang="en-GB" dirty="0">
                <a:effectLst/>
                <a:latin typeface="Arial" panose="020B0604020202020204" pitchFamily="34" charset="0"/>
              </a:rPr>
              <a:t> </a:t>
            </a:r>
            <a:r>
              <a:rPr lang="en-GB" dirty="0" err="1">
                <a:effectLst/>
                <a:latin typeface="Arial" panose="020B0604020202020204" pitchFamily="34" charset="0"/>
              </a:rPr>
              <a:t>être</a:t>
            </a:r>
            <a:r>
              <a:rPr lang="en-GB" dirty="0">
                <a:effectLst/>
                <a:latin typeface="Arial" panose="020B0604020202020204" pitchFamily="34" charset="0"/>
              </a:rPr>
              <a:t> mis </a:t>
            </a:r>
            <a:r>
              <a:rPr lang="en-GB" dirty="0" err="1">
                <a:effectLst/>
                <a:latin typeface="Arial" panose="020B0604020202020204" pitchFamily="34" charset="0"/>
              </a:rPr>
              <a:t>en</a:t>
            </a:r>
            <a:r>
              <a:rPr lang="en-GB" dirty="0">
                <a:effectLst/>
                <a:latin typeface="Arial" panose="020B0604020202020204" pitchFamily="34" charset="0"/>
              </a:rPr>
              <a:t> danger </a:t>
            </a:r>
            <a:r>
              <a:rPr lang="en-GB" dirty="0" err="1">
                <a:effectLst/>
                <a:latin typeface="Arial" panose="020B0604020202020204" pitchFamily="34" charset="0"/>
              </a:rPr>
              <a:t>si</a:t>
            </a:r>
            <a:r>
              <a:rPr lang="en-GB" dirty="0">
                <a:effectLst/>
                <a:latin typeface="Arial" panose="020B0604020202020204" pitchFamily="34" charset="0"/>
              </a:rPr>
              <a:t> les </a:t>
            </a:r>
            <a:r>
              <a:rPr lang="en-GB" dirty="0" err="1">
                <a:effectLst/>
                <a:latin typeface="Arial" panose="020B0604020202020204" pitchFamily="34" charset="0"/>
              </a:rPr>
              <a:t>informations</a:t>
            </a:r>
            <a:r>
              <a:rPr lang="en-GB" dirty="0">
                <a:effectLst/>
                <a:latin typeface="Arial" panose="020B0604020202020204" pitchFamily="34" charset="0"/>
              </a:rPr>
              <a:t> </a:t>
            </a:r>
            <a:r>
              <a:rPr lang="en-GB" dirty="0" err="1">
                <a:effectLst/>
                <a:latin typeface="Arial" panose="020B0604020202020204" pitchFamily="34" charset="0"/>
              </a:rPr>
              <a:t>étaient</a:t>
            </a:r>
            <a:r>
              <a:rPr lang="en-GB" dirty="0">
                <a:effectLst/>
                <a:latin typeface="Arial" panose="020B0604020202020204" pitchFamily="34" charset="0"/>
              </a:rPr>
              <a:t> </a:t>
            </a:r>
            <a:r>
              <a:rPr lang="en-GB" dirty="0" err="1">
                <a:effectLst/>
                <a:latin typeface="Arial" panose="020B0604020202020204" pitchFamily="34" charset="0"/>
              </a:rPr>
              <a:t>rendues</a:t>
            </a:r>
            <a:r>
              <a:rPr lang="en-GB" dirty="0">
                <a:effectLst/>
                <a:latin typeface="Arial" panose="020B0604020202020204" pitchFamily="34" charset="0"/>
              </a:rPr>
              <a:t> </a:t>
            </a:r>
            <a:r>
              <a:rPr lang="en-GB" dirty="0" err="1">
                <a:effectLst/>
                <a:latin typeface="Arial" panose="020B0604020202020204" pitchFamily="34" charset="0"/>
              </a:rPr>
              <a:t>publiques</a:t>
            </a:r>
            <a:r>
              <a:rPr lang="en-GB" dirty="0">
                <a:effectLst/>
                <a:latin typeface="Arial" panose="020B0604020202020204" pitchFamily="34" charset="0"/>
              </a:rPr>
              <a:t>, par </a:t>
            </a:r>
            <a:r>
              <a:rPr lang="en-GB" dirty="0" err="1">
                <a:effectLst/>
                <a:latin typeface="Arial" panose="020B0604020202020204" pitchFamily="34" charset="0"/>
              </a:rPr>
              <a:t>exemple</a:t>
            </a:r>
            <a:r>
              <a:rPr lang="en-GB" dirty="0">
                <a:effectLst/>
                <a:latin typeface="Arial" panose="020B0604020202020204" pitchFamily="34" charset="0"/>
              </a:rPr>
              <a:t> </a:t>
            </a:r>
            <a:r>
              <a:rPr lang="en-GB" dirty="0" err="1">
                <a:effectLst/>
                <a:latin typeface="Arial" panose="020B0604020202020204" pitchFamily="34" charset="0"/>
              </a:rPr>
              <a:t>lorsqu'il</a:t>
            </a:r>
            <a:r>
              <a:rPr lang="en-GB" dirty="0">
                <a:effectLst/>
                <a:latin typeface="Arial" panose="020B0604020202020204" pitchFamily="34" charset="0"/>
              </a:rPr>
              <a:t> est </a:t>
            </a:r>
            <a:r>
              <a:rPr lang="en-GB" dirty="0" err="1">
                <a:effectLst/>
                <a:latin typeface="Arial" panose="020B0604020202020204" pitchFamily="34" charset="0"/>
              </a:rPr>
              <a:t>nécessaire</a:t>
            </a:r>
            <a:r>
              <a:rPr lang="en-GB" dirty="0">
                <a:effectLst/>
                <a:latin typeface="Arial" panose="020B0604020202020204" pitchFamily="34" charset="0"/>
              </a:rPr>
              <a:t> de </a:t>
            </a:r>
            <a:r>
              <a:rPr lang="en-GB" dirty="0" err="1">
                <a:effectLst/>
                <a:latin typeface="Arial" panose="020B0604020202020204" pitchFamily="34" charset="0"/>
              </a:rPr>
              <a:t>protéger</a:t>
            </a:r>
            <a:r>
              <a:rPr lang="en-GB" dirty="0">
                <a:effectLst/>
                <a:latin typeface="Arial" panose="020B0604020202020204" pitchFamily="34" charset="0"/>
              </a:rPr>
              <a:t> </a:t>
            </a:r>
            <a:r>
              <a:rPr lang="en-GB" dirty="0" err="1">
                <a:effectLst/>
                <a:latin typeface="Arial" panose="020B0604020202020204" pitchFamily="34" charset="0"/>
              </a:rPr>
              <a:t>l'identité</a:t>
            </a:r>
            <a:r>
              <a:rPr lang="en-GB" dirty="0">
                <a:effectLst/>
                <a:latin typeface="Arial" panose="020B0604020202020204" pitchFamily="34" charset="0"/>
              </a:rPr>
              <a:t> d'un </a:t>
            </a:r>
            <a:r>
              <a:rPr lang="en-GB" dirty="0" err="1">
                <a:effectLst/>
                <a:latin typeface="Arial" panose="020B0604020202020204" pitchFamily="34" charset="0"/>
              </a:rPr>
              <a:t>moyen</a:t>
            </a:r>
            <a:r>
              <a:rPr lang="en-GB" dirty="0">
                <a:effectLst/>
                <a:latin typeface="Arial" panose="020B0604020202020204" pitchFamily="34" charset="0"/>
              </a:rPr>
              <a:t> de </a:t>
            </a:r>
            <a:r>
              <a:rPr lang="en-GB" dirty="0" err="1">
                <a:effectLst/>
                <a:latin typeface="Arial" panose="020B0604020202020204" pitchFamily="34" charset="0"/>
              </a:rPr>
              <a:t>collecte</a:t>
            </a:r>
            <a:r>
              <a:rPr lang="en-GB" dirty="0">
                <a:effectLst/>
                <a:latin typeface="Arial" panose="020B0604020202020204" pitchFamily="34" charset="0"/>
              </a:rPr>
              <a:t> des </a:t>
            </a:r>
            <a:r>
              <a:rPr lang="en-GB" dirty="0" err="1">
                <a:effectLst/>
                <a:latin typeface="Arial" panose="020B0604020202020204" pitchFamily="34" charset="0"/>
              </a:rPr>
              <a:t>informations</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le fait </a:t>
            </a:r>
            <a:r>
              <a:rPr lang="en-GB" dirty="0" err="1">
                <a:effectLst/>
                <a:latin typeface="Arial" panose="020B0604020202020204" pitchFamily="34" charset="0"/>
              </a:rPr>
              <a:t>qu'un</a:t>
            </a:r>
            <a:r>
              <a:rPr lang="en-GB" dirty="0">
                <a:effectLst/>
                <a:latin typeface="Arial" panose="020B0604020202020204" pitchFamily="34" charset="0"/>
              </a:rPr>
              <a:t> </a:t>
            </a:r>
            <a:r>
              <a:rPr lang="en-GB" dirty="0" err="1">
                <a:effectLst/>
                <a:latin typeface="Arial" panose="020B0604020202020204" pitchFamily="34" charset="0"/>
              </a:rPr>
              <a:t>groupe</a:t>
            </a:r>
            <a:r>
              <a:rPr lang="en-GB" dirty="0">
                <a:effectLst/>
                <a:latin typeface="Arial" panose="020B0604020202020204" pitchFamily="34" charset="0"/>
              </a:rPr>
              <a:t> </a:t>
            </a:r>
            <a:r>
              <a:rPr lang="en-GB" dirty="0" err="1">
                <a:effectLst/>
                <a:latin typeface="Arial" panose="020B0604020202020204" pitchFamily="34" charset="0"/>
              </a:rPr>
              <a:t>criminel</a:t>
            </a:r>
            <a:r>
              <a:rPr lang="en-GB" dirty="0">
                <a:effectLst/>
                <a:latin typeface="Arial" panose="020B0604020202020204" pitchFamily="34" charset="0"/>
              </a:rPr>
              <a:t> fait </a:t>
            </a:r>
            <a:r>
              <a:rPr lang="en-GB" dirty="0" err="1">
                <a:effectLst/>
                <a:latin typeface="Arial" panose="020B0604020202020204" pitchFamily="34" charset="0"/>
              </a:rPr>
              <a:t>l'objet</a:t>
            </a:r>
            <a:r>
              <a:rPr lang="en-GB" dirty="0">
                <a:effectLst/>
                <a:latin typeface="Arial" panose="020B0604020202020204" pitchFamily="34" charset="0"/>
              </a:rPr>
              <a:t> </a:t>
            </a:r>
            <a:r>
              <a:rPr lang="en-GB" dirty="0" err="1">
                <a:effectLst/>
                <a:latin typeface="Arial" panose="020B0604020202020204" pitchFamily="34" charset="0"/>
              </a:rPr>
              <a:t>d'une</a:t>
            </a:r>
            <a:r>
              <a:rPr lang="en-GB" dirty="0">
                <a:effectLst/>
                <a:latin typeface="Arial" panose="020B0604020202020204" pitchFamily="34" charset="0"/>
              </a:rPr>
              <a:t> </a:t>
            </a:r>
            <a:r>
              <a:rPr lang="en-GB" dirty="0" err="1">
                <a:effectLst/>
                <a:latin typeface="Arial" panose="020B0604020202020204" pitchFamily="34" charset="0"/>
              </a:rPr>
              <a:t>enquête</a:t>
            </a:r>
            <a:r>
              <a:rPr lang="en-GB" dirty="0">
                <a:effectLst/>
                <a:latin typeface="Arial" panose="020B0604020202020204" pitchFamily="34" charset="0"/>
              </a:rPr>
              <a: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Si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enquête</a:t>
            </a:r>
            <a:r>
              <a:rPr lang="en-GB" dirty="0">
                <a:effectLst/>
                <a:latin typeface="Arial" panose="020B0604020202020204" pitchFamily="34" charset="0"/>
              </a:rPr>
              <a:t> </a:t>
            </a:r>
            <a:r>
              <a:rPr lang="en-GB" dirty="0" err="1">
                <a:effectLst/>
                <a:latin typeface="Arial" panose="020B0604020202020204" pitchFamily="34" charset="0"/>
              </a:rPr>
              <a:t>préalable</a:t>
            </a:r>
            <a:r>
              <a:rPr lang="en-GB" dirty="0">
                <a:effectLst/>
                <a:latin typeface="Arial" panose="020B0604020202020204" pitchFamily="34" charset="0"/>
              </a:rPr>
              <a:t> </a:t>
            </a:r>
            <a:r>
              <a:rPr lang="en-GB" dirty="0" err="1">
                <a:effectLst/>
                <a:latin typeface="Arial" panose="020B0604020202020204" pitchFamily="34" charset="0"/>
              </a:rPr>
              <a:t>révèle</a:t>
            </a:r>
            <a:r>
              <a:rPr lang="en-GB" dirty="0">
                <a:effectLst/>
                <a:latin typeface="Arial" panose="020B0604020202020204" pitchFamily="34" charset="0"/>
              </a:rPr>
              <a:t> que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destinataire</a:t>
            </a:r>
            <a:r>
              <a:rPr lang="en-GB" dirty="0">
                <a:effectLst/>
                <a:latin typeface="Arial" panose="020B0604020202020204" pitchFamily="34" charset="0"/>
              </a:rPr>
              <a:t> ne peut pas se conformer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condition </a:t>
            </a:r>
            <a:r>
              <a:rPr lang="en-GB" dirty="0" err="1">
                <a:effectLst/>
                <a:latin typeface="Arial" panose="020B0604020202020204" pitchFamily="34" charset="0"/>
              </a:rPr>
              <a:t>demandée</a:t>
            </a:r>
            <a:r>
              <a:rPr lang="en-GB" dirty="0">
                <a:effectLst/>
                <a:latin typeface="Arial" panose="020B0604020202020204" pitchFamily="34" charset="0"/>
              </a:rPr>
              <a:t> par la </a:t>
            </a:r>
            <a:r>
              <a:rPr lang="en-GB" dirty="0" err="1">
                <a:effectLst/>
                <a:latin typeface="Arial" panose="020B0604020202020204" pitchFamily="34" charset="0"/>
              </a:rPr>
              <a:t>partie</a:t>
            </a:r>
            <a:r>
              <a:rPr lang="en-GB" dirty="0">
                <a:effectLst/>
                <a:latin typeface="Arial" panose="020B0604020202020204" pitchFamily="34" charset="0"/>
              </a:rPr>
              <a:t> qui </a:t>
            </a:r>
            <a:r>
              <a:rPr lang="en-GB" dirty="0" err="1">
                <a:effectLst/>
                <a:latin typeface="Arial" panose="020B0604020202020204" pitchFamily="34" charset="0"/>
              </a:rPr>
              <a:t>fournit</a:t>
            </a:r>
            <a:r>
              <a:rPr lang="en-GB" dirty="0">
                <a:effectLst/>
                <a:latin typeface="Arial" panose="020B0604020202020204" pitchFamily="34" charset="0"/>
              </a:rPr>
              <a:t> </a:t>
            </a:r>
            <a:r>
              <a:rPr lang="en-GB" dirty="0" err="1">
                <a:effectLst/>
                <a:latin typeface="Arial" panose="020B0604020202020204" pitchFamily="34" charset="0"/>
              </a:rPr>
              <a:t>l'information</a:t>
            </a:r>
            <a:r>
              <a:rPr lang="en-GB" dirty="0">
                <a:effectLst/>
                <a:latin typeface="Arial" panose="020B0604020202020204" pitchFamily="34" charset="0"/>
              </a:rPr>
              <a:t> (par </a:t>
            </a:r>
            <a:r>
              <a:rPr lang="en-GB" dirty="0" err="1">
                <a:effectLst/>
                <a:latin typeface="Arial" panose="020B0604020202020204" pitchFamily="34" charset="0"/>
              </a:rPr>
              <a:t>exemple</a:t>
            </a:r>
            <a:r>
              <a:rPr lang="en-GB" dirty="0">
                <a:effectLst/>
                <a:latin typeface="Arial" panose="020B0604020202020204" pitchFamily="34" charset="0"/>
              </a:rPr>
              <a:t>, </a:t>
            </a:r>
            <a:r>
              <a:rPr lang="en-GB" dirty="0" err="1">
                <a:effectLst/>
                <a:latin typeface="Arial" panose="020B0604020202020204" pitchFamily="34" charset="0"/>
              </a:rPr>
              <a:t>lorsqu'elle</a:t>
            </a:r>
            <a:r>
              <a:rPr lang="en-GB" dirty="0">
                <a:effectLst/>
                <a:latin typeface="Arial" panose="020B0604020202020204" pitchFamily="34" charset="0"/>
              </a:rPr>
              <a:t> ne peut pas se conformer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condition de </a:t>
            </a:r>
            <a:r>
              <a:rPr lang="en-GB" dirty="0" err="1">
                <a:effectLst/>
                <a:latin typeface="Arial" panose="020B0604020202020204" pitchFamily="34" charset="0"/>
              </a:rPr>
              <a:t>confidentialité</a:t>
            </a:r>
            <a:r>
              <a:rPr lang="en-GB" dirty="0">
                <a:effectLst/>
                <a:latin typeface="Arial" panose="020B0604020202020204" pitchFamily="34" charset="0"/>
              </a:rPr>
              <a:t> </a:t>
            </a:r>
            <a:r>
              <a:rPr lang="en-GB" dirty="0" err="1">
                <a:effectLst/>
                <a:latin typeface="Arial" panose="020B0604020202020204" pitchFamily="34" charset="0"/>
              </a:rPr>
              <a:t>parce</a:t>
            </a:r>
            <a:r>
              <a:rPr lang="en-GB" dirty="0">
                <a:effectLst/>
                <a:latin typeface="Arial" panose="020B0604020202020204" pitchFamily="34" charset="0"/>
              </a:rPr>
              <a:t> que </a:t>
            </a:r>
            <a:r>
              <a:rPr lang="en-GB" dirty="0" err="1">
                <a:effectLst/>
                <a:latin typeface="Arial" panose="020B0604020202020204" pitchFamily="34" charset="0"/>
              </a:rPr>
              <a:t>l'information</a:t>
            </a:r>
            <a:r>
              <a:rPr lang="en-GB" dirty="0">
                <a:effectLst/>
                <a:latin typeface="Arial" panose="020B0604020202020204" pitchFamily="34" charset="0"/>
              </a:rPr>
              <a:t> est </a:t>
            </a:r>
            <a:r>
              <a:rPr lang="en-GB" dirty="0" err="1">
                <a:effectLst/>
                <a:latin typeface="Arial" panose="020B0604020202020204" pitchFamily="34" charset="0"/>
              </a:rPr>
              <a:t>nécessaire</a:t>
            </a:r>
            <a:r>
              <a:rPr lang="en-GB" dirty="0">
                <a:effectLst/>
                <a:latin typeface="Arial" panose="020B0604020202020204" pitchFamily="34" charset="0"/>
              </a:rPr>
              <a:t> </a:t>
            </a:r>
            <a:r>
              <a:rPr lang="en-GB" dirty="0" err="1">
                <a:effectLst/>
                <a:latin typeface="Arial" panose="020B0604020202020204" pitchFamily="34" charset="0"/>
              </a:rPr>
              <a:t>comme</a:t>
            </a:r>
            <a:r>
              <a:rPr lang="en-GB" dirty="0">
                <a:effectLst/>
                <a:latin typeface="Arial" panose="020B0604020202020204" pitchFamily="34" charset="0"/>
              </a:rPr>
              <a:t> </a:t>
            </a:r>
            <a:r>
              <a:rPr lang="en-GB" dirty="0" err="1">
                <a:effectLst/>
                <a:latin typeface="Arial" panose="020B0604020202020204" pitchFamily="34" charset="0"/>
              </a:rPr>
              <a:t>preuve</a:t>
            </a:r>
            <a:r>
              <a:rPr lang="en-GB" dirty="0">
                <a:effectLst/>
                <a:latin typeface="Arial" panose="020B0604020202020204" pitchFamily="34" charset="0"/>
              </a:rPr>
              <a:t> </a:t>
            </a:r>
            <a:r>
              <a:rPr lang="en-GB" dirty="0" err="1">
                <a:effectLst/>
                <a:latin typeface="Arial" panose="020B0604020202020204" pitchFamily="34" charset="0"/>
              </a:rPr>
              <a:t>lors</a:t>
            </a:r>
            <a:r>
              <a:rPr lang="en-GB" dirty="0">
                <a:effectLst/>
                <a:latin typeface="Arial" panose="020B0604020202020204" pitchFamily="34" charset="0"/>
              </a:rPr>
              <a:t> d'un </a:t>
            </a:r>
            <a:r>
              <a:rPr lang="en-GB" dirty="0" err="1">
                <a:effectLst/>
                <a:latin typeface="Arial" panose="020B0604020202020204" pitchFamily="34" charset="0"/>
              </a:rPr>
              <a:t>procès</a:t>
            </a:r>
            <a:r>
              <a:rPr lang="en-GB" dirty="0">
                <a:effectLst/>
                <a:latin typeface="Arial" panose="020B0604020202020204" pitchFamily="34" charset="0"/>
              </a:rPr>
              <a:t> public),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destinataire</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informe</a:t>
            </a:r>
            <a:r>
              <a:rPr lang="en-GB" dirty="0">
                <a:effectLst/>
                <a:latin typeface="Arial" panose="020B0604020202020204" pitchFamily="34" charset="0"/>
              </a:rPr>
              <a:t> la </a:t>
            </a:r>
            <a:r>
              <a:rPr lang="en-GB" dirty="0" err="1">
                <a:effectLst/>
                <a:latin typeface="Arial" panose="020B0604020202020204" pitchFamily="34" charset="0"/>
              </a:rPr>
              <a:t>partie</a:t>
            </a:r>
            <a:r>
              <a:rPr lang="en-GB" dirty="0">
                <a:effectLst/>
                <a:latin typeface="Arial" panose="020B0604020202020204" pitchFamily="34" charset="0"/>
              </a:rPr>
              <a:t> qui </a:t>
            </a:r>
            <a:r>
              <a:rPr lang="en-GB" dirty="0" err="1">
                <a:effectLst/>
                <a:latin typeface="Arial" panose="020B0604020202020204" pitchFamily="34" charset="0"/>
              </a:rPr>
              <a:t>fournit</a:t>
            </a:r>
            <a:r>
              <a:rPr lang="en-GB" dirty="0">
                <a:effectLst/>
                <a:latin typeface="Arial" panose="020B0604020202020204" pitchFamily="34" charset="0"/>
              </a:rPr>
              <a:t> </a:t>
            </a:r>
            <a:r>
              <a:rPr lang="en-GB" dirty="0" err="1">
                <a:effectLst/>
                <a:latin typeface="Arial" panose="020B0604020202020204" pitchFamily="34" charset="0"/>
              </a:rPr>
              <a:t>l'information</a:t>
            </a:r>
            <a:r>
              <a:rPr lang="en-GB" dirty="0">
                <a:effectLst/>
                <a:latin typeface="Arial" panose="020B0604020202020204" pitchFamily="34" charset="0"/>
              </a:rPr>
              <a:t>, qui a </a:t>
            </a:r>
            <a:r>
              <a:rPr lang="en-GB" dirty="0" err="1">
                <a:effectLst/>
                <a:latin typeface="Arial" panose="020B0604020202020204" pitchFamily="34" charset="0"/>
              </a:rPr>
              <a:t>alors</a:t>
            </a:r>
            <a:r>
              <a:rPr lang="en-GB" dirty="0">
                <a:effectLst/>
                <a:latin typeface="Arial" panose="020B0604020202020204" pitchFamily="34" charset="0"/>
              </a:rPr>
              <a:t> la </a:t>
            </a:r>
            <a:r>
              <a:rPr lang="en-GB" dirty="0" err="1">
                <a:effectLst/>
                <a:latin typeface="Arial" panose="020B0604020202020204" pitchFamily="34" charset="0"/>
              </a:rPr>
              <a:t>possibilité</a:t>
            </a:r>
            <a:r>
              <a:rPr lang="en-GB" dirty="0">
                <a:effectLst/>
                <a:latin typeface="Arial" panose="020B0604020202020204" pitchFamily="34" charset="0"/>
              </a:rPr>
              <a:t> de ne pas </a:t>
            </a:r>
            <a:r>
              <a:rPr lang="en-GB" dirty="0" err="1">
                <a:effectLst/>
                <a:latin typeface="Arial" panose="020B0604020202020204" pitchFamily="34" charset="0"/>
              </a:rPr>
              <a:t>fournir</a:t>
            </a:r>
            <a:r>
              <a:rPr lang="en-GB" dirty="0">
                <a:effectLst/>
                <a:latin typeface="Arial" panose="020B0604020202020204" pitchFamily="34" charset="0"/>
              </a:rPr>
              <a:t> </a:t>
            </a:r>
            <a:r>
              <a:rPr lang="en-GB" dirty="0" err="1">
                <a:effectLst/>
                <a:latin typeface="Arial" panose="020B0604020202020204" pitchFamily="34" charset="0"/>
              </a:rPr>
              <a:t>l'information</a:t>
            </a:r>
            <a:r>
              <a:rPr lang="en-GB" dirty="0">
                <a:effectLst/>
                <a:latin typeface="Arial" panose="020B0604020202020204" pitchFamily="34" charset="0"/>
              </a:rPr>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7585501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err="1"/>
              <a:t>Exemple</a:t>
            </a:r>
            <a:r>
              <a:rPr lang="en-US" dirty="0"/>
              <a:t> </a:t>
            </a:r>
            <a:r>
              <a:rPr lang="en-US" dirty="0" err="1"/>
              <a:t>graphique</a:t>
            </a:r>
            <a:r>
              <a:rPr lang="en-US" dirty="0"/>
              <a:t> de </a:t>
            </a:r>
            <a:r>
              <a:rPr lang="en-US" dirty="0" err="1"/>
              <a:t>l'Art</a:t>
            </a:r>
            <a:r>
              <a:rPr lang="en-US" dirty="0"/>
              <a:t>. 26 sur l'utilisation des </a:t>
            </a:r>
            <a:r>
              <a:rPr lang="en-US" dirty="0" err="1"/>
              <a:t>informations</a:t>
            </a:r>
            <a:r>
              <a:rPr lang="en-US" dirty="0"/>
              <a:t> des </a:t>
            </a:r>
            <a:r>
              <a:rPr lang="en-US" dirty="0" err="1"/>
              <a:t>informateurs</a:t>
            </a:r>
            <a:r>
              <a:rPr lang="en-US" dirty="0"/>
              <a:t> et des </a:t>
            </a:r>
            <a:r>
              <a:rPr lang="en-US" dirty="0" err="1"/>
              <a:t>collaborateurs</a:t>
            </a:r>
            <a:r>
              <a:rPr lang="en-US" dirty="0"/>
              <a:t> de la police qui </a:t>
            </a:r>
            <a:r>
              <a:rPr lang="en-US" dirty="0" err="1"/>
              <a:t>ont</a:t>
            </a:r>
            <a:r>
              <a:rPr lang="en-US" dirty="0"/>
              <a:t> </a:t>
            </a:r>
            <a:r>
              <a:rPr lang="en-US" dirty="0" err="1"/>
              <a:t>une</a:t>
            </a:r>
            <a:r>
              <a:rPr lang="en-US" dirty="0"/>
              <a:t> dimension </a:t>
            </a:r>
            <a:r>
              <a:rPr lang="en-US" dirty="0" err="1"/>
              <a:t>internationale</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484092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err="1">
                <a:effectLst/>
                <a:latin typeface="Arial" panose="020B0604020202020204" pitchFamily="34" charset="0"/>
              </a:rPr>
              <a:t>L'article</a:t>
            </a:r>
            <a:r>
              <a:rPr lang="en-GB" dirty="0">
                <a:effectLst/>
                <a:latin typeface="Arial" panose="020B0604020202020204" pitchFamily="34" charset="0"/>
              </a:rPr>
              <a:t> 27 oblige les Parties </a:t>
            </a:r>
            <a:r>
              <a:rPr lang="en-GB" dirty="0" err="1">
                <a:effectLst/>
                <a:latin typeface="Arial" panose="020B0604020202020204" pitchFamily="34" charset="0"/>
              </a:rPr>
              <a:t>à</a:t>
            </a:r>
            <a:r>
              <a:rPr lang="en-GB" dirty="0">
                <a:effectLst/>
                <a:latin typeface="Arial" panose="020B0604020202020204" pitchFamily="34" charset="0"/>
              </a:rPr>
              <a:t> appliquer </a:t>
            </a:r>
            <a:r>
              <a:rPr lang="en-GB" dirty="0" err="1">
                <a:effectLst/>
                <a:latin typeface="Arial" panose="020B0604020202020204" pitchFamily="34" charset="0"/>
              </a:rPr>
              <a:t>certaines</a:t>
            </a:r>
            <a:r>
              <a:rPr lang="en-GB" dirty="0">
                <a:effectLst/>
                <a:latin typeface="Arial" panose="020B0604020202020204" pitchFamily="34" charset="0"/>
              </a:rPr>
              <a:t> </a:t>
            </a:r>
            <a:r>
              <a:rPr lang="en-GB" dirty="0" err="1">
                <a:effectLst/>
                <a:latin typeface="Arial" panose="020B0604020202020204" pitchFamily="34" charset="0"/>
              </a:rPr>
              <a:t>procédures</a:t>
            </a:r>
            <a:r>
              <a:rPr lang="en-GB" dirty="0">
                <a:effectLst/>
                <a:latin typeface="Arial" panose="020B0604020202020204" pitchFamily="34" charset="0"/>
              </a:rPr>
              <a:t> et conditions </a:t>
            </a:r>
            <a:r>
              <a:rPr lang="en-GB" dirty="0" err="1">
                <a:effectLst/>
                <a:latin typeface="Arial" panose="020B0604020202020204" pitchFamily="34" charset="0"/>
              </a:rPr>
              <a:t>d'entraide</a:t>
            </a:r>
            <a:r>
              <a:rPr lang="en-GB" dirty="0">
                <a:effectLst/>
                <a:latin typeface="Arial" panose="020B0604020202020204" pitchFamily="34" charset="0"/>
              </a:rPr>
              <a:t> </a:t>
            </a:r>
            <a:r>
              <a:rPr lang="en-GB" dirty="0" err="1">
                <a:effectLst/>
                <a:latin typeface="Arial" panose="020B0604020202020204" pitchFamily="34" charset="0"/>
              </a:rPr>
              <a:t>lorsqu'il</a:t>
            </a:r>
            <a:r>
              <a:rPr lang="en-GB" dirty="0">
                <a:effectLst/>
                <a:latin typeface="Arial" panose="020B0604020202020204" pitchFamily="34" charset="0"/>
              </a:rPr>
              <a:t> </a:t>
            </a:r>
            <a:r>
              <a:rPr lang="en-GB" dirty="0" err="1">
                <a:effectLst/>
                <a:latin typeface="Arial" panose="020B0604020202020204" pitchFamily="34" charset="0"/>
              </a:rPr>
              <a:t>n'existe</a:t>
            </a:r>
            <a:r>
              <a:rPr lang="en-GB" dirty="0">
                <a:effectLst/>
                <a:latin typeface="Arial" panose="020B0604020202020204" pitchFamily="34" charset="0"/>
              </a:rPr>
              <a:t> pas de </a:t>
            </a:r>
            <a:r>
              <a:rPr lang="en-GB" dirty="0" err="1">
                <a:effectLst/>
                <a:latin typeface="Arial" panose="020B0604020202020204" pitchFamily="34" charset="0"/>
              </a:rPr>
              <a:t>traité</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a:t>
            </a:r>
            <a:r>
              <a:rPr lang="en-GB" dirty="0" err="1">
                <a:effectLst/>
                <a:latin typeface="Arial" panose="020B0604020202020204" pitchFamily="34" charset="0"/>
              </a:rPr>
              <a:t>d'arrangement</a:t>
            </a:r>
            <a:r>
              <a:rPr lang="en-GB" dirty="0">
                <a:effectLst/>
                <a:latin typeface="Arial" panose="020B0604020202020204" pitchFamily="34" charset="0"/>
              </a:rPr>
              <a:t> </a:t>
            </a:r>
            <a:r>
              <a:rPr lang="en-GB" dirty="0" err="1">
                <a:effectLst/>
                <a:latin typeface="Arial" panose="020B0604020202020204" pitchFamily="34" charset="0"/>
              </a:rPr>
              <a:t>d'entraide</a:t>
            </a:r>
            <a:r>
              <a:rPr lang="en-GB" dirty="0">
                <a:effectLst/>
                <a:latin typeface="Arial" panose="020B0604020202020204" pitchFamily="34" charset="0"/>
              </a:rPr>
              <a:t> sur la base des </a:t>
            </a:r>
            <a:r>
              <a:rPr lang="en-GB" dirty="0" err="1">
                <a:effectLst/>
                <a:latin typeface="Arial" panose="020B0604020202020204" pitchFamily="34" charset="0"/>
              </a:rPr>
              <a:t>législations</a:t>
            </a:r>
            <a:r>
              <a:rPr lang="en-GB" dirty="0">
                <a:effectLst/>
                <a:latin typeface="Arial" panose="020B0604020202020204" pitchFamily="34" charset="0"/>
              </a:rPr>
              <a:t> </a:t>
            </a:r>
            <a:r>
              <a:rPr lang="en-GB" dirty="0" err="1">
                <a:effectLst/>
                <a:latin typeface="Arial" panose="020B0604020202020204" pitchFamily="34" charset="0"/>
              </a:rPr>
              <a:t>uniformes</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a:t>
            </a:r>
            <a:r>
              <a:rPr lang="en-GB" dirty="0" err="1">
                <a:effectLst/>
                <a:latin typeface="Arial" panose="020B0604020202020204" pitchFamily="34" charset="0"/>
              </a:rPr>
              <a:t>réciproques</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vigueur</a:t>
            </a:r>
            <a:r>
              <a:rPr lang="en-GB" dirty="0">
                <a:effectLst/>
                <a:latin typeface="Arial" panose="020B0604020202020204" pitchFamily="34" charset="0"/>
              </a:rPr>
              <a:t> entre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requérante</a:t>
            </a:r>
            <a:r>
              <a:rPr lang="en-GB" dirty="0">
                <a:effectLst/>
                <a:latin typeface="Arial" panose="020B0604020202020204" pitchFamily="34" charset="0"/>
              </a:rPr>
              <a:t> et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L'article</a:t>
            </a:r>
            <a:r>
              <a:rPr lang="en-GB" dirty="0">
                <a:effectLst/>
                <a:latin typeface="Arial" panose="020B0604020202020204" pitchFamily="34" charset="0"/>
              </a:rPr>
              <a:t> </a:t>
            </a:r>
            <a:r>
              <a:rPr lang="en-GB" dirty="0" err="1">
                <a:effectLst/>
                <a:latin typeface="Arial" panose="020B0604020202020204" pitchFamily="34" charset="0"/>
              </a:rPr>
              <a:t>renforce</a:t>
            </a:r>
            <a:r>
              <a:rPr lang="en-GB" dirty="0">
                <a:effectLst/>
                <a:latin typeface="Arial" panose="020B0604020202020204" pitchFamily="34" charset="0"/>
              </a:rPr>
              <a:t> </a:t>
            </a:r>
            <a:r>
              <a:rPr lang="en-GB" dirty="0" err="1">
                <a:effectLst/>
                <a:latin typeface="Arial" panose="020B0604020202020204" pitchFamily="34" charset="0"/>
              </a:rPr>
              <a:t>donc</a:t>
            </a:r>
            <a:r>
              <a:rPr lang="en-GB" dirty="0">
                <a:effectLst/>
                <a:latin typeface="Arial" panose="020B0604020202020204" pitchFamily="34" charset="0"/>
              </a:rPr>
              <a:t> le </a:t>
            </a:r>
            <a:r>
              <a:rPr lang="en-GB" dirty="0" err="1">
                <a:effectLst/>
                <a:latin typeface="Arial" panose="020B0604020202020204" pitchFamily="34" charset="0"/>
              </a:rPr>
              <a:t>principe</a:t>
            </a:r>
            <a:r>
              <a:rPr lang="en-GB" dirty="0">
                <a:effectLst/>
                <a:latin typeface="Arial" panose="020B0604020202020204" pitchFamily="34" charset="0"/>
              </a:rPr>
              <a:t> général </a:t>
            </a:r>
            <a:r>
              <a:rPr lang="en-GB" dirty="0" err="1">
                <a:effectLst/>
                <a:latin typeface="Arial" panose="020B0604020202020204" pitchFamily="34" charset="0"/>
              </a:rPr>
              <a:t>selon</a:t>
            </a:r>
            <a:r>
              <a:rPr lang="en-GB" dirty="0">
                <a:effectLst/>
                <a:latin typeface="Arial" panose="020B0604020202020204" pitchFamily="34" charset="0"/>
              </a:rPr>
              <a:t> </a:t>
            </a:r>
            <a:r>
              <a:rPr lang="en-GB" dirty="0" err="1">
                <a:effectLst/>
                <a:latin typeface="Arial" panose="020B0604020202020204" pitchFamily="34" charset="0"/>
              </a:rPr>
              <a:t>lequel</a:t>
            </a:r>
            <a:r>
              <a:rPr lang="en-GB" dirty="0">
                <a:effectLst/>
                <a:latin typeface="Arial" panose="020B0604020202020204" pitchFamily="34" charset="0"/>
              </a:rPr>
              <a:t> </a:t>
            </a:r>
            <a:r>
              <a:rPr lang="en-GB" dirty="0" err="1">
                <a:effectLst/>
                <a:latin typeface="Arial" panose="020B0604020202020204" pitchFamily="34" charset="0"/>
              </a:rPr>
              <a:t>l'entraide</a:t>
            </a:r>
            <a:r>
              <a:rPr lang="en-GB" dirty="0">
                <a:effectLst/>
                <a:latin typeface="Arial" panose="020B0604020202020204" pitchFamily="34" charset="0"/>
              </a:rPr>
              <a:t> doit </a:t>
            </a:r>
            <a:r>
              <a:rPr lang="en-GB" dirty="0" err="1">
                <a:effectLst/>
                <a:latin typeface="Arial" panose="020B0604020202020204" pitchFamily="34" charset="0"/>
              </a:rPr>
              <a:t>être</a:t>
            </a:r>
            <a:r>
              <a:rPr lang="en-GB" dirty="0">
                <a:effectLst/>
                <a:latin typeface="Arial" panose="020B0604020202020204" pitchFamily="34" charset="0"/>
              </a:rPr>
              <a:t> mise </a:t>
            </a: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œuvre</a:t>
            </a:r>
            <a:r>
              <a:rPr lang="en-GB" dirty="0">
                <a:effectLst/>
                <a:latin typeface="Arial" panose="020B0604020202020204" pitchFamily="34" charset="0"/>
              </a:rPr>
              <a:t> par </a:t>
            </a:r>
            <a:r>
              <a:rPr lang="en-GB" dirty="0" err="1">
                <a:effectLst/>
                <a:latin typeface="Arial" panose="020B0604020202020204" pitchFamily="34" charset="0"/>
              </a:rPr>
              <a:t>l'application</a:t>
            </a:r>
            <a:r>
              <a:rPr lang="en-GB" dirty="0">
                <a:effectLst/>
                <a:latin typeface="Arial" panose="020B0604020202020204" pitchFamily="34" charset="0"/>
              </a:rPr>
              <a:t> des </a:t>
            </a:r>
            <a:r>
              <a:rPr lang="en-GB" dirty="0" err="1">
                <a:effectLst/>
                <a:latin typeface="Arial" panose="020B0604020202020204" pitchFamily="34" charset="0"/>
              </a:rPr>
              <a:t>traités</a:t>
            </a:r>
            <a:r>
              <a:rPr lang="en-GB" dirty="0">
                <a:effectLst/>
                <a:latin typeface="Arial" panose="020B0604020202020204" pitchFamily="34" charset="0"/>
              </a:rPr>
              <a:t> et des arrangements </a:t>
            </a:r>
            <a:r>
              <a:rPr lang="en-GB" dirty="0" err="1">
                <a:effectLst/>
                <a:latin typeface="Arial" panose="020B0604020202020204" pitchFamily="34" charset="0"/>
              </a:rPr>
              <a:t>d'entraide</a:t>
            </a:r>
            <a:r>
              <a:rPr lang="en-GB" dirty="0">
                <a:effectLst/>
                <a:latin typeface="Arial" panose="020B0604020202020204" pitchFamily="34" charset="0"/>
              </a:rPr>
              <a:t> </a:t>
            </a:r>
            <a:r>
              <a:rPr lang="en-GB" dirty="0" err="1">
                <a:effectLst/>
                <a:latin typeface="Arial" panose="020B0604020202020204" pitchFamily="34" charset="0"/>
              </a:rPr>
              <a:t>similaires</a:t>
            </a:r>
            <a:r>
              <a:rPr lang="en-GB" dirty="0">
                <a:effectLst/>
                <a:latin typeface="Arial" panose="020B0604020202020204" pitchFamily="34" charset="0"/>
              </a:rPr>
              <a:t> </a:t>
            </a:r>
            <a:r>
              <a:rPr lang="en-GB" dirty="0" err="1">
                <a:effectLst/>
                <a:latin typeface="Arial" panose="020B0604020202020204" pitchFamily="34" charset="0"/>
              </a:rPr>
              <a:t>pertinents</a:t>
            </a:r>
            <a:r>
              <a:rPr lang="en-GB" dirty="0">
                <a:effectLst/>
                <a:latin typeface="Arial" panose="020B0604020202020204" pitchFamily="34" charset="0"/>
              </a:rPr>
              <a: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Les Parties </a:t>
            </a:r>
            <a:r>
              <a:rPr lang="en-GB" dirty="0" err="1">
                <a:effectLst/>
                <a:latin typeface="Arial" panose="020B0604020202020204" pitchFamily="34" charset="0"/>
              </a:rPr>
              <a:t>sont</a:t>
            </a:r>
            <a:r>
              <a:rPr lang="en-GB" dirty="0">
                <a:effectLst/>
                <a:latin typeface="Arial" panose="020B0604020202020204" pitchFamily="34" charset="0"/>
              </a:rPr>
              <a:t> </a:t>
            </a:r>
            <a:r>
              <a:rPr lang="en-GB" dirty="0" err="1">
                <a:effectLst/>
                <a:latin typeface="Arial" panose="020B0604020202020204" pitchFamily="34" charset="0"/>
              </a:rPr>
              <a:t>encouragées</a:t>
            </a:r>
            <a:r>
              <a:rPr lang="en-GB" dirty="0">
                <a:effectLst/>
                <a:latin typeface="Arial" panose="020B0604020202020204" pitchFamily="34" charset="0"/>
              </a:rPr>
              <a:t>, pour des raisons </a:t>
            </a:r>
            <a:r>
              <a:rPr lang="en-GB" dirty="0" err="1">
                <a:effectLst/>
                <a:latin typeface="Arial" panose="020B0604020202020204" pitchFamily="34" charset="0"/>
              </a:rPr>
              <a:t>d'efficacité</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désigner</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autorité</a:t>
            </a:r>
            <a:r>
              <a:rPr lang="en-GB" dirty="0">
                <a:effectLst/>
                <a:latin typeface="Arial" panose="020B0604020202020204" pitchFamily="34" charset="0"/>
              </a:rPr>
              <a:t> centrale unique aux fins de </a:t>
            </a:r>
            <a:r>
              <a:rPr lang="en-GB" dirty="0" err="1">
                <a:effectLst/>
                <a:latin typeface="Arial" panose="020B0604020202020204" pitchFamily="34" charset="0"/>
              </a:rPr>
              <a:t>l'entraide</a:t>
            </a:r>
            <a:r>
              <a:rPr lang="en-GB" dirty="0">
                <a:effectLst/>
                <a:latin typeface="Arial" panose="020B0604020202020204" pitchFamily="34" charset="0"/>
              </a:rPr>
              <a:t> ; il </a:t>
            </a:r>
            <a:r>
              <a:rPr lang="en-GB" dirty="0" err="1">
                <a:effectLst/>
                <a:latin typeface="Arial" panose="020B0604020202020204" pitchFamily="34" charset="0"/>
              </a:rPr>
              <a:t>serait</a:t>
            </a:r>
            <a:r>
              <a:rPr lang="en-GB" dirty="0">
                <a:effectLst/>
                <a:latin typeface="Arial" panose="020B0604020202020204" pitchFamily="34" charset="0"/>
              </a:rPr>
              <a:t> </a:t>
            </a:r>
            <a:r>
              <a:rPr lang="en-GB" dirty="0" err="1">
                <a:effectLst/>
                <a:latin typeface="Arial" panose="020B0604020202020204" pitchFamily="34" charset="0"/>
              </a:rPr>
              <a:t>généralement</a:t>
            </a:r>
            <a:r>
              <a:rPr lang="en-GB" dirty="0">
                <a:effectLst/>
                <a:latin typeface="Arial" panose="020B0604020202020204" pitchFamily="34" charset="0"/>
              </a:rPr>
              <a:t> plus </a:t>
            </a:r>
            <a:r>
              <a:rPr lang="en-GB" dirty="0" err="1">
                <a:effectLst/>
                <a:latin typeface="Arial" panose="020B0604020202020204" pitchFamily="34" charset="0"/>
              </a:rPr>
              <a:t>efficace</a:t>
            </a:r>
            <a:r>
              <a:rPr lang="en-GB" dirty="0">
                <a:effectLst/>
                <a:latin typeface="Arial" panose="020B0604020202020204" pitchFamily="34" charset="0"/>
              </a:rPr>
              <a:t> que </a:t>
            </a:r>
            <a:r>
              <a:rPr lang="en-GB" dirty="0" err="1">
                <a:effectLst/>
                <a:latin typeface="Arial" panose="020B0604020202020204" pitchFamily="34" charset="0"/>
              </a:rPr>
              <a:t>l'autorité</a:t>
            </a:r>
            <a:r>
              <a:rPr lang="en-GB" dirty="0">
                <a:effectLst/>
                <a:latin typeface="Arial" panose="020B0604020202020204" pitchFamily="34" charset="0"/>
              </a:rPr>
              <a:t> </a:t>
            </a:r>
            <a:r>
              <a:rPr lang="en-GB" dirty="0" err="1">
                <a:effectLst/>
                <a:latin typeface="Arial" panose="020B0604020202020204" pitchFamily="34" charset="0"/>
              </a:rPr>
              <a:t>désignée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cette</a:t>
            </a:r>
            <a:r>
              <a:rPr lang="en-GB" dirty="0">
                <a:effectLst/>
                <a:latin typeface="Arial" panose="020B0604020202020204" pitchFamily="34" charset="0"/>
              </a:rPr>
              <a:t> fin </a:t>
            </a:r>
            <a:r>
              <a:rPr lang="en-GB" dirty="0" err="1">
                <a:effectLst/>
                <a:latin typeface="Arial" panose="020B0604020202020204" pitchFamily="34" charset="0"/>
              </a:rPr>
              <a:t>en</a:t>
            </a:r>
            <a:r>
              <a:rPr lang="en-GB" dirty="0">
                <a:effectLst/>
                <a:latin typeface="Arial" panose="020B0604020202020204" pitchFamily="34" charset="0"/>
              </a:rPr>
              <a:t> vertu des </a:t>
            </a:r>
            <a:r>
              <a:rPr lang="en-GB" dirty="0" err="1">
                <a:effectLst/>
                <a:latin typeface="Arial" panose="020B0604020202020204" pitchFamily="34" charset="0"/>
              </a:rPr>
              <a:t>traités</a:t>
            </a:r>
            <a:r>
              <a:rPr lang="en-GB" dirty="0">
                <a:effectLst/>
                <a:latin typeface="Arial" panose="020B0604020202020204" pitchFamily="34" charset="0"/>
              </a:rPr>
              <a:t> </a:t>
            </a:r>
            <a:r>
              <a:rPr lang="en-GB" dirty="0" err="1">
                <a:effectLst/>
                <a:latin typeface="Arial" panose="020B0604020202020204" pitchFamily="34" charset="0"/>
              </a:rPr>
              <a:t>d'entraide</a:t>
            </a:r>
            <a:r>
              <a:rPr lang="en-GB" dirty="0">
                <a:effectLst/>
                <a:latin typeface="Arial" panose="020B0604020202020204" pitchFamily="34" charset="0"/>
              </a:rPr>
              <a:t> </a:t>
            </a:r>
            <a:r>
              <a:rPr lang="en-GB" dirty="0" err="1">
                <a:effectLst/>
                <a:latin typeface="Arial" panose="020B0604020202020204" pitchFamily="34" charset="0"/>
              </a:rPr>
              <a:t>judiciaire</a:t>
            </a:r>
            <a:r>
              <a:rPr lang="en-GB" dirty="0">
                <a:effectLst/>
                <a:latin typeface="Arial" panose="020B0604020202020204" pitchFamily="34" charset="0"/>
              </a:rPr>
              <a:t> </a:t>
            </a:r>
            <a:r>
              <a:rPr lang="en-GB" dirty="0" err="1">
                <a:effectLst/>
                <a:latin typeface="Arial" panose="020B0604020202020204" pitchFamily="34" charset="0"/>
              </a:rPr>
              <a:t>d'une</a:t>
            </a:r>
            <a:r>
              <a:rPr lang="en-GB" dirty="0">
                <a:effectLst/>
                <a:latin typeface="Arial" panose="020B0604020202020204" pitchFamily="34" charset="0"/>
              </a:rPr>
              <a:t>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du droit interne, serve </a:t>
            </a:r>
            <a:r>
              <a:rPr lang="en-GB" dirty="0" err="1">
                <a:effectLst/>
                <a:latin typeface="Arial" panose="020B0604020202020204" pitchFamily="34" charset="0"/>
              </a:rPr>
              <a:t>également</a:t>
            </a:r>
            <a:r>
              <a:rPr lang="en-GB" dirty="0">
                <a:effectLst/>
                <a:latin typeface="Arial" panose="020B0604020202020204" pitchFamily="34" charset="0"/>
              </a:rPr>
              <a:t> </a:t>
            </a:r>
            <a:r>
              <a:rPr lang="en-GB" dirty="0" err="1">
                <a:effectLst/>
                <a:latin typeface="Arial" panose="020B0604020202020204" pitchFamily="34" charset="0"/>
              </a:rPr>
              <a:t>d'autorité</a:t>
            </a:r>
            <a:r>
              <a:rPr lang="en-GB" dirty="0">
                <a:effectLst/>
                <a:latin typeface="Arial" panose="020B0604020202020204" pitchFamily="34" charset="0"/>
              </a:rPr>
              <a:t> centrale </a:t>
            </a:r>
            <a:r>
              <a:rPr lang="en-GB" dirty="0" err="1">
                <a:effectLst/>
                <a:latin typeface="Arial" panose="020B0604020202020204" pitchFamily="34" charset="0"/>
              </a:rPr>
              <a:t>lorsque</a:t>
            </a:r>
            <a:r>
              <a:rPr lang="en-GB" dirty="0">
                <a:effectLst/>
                <a:latin typeface="Arial" panose="020B0604020202020204" pitchFamily="34" charset="0"/>
              </a:rPr>
              <a:t> </a:t>
            </a:r>
            <a:r>
              <a:rPr lang="en-GB" dirty="0" err="1">
                <a:effectLst/>
                <a:latin typeface="Arial" panose="020B0604020202020204" pitchFamily="34" charset="0"/>
              </a:rPr>
              <a:t>cet</a:t>
            </a:r>
            <a:r>
              <a:rPr lang="en-GB" dirty="0">
                <a:effectLst/>
                <a:latin typeface="Arial" panose="020B0604020202020204" pitchFamily="34" charset="0"/>
              </a:rPr>
              <a:t> article est applicable. </a:t>
            </a:r>
            <a:r>
              <a:rPr lang="en-GB" dirty="0" err="1">
                <a:effectLst/>
                <a:latin typeface="Arial" panose="020B0604020202020204" pitchFamily="34" charset="0"/>
              </a:rPr>
              <a:t>Toutefois</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Partie</a:t>
            </a:r>
            <a:r>
              <a:rPr lang="en-GB" dirty="0">
                <a:effectLst/>
                <a:latin typeface="Arial" panose="020B0604020202020204" pitchFamily="34" charset="0"/>
              </a:rPr>
              <a:t> a la </a:t>
            </a:r>
            <a:r>
              <a:rPr lang="en-GB" dirty="0" err="1">
                <a:effectLst/>
                <a:latin typeface="Arial" panose="020B0604020202020204" pitchFamily="34" charset="0"/>
              </a:rPr>
              <a:t>possibilité</a:t>
            </a:r>
            <a:r>
              <a:rPr lang="en-GB" dirty="0">
                <a:effectLst/>
                <a:latin typeface="Arial" panose="020B0604020202020204" pitchFamily="34" charset="0"/>
              </a:rPr>
              <a:t> de </a:t>
            </a:r>
            <a:r>
              <a:rPr lang="en-GB" dirty="0" err="1">
                <a:effectLst/>
                <a:latin typeface="Arial" panose="020B0604020202020204" pitchFamily="34" charset="0"/>
              </a:rPr>
              <a:t>désigner</a:t>
            </a:r>
            <a:r>
              <a:rPr lang="en-GB" dirty="0">
                <a:effectLst/>
                <a:latin typeface="Arial" panose="020B0604020202020204" pitchFamily="34" charset="0"/>
              </a:rPr>
              <a:t> plus </a:t>
            </a:r>
            <a:r>
              <a:rPr lang="en-GB" dirty="0" err="1">
                <a:effectLst/>
                <a:latin typeface="Arial" panose="020B0604020202020204" pitchFamily="34" charset="0"/>
              </a:rPr>
              <a:t>d'une</a:t>
            </a:r>
            <a:r>
              <a:rPr lang="en-GB" dirty="0">
                <a:effectLst/>
                <a:latin typeface="Arial" panose="020B0604020202020204" pitchFamily="34" charset="0"/>
              </a:rPr>
              <a:t> </a:t>
            </a:r>
            <a:r>
              <a:rPr lang="en-GB" dirty="0" err="1">
                <a:effectLst/>
                <a:latin typeface="Arial" panose="020B0604020202020204" pitchFamily="34" charset="0"/>
              </a:rPr>
              <a:t>autorité</a:t>
            </a:r>
            <a:r>
              <a:rPr lang="en-GB" dirty="0">
                <a:effectLst/>
                <a:latin typeface="Arial" panose="020B0604020202020204" pitchFamily="34" charset="0"/>
              </a:rPr>
              <a:t> centrale </a:t>
            </a:r>
            <a:r>
              <a:rPr lang="en-GB" dirty="0" err="1">
                <a:effectLst/>
                <a:latin typeface="Arial" panose="020B0604020202020204" pitchFamily="34" charset="0"/>
              </a:rPr>
              <a:t>lorsque</a:t>
            </a:r>
            <a:r>
              <a:rPr lang="en-GB" dirty="0">
                <a:effectLst/>
                <a:latin typeface="Arial" panose="020B0604020202020204" pitchFamily="34" charset="0"/>
              </a:rPr>
              <a:t> son </a:t>
            </a:r>
            <a:r>
              <a:rPr lang="en-GB" dirty="0" err="1">
                <a:effectLst/>
                <a:latin typeface="Arial" panose="020B0604020202020204" pitchFamily="34" charset="0"/>
              </a:rPr>
              <a:t>système</a:t>
            </a:r>
            <a:r>
              <a:rPr lang="en-GB" dirty="0">
                <a:effectLst/>
                <a:latin typeface="Arial" panose="020B0604020202020204" pitchFamily="34" charset="0"/>
              </a:rPr>
              <a:t> </a:t>
            </a:r>
            <a:r>
              <a:rPr lang="en-GB" dirty="0" err="1">
                <a:effectLst/>
                <a:latin typeface="Arial" panose="020B0604020202020204" pitchFamily="34" charset="0"/>
              </a:rPr>
              <a:t>d'entraide</a:t>
            </a:r>
            <a:r>
              <a:rPr lang="en-GB" dirty="0">
                <a:effectLst/>
                <a:latin typeface="Arial" panose="020B0604020202020204" pitchFamily="34" charset="0"/>
              </a:rPr>
              <a:t> </a:t>
            </a:r>
            <a:r>
              <a:rPr lang="en-GB" dirty="0" err="1">
                <a:effectLst/>
                <a:latin typeface="Arial" panose="020B0604020202020204" pitchFamily="34" charset="0"/>
              </a:rPr>
              <a:t>judiciaire</a:t>
            </a:r>
            <a:r>
              <a:rPr lang="en-GB" dirty="0">
                <a:effectLst/>
                <a:latin typeface="Arial" panose="020B0604020202020204" pitchFamily="34" charset="0"/>
              </a:rPr>
              <a:t> le </a:t>
            </a:r>
            <a:r>
              <a:rPr lang="en-GB" dirty="0" err="1">
                <a:effectLst/>
                <a:latin typeface="Arial" panose="020B0604020202020204" pitchFamily="34" charset="0"/>
              </a:rPr>
              <a:t>permet</a:t>
            </a:r>
            <a:r>
              <a:rPr lang="en-GB" dirty="0">
                <a:effectLst/>
                <a:latin typeface="Arial" panose="020B0604020202020204" pitchFamily="34" charset="0"/>
              </a:rPr>
              <a:t>. </a:t>
            </a:r>
            <a:r>
              <a:rPr lang="en-GB" dirty="0" err="1">
                <a:effectLst/>
                <a:latin typeface="Arial" panose="020B0604020202020204" pitchFamily="34" charset="0"/>
              </a:rPr>
              <a:t>Lorsque</a:t>
            </a:r>
            <a:r>
              <a:rPr lang="en-GB" dirty="0">
                <a:effectLst/>
                <a:latin typeface="Arial" panose="020B0604020202020204" pitchFamily="34" charset="0"/>
              </a:rPr>
              <a:t> plus </a:t>
            </a:r>
            <a:r>
              <a:rPr lang="en-GB" dirty="0" err="1">
                <a:effectLst/>
                <a:latin typeface="Arial" panose="020B0604020202020204" pitchFamily="34" charset="0"/>
              </a:rPr>
              <a:t>d'une</a:t>
            </a:r>
            <a:r>
              <a:rPr lang="en-GB" dirty="0">
                <a:effectLst/>
                <a:latin typeface="Arial" panose="020B0604020202020204" pitchFamily="34" charset="0"/>
              </a:rPr>
              <a:t> </a:t>
            </a:r>
            <a:r>
              <a:rPr lang="en-GB" dirty="0" err="1">
                <a:effectLst/>
                <a:latin typeface="Arial" panose="020B0604020202020204" pitchFamily="34" charset="0"/>
              </a:rPr>
              <a:t>autorité</a:t>
            </a:r>
            <a:r>
              <a:rPr lang="en-GB" dirty="0">
                <a:effectLst/>
                <a:latin typeface="Arial" panose="020B0604020202020204" pitchFamily="34" charset="0"/>
              </a:rPr>
              <a:t> centrale est </a:t>
            </a:r>
            <a:r>
              <a:rPr lang="en-GB" dirty="0" err="1">
                <a:effectLst/>
                <a:latin typeface="Arial" panose="020B0604020202020204" pitchFamily="34" charset="0"/>
              </a:rPr>
              <a:t>établie</a:t>
            </a:r>
            <a:r>
              <a:rPr lang="en-GB" dirty="0">
                <a:effectLst/>
                <a:latin typeface="Arial" panose="020B0604020202020204" pitchFamily="34" charset="0"/>
              </a:rPr>
              <a:t>, la </a:t>
            </a:r>
            <a:r>
              <a:rPr lang="en-GB" dirty="0" err="1">
                <a:effectLst/>
                <a:latin typeface="Arial" panose="020B0604020202020204" pitchFamily="34" charset="0"/>
              </a:rPr>
              <a:t>Partie</a:t>
            </a:r>
            <a:r>
              <a:rPr lang="en-GB" dirty="0">
                <a:effectLst/>
                <a:latin typeface="Arial" panose="020B0604020202020204" pitchFamily="34" charset="0"/>
              </a:rPr>
              <a:t> qui </a:t>
            </a:r>
            <a:r>
              <a:rPr lang="en-GB" dirty="0" err="1">
                <a:effectLst/>
                <a:latin typeface="Arial" panose="020B0604020202020204" pitchFamily="34" charset="0"/>
              </a:rPr>
              <a:t>l'a</a:t>
            </a:r>
            <a:r>
              <a:rPr lang="en-GB" dirty="0">
                <a:effectLst/>
                <a:latin typeface="Arial" panose="020B0604020202020204" pitchFamily="34" charset="0"/>
              </a:rPr>
              <a:t> fait doit </a:t>
            </a:r>
            <a:r>
              <a:rPr lang="en-GB" dirty="0" err="1">
                <a:effectLst/>
                <a:latin typeface="Arial" panose="020B0604020202020204" pitchFamily="34" charset="0"/>
              </a:rPr>
              <a:t>veiller</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ce</a:t>
            </a:r>
            <a:r>
              <a:rPr lang="en-GB" dirty="0">
                <a:effectLst/>
                <a:latin typeface="Arial" panose="020B0604020202020204" pitchFamily="34" charset="0"/>
              </a:rPr>
              <a:t> que </a:t>
            </a:r>
            <a:r>
              <a:rPr lang="en-GB" dirty="0" err="1">
                <a:effectLst/>
                <a:latin typeface="Arial" panose="020B0604020202020204" pitchFamily="34" charset="0"/>
              </a:rPr>
              <a:t>chaque</a:t>
            </a:r>
            <a:r>
              <a:rPr lang="en-GB" dirty="0">
                <a:effectLst/>
                <a:latin typeface="Arial" panose="020B0604020202020204" pitchFamily="34" charset="0"/>
              </a:rPr>
              <a:t> </a:t>
            </a:r>
            <a:r>
              <a:rPr lang="en-GB" dirty="0" err="1">
                <a:effectLst/>
                <a:latin typeface="Arial" panose="020B0604020202020204" pitchFamily="34" charset="0"/>
              </a:rPr>
              <a:t>autorité</a:t>
            </a:r>
            <a:r>
              <a:rPr lang="en-GB" dirty="0">
                <a:effectLst/>
                <a:latin typeface="Arial" panose="020B0604020202020204" pitchFamily="34" charset="0"/>
              </a:rPr>
              <a:t> </a:t>
            </a:r>
            <a:r>
              <a:rPr lang="en-GB" dirty="0" err="1">
                <a:effectLst/>
                <a:latin typeface="Arial" panose="020B0604020202020204" pitchFamily="34" charset="0"/>
              </a:rPr>
              <a:t>interprète</a:t>
            </a:r>
            <a:r>
              <a:rPr lang="en-GB" dirty="0">
                <a:effectLst/>
                <a:latin typeface="Arial" panose="020B0604020202020204" pitchFamily="34" charset="0"/>
              </a:rPr>
              <a:t> les dispositions de la Convention de la </a:t>
            </a:r>
            <a:r>
              <a:rPr lang="en-GB" dirty="0" err="1">
                <a:effectLst/>
                <a:latin typeface="Arial" panose="020B0604020202020204" pitchFamily="34" charset="0"/>
              </a:rPr>
              <a:t>même</a:t>
            </a:r>
            <a:r>
              <a:rPr lang="en-GB" dirty="0">
                <a:effectLst/>
                <a:latin typeface="Arial" panose="020B0604020202020204" pitchFamily="34" charset="0"/>
              </a:rPr>
              <a:t> manière et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ce</a:t>
            </a:r>
            <a:r>
              <a:rPr lang="en-GB" dirty="0">
                <a:effectLst/>
                <a:latin typeface="Arial" panose="020B0604020202020204" pitchFamily="34" charset="0"/>
              </a:rPr>
              <a:t> que les </a:t>
            </a:r>
            <a:r>
              <a:rPr lang="en-GB" dirty="0" err="1">
                <a:effectLst/>
                <a:latin typeface="Arial" panose="020B0604020202020204" pitchFamily="34" charset="0"/>
              </a:rPr>
              <a:t>demandes</a:t>
            </a:r>
            <a:r>
              <a:rPr lang="en-GB" dirty="0">
                <a:effectLst/>
                <a:latin typeface="Arial" panose="020B0604020202020204" pitchFamily="34" charset="0"/>
              </a:rPr>
              <a:t> tant </a:t>
            </a:r>
            <a:r>
              <a:rPr lang="en-GB" dirty="0" err="1">
                <a:effectLst/>
                <a:latin typeface="Arial" panose="020B0604020202020204" pitchFamily="34" charset="0"/>
              </a:rPr>
              <a:t>entrantes</a:t>
            </a:r>
            <a:r>
              <a:rPr lang="en-GB" dirty="0">
                <a:effectLst/>
                <a:latin typeface="Arial" panose="020B0604020202020204" pitchFamily="34" charset="0"/>
              </a:rPr>
              <a:t> que </a:t>
            </a:r>
            <a:r>
              <a:rPr lang="en-GB" dirty="0" err="1">
                <a:effectLst/>
                <a:latin typeface="Arial" panose="020B0604020202020204" pitchFamily="34" charset="0"/>
              </a:rPr>
              <a:t>sortantes</a:t>
            </a:r>
            <a:r>
              <a:rPr lang="en-GB" dirty="0">
                <a:effectLst/>
                <a:latin typeface="Arial" panose="020B0604020202020204" pitchFamily="34" charset="0"/>
              </a:rPr>
              <a:t> </a:t>
            </a:r>
            <a:r>
              <a:rPr lang="en-GB" dirty="0" err="1">
                <a:effectLst/>
                <a:latin typeface="Arial" panose="020B0604020202020204" pitchFamily="34" charset="0"/>
              </a:rPr>
              <a:t>soient</a:t>
            </a:r>
            <a:r>
              <a:rPr lang="en-GB" dirty="0">
                <a:effectLst/>
                <a:latin typeface="Arial" panose="020B0604020202020204" pitchFamily="34" charset="0"/>
              </a:rPr>
              <a:t> </a:t>
            </a:r>
            <a:r>
              <a:rPr lang="en-GB" dirty="0" err="1">
                <a:effectLst/>
                <a:latin typeface="Arial" panose="020B0604020202020204" pitchFamily="34" charset="0"/>
              </a:rPr>
              <a:t>traitées</a:t>
            </a:r>
            <a:r>
              <a:rPr lang="en-GB" dirty="0">
                <a:effectLst/>
                <a:latin typeface="Arial" panose="020B0604020202020204" pitchFamily="34" charset="0"/>
              </a:rPr>
              <a:t> </a:t>
            </a:r>
            <a:r>
              <a:rPr lang="en-GB" dirty="0" err="1">
                <a:effectLst/>
                <a:latin typeface="Arial" panose="020B0604020202020204" pitchFamily="34" charset="0"/>
              </a:rPr>
              <a:t>rapidement</a:t>
            </a:r>
            <a:r>
              <a:rPr lang="en-GB" dirty="0">
                <a:effectLst/>
                <a:latin typeface="Arial" panose="020B0604020202020204" pitchFamily="34" charset="0"/>
              </a:rPr>
              <a:t> et </a:t>
            </a:r>
            <a:r>
              <a:rPr lang="en-GB" dirty="0" err="1">
                <a:effectLst/>
                <a:latin typeface="Arial" panose="020B0604020202020204" pitchFamily="34" charset="0"/>
              </a:rPr>
              <a:t>efficacement</a:t>
            </a:r>
            <a:r>
              <a:rPr lang="en-GB" dirty="0">
                <a:effectLst/>
                <a:latin typeface="Arial" panose="020B0604020202020204" pitchFamily="34" charset="0"/>
              </a:rPr>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2179783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Le </a:t>
            </a:r>
            <a:r>
              <a:rPr lang="en-GB" dirty="0" err="1">
                <a:effectLst/>
                <a:latin typeface="Arial" panose="020B0604020202020204" pitchFamily="34" charset="0"/>
              </a:rPr>
              <a:t>paragraphe</a:t>
            </a:r>
            <a:r>
              <a:rPr lang="en-GB" dirty="0">
                <a:effectLst/>
                <a:latin typeface="Arial" panose="020B0604020202020204" pitchFamily="34" charset="0"/>
              </a:rPr>
              <a:t> 4 </a:t>
            </a:r>
            <a:r>
              <a:rPr lang="en-GB" dirty="0" err="1">
                <a:effectLst/>
                <a:latin typeface="Arial" panose="020B0604020202020204" pitchFamily="34" charset="0"/>
              </a:rPr>
              <a:t>prévoit</a:t>
            </a:r>
            <a:r>
              <a:rPr lang="en-GB" dirty="0">
                <a:effectLst/>
                <a:latin typeface="Arial" panose="020B0604020202020204" pitchFamily="34" charset="0"/>
              </a:rPr>
              <a:t> la </a:t>
            </a:r>
            <a:r>
              <a:rPr lang="en-GB" dirty="0" err="1">
                <a:effectLst/>
                <a:latin typeface="Arial" panose="020B0604020202020204" pitchFamily="34" charset="0"/>
              </a:rPr>
              <a:t>possibilité</a:t>
            </a:r>
            <a:r>
              <a:rPr lang="en-GB" dirty="0">
                <a:effectLst/>
                <a:latin typeface="Arial" panose="020B0604020202020204" pitchFamily="34" charset="0"/>
              </a:rPr>
              <a:t> de refuser les </a:t>
            </a:r>
            <a:r>
              <a:rPr lang="en-GB" dirty="0" err="1">
                <a:effectLst/>
                <a:latin typeface="Arial" panose="020B0604020202020204" pitchFamily="34" charset="0"/>
              </a:rPr>
              <a:t>demandes</a:t>
            </a:r>
            <a:r>
              <a:rPr lang="en-GB" dirty="0">
                <a:effectLst/>
                <a:latin typeface="Arial" panose="020B0604020202020204" pitchFamily="34" charset="0"/>
              </a:rPr>
              <a:t> </a:t>
            </a:r>
            <a:r>
              <a:rPr lang="en-GB" dirty="0" err="1">
                <a:effectLst/>
                <a:latin typeface="Arial" panose="020B0604020202020204" pitchFamily="34" charset="0"/>
              </a:rPr>
              <a:t>d'entraide</a:t>
            </a:r>
            <a:r>
              <a:rPr lang="en-GB" dirty="0">
                <a:effectLst/>
                <a:latin typeface="Arial" panose="020B0604020202020204" pitchFamily="34" charset="0"/>
              </a:rPr>
              <a:t> </a:t>
            </a:r>
            <a:r>
              <a:rPr lang="en-GB" dirty="0" err="1">
                <a:effectLst/>
                <a:latin typeface="Arial" panose="020B0604020202020204" pitchFamily="34" charset="0"/>
              </a:rPr>
              <a:t>introduites</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vertu de </a:t>
            </a:r>
            <a:r>
              <a:rPr lang="en-GB" dirty="0" err="1">
                <a:effectLst/>
                <a:latin typeface="Arial" panose="020B0604020202020204" pitchFamily="34" charset="0"/>
              </a:rPr>
              <a:t>cet</a:t>
            </a:r>
            <a:r>
              <a:rPr lang="en-GB" dirty="0">
                <a:effectLst/>
                <a:latin typeface="Arial" panose="020B0604020202020204" pitchFamily="34" charset="0"/>
              </a:rPr>
              <a:t> article. </a:t>
            </a:r>
            <a:r>
              <a:rPr lang="en-GB" dirty="0" err="1">
                <a:effectLst/>
                <a:latin typeface="Arial" panose="020B0604020202020204" pitchFamily="34" charset="0"/>
              </a:rPr>
              <a:t>L'entraide</a:t>
            </a:r>
            <a:r>
              <a:rPr lang="en-GB" dirty="0">
                <a:effectLst/>
                <a:latin typeface="Arial" panose="020B0604020202020204" pitchFamily="34" charset="0"/>
              </a:rPr>
              <a:t> peut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refusée</a:t>
            </a:r>
            <a:r>
              <a:rPr lang="en-GB" dirty="0">
                <a:effectLst/>
                <a:latin typeface="Arial" panose="020B0604020202020204" pitchFamily="34" charset="0"/>
              </a:rPr>
              <a:t> pour les motifs </a:t>
            </a:r>
            <a:r>
              <a:rPr lang="en-GB" dirty="0" err="1">
                <a:effectLst/>
                <a:latin typeface="Arial" panose="020B0604020202020204" pitchFamily="34" charset="0"/>
              </a:rPr>
              <a:t>prévus</a:t>
            </a:r>
            <a:r>
              <a:rPr lang="en-GB" dirty="0">
                <a:effectLst/>
                <a:latin typeface="Arial" panose="020B0604020202020204" pitchFamily="34" charset="0"/>
              </a:rPr>
              <a:t> au </a:t>
            </a:r>
            <a:r>
              <a:rPr lang="en-GB" dirty="0" err="1">
                <a:effectLst/>
                <a:latin typeface="Arial" panose="020B0604020202020204" pitchFamily="34" charset="0"/>
              </a:rPr>
              <a:t>paragraphe</a:t>
            </a:r>
            <a:r>
              <a:rPr lang="en-GB" dirty="0">
                <a:effectLst/>
                <a:latin typeface="Arial" panose="020B0604020202020204" pitchFamily="34" charset="0"/>
              </a:rPr>
              <a:t> 4 de </a:t>
            </a:r>
            <a:r>
              <a:rPr lang="en-GB" dirty="0" err="1">
                <a:effectLst/>
                <a:latin typeface="Arial" panose="020B0604020202020204" pitchFamily="34" charset="0"/>
              </a:rPr>
              <a:t>l'article</a:t>
            </a:r>
            <a:r>
              <a:rPr lang="en-GB" dirty="0">
                <a:effectLst/>
                <a:latin typeface="Arial" panose="020B0604020202020204" pitchFamily="34" charset="0"/>
              </a:rPr>
              <a:t> 25 (</a:t>
            </a:r>
            <a:r>
              <a:rPr lang="en-GB" dirty="0" err="1">
                <a:effectLst/>
                <a:latin typeface="Arial" panose="020B0604020202020204" pitchFamily="34" charset="0"/>
              </a:rPr>
              <a:t>c'est</a:t>
            </a:r>
            <a:r>
              <a:rPr lang="en-GB" dirty="0">
                <a:effectLst/>
                <a:latin typeface="Arial" panose="020B0604020202020204" pitchFamily="34" charset="0"/>
              </a:rPr>
              <a:t>-</a:t>
            </a:r>
            <a:r>
              <a:rPr lang="en-GB" dirty="0" err="1">
                <a:effectLst/>
                <a:latin typeface="Arial" panose="020B0604020202020204" pitchFamily="34" charset="0"/>
              </a:rPr>
              <a:t>à</a:t>
            </a:r>
            <a:r>
              <a:rPr lang="en-GB" dirty="0">
                <a:effectLst/>
                <a:latin typeface="Arial" panose="020B0604020202020204" pitchFamily="34" charset="0"/>
              </a:rPr>
              <a:t>-dire les motifs </a:t>
            </a:r>
            <a:r>
              <a:rPr lang="en-GB" dirty="0" err="1">
                <a:effectLst/>
                <a:latin typeface="Arial" panose="020B0604020202020204" pitchFamily="34" charset="0"/>
              </a:rPr>
              <a:t>prévus</a:t>
            </a:r>
            <a:r>
              <a:rPr lang="en-GB" dirty="0">
                <a:effectLst/>
                <a:latin typeface="Arial" panose="020B0604020202020204" pitchFamily="34" charset="0"/>
              </a:rPr>
              <a:t> par le droit de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y </a:t>
            </a:r>
            <a:r>
              <a:rPr lang="en-GB" dirty="0" err="1">
                <a:effectLst/>
                <a:latin typeface="Arial" panose="020B0604020202020204" pitchFamily="34" charset="0"/>
              </a:rPr>
              <a:t>compris</a:t>
            </a:r>
            <a:r>
              <a:rPr lang="en-GB" dirty="0">
                <a:effectLst/>
                <a:latin typeface="Arial" panose="020B0604020202020204" pitchFamily="34" charset="0"/>
              </a:rPr>
              <a:t> les </a:t>
            </a:r>
            <a:r>
              <a:rPr lang="en-GB" dirty="0" err="1">
                <a:effectLst/>
                <a:latin typeface="Arial" panose="020B0604020202020204" pitchFamily="34" charset="0"/>
              </a:rPr>
              <a:t>atteintes</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souveraineté</a:t>
            </a:r>
            <a:r>
              <a:rPr lang="en-GB" dirty="0">
                <a:effectLst/>
                <a:latin typeface="Arial" panose="020B0604020202020204" pitchFamily="34" charset="0"/>
              </a:rPr>
              <a:t> de </a:t>
            </a:r>
            <a:r>
              <a:rPr lang="en-GB" dirty="0" err="1">
                <a:effectLst/>
                <a:latin typeface="Arial" panose="020B0604020202020204" pitchFamily="34" charset="0"/>
              </a:rPr>
              <a:t>l'État</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sécurité</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l'ordre</a:t>
            </a:r>
            <a:r>
              <a:rPr lang="en-GB" dirty="0">
                <a:effectLst/>
                <a:latin typeface="Arial" panose="020B0604020202020204" pitchFamily="34" charset="0"/>
              </a:rPr>
              <a:t> public </a:t>
            </a:r>
            <a:r>
              <a:rPr lang="en-GB" dirty="0" err="1">
                <a:effectLst/>
                <a:latin typeface="Arial" panose="020B0604020202020204" pitchFamily="34" charset="0"/>
              </a:rPr>
              <a:t>ou</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d'autres</a:t>
            </a:r>
            <a:r>
              <a:rPr lang="en-GB" dirty="0">
                <a:effectLst/>
                <a:latin typeface="Arial" panose="020B0604020202020204" pitchFamily="34" charset="0"/>
              </a:rPr>
              <a:t> </a:t>
            </a:r>
            <a:r>
              <a:rPr lang="en-GB" dirty="0" err="1">
                <a:effectLst/>
                <a:latin typeface="Arial" panose="020B0604020202020204" pitchFamily="34" charset="0"/>
              </a:rPr>
              <a:t>intérêts</a:t>
            </a:r>
            <a:r>
              <a:rPr lang="en-GB" dirty="0">
                <a:effectLst/>
                <a:latin typeface="Arial" panose="020B0604020202020204" pitchFamily="34" charset="0"/>
              </a:rPr>
              <a:t> </a:t>
            </a:r>
            <a:r>
              <a:rPr lang="en-GB" dirty="0" err="1">
                <a:effectLst/>
                <a:latin typeface="Arial" panose="020B0604020202020204" pitchFamily="34" charset="0"/>
              </a:rPr>
              <a:t>essentiels</a:t>
            </a:r>
            <a:r>
              <a:rPr lang="en-GB" dirty="0">
                <a:effectLst/>
                <a:latin typeface="Arial" panose="020B0604020202020204" pitchFamily="34" charset="0"/>
              </a:rPr>
              <a:t>, et </a:t>
            </a:r>
            <a:r>
              <a:rPr lang="en-GB" dirty="0" err="1">
                <a:effectLst/>
                <a:latin typeface="Arial" panose="020B0604020202020204" pitchFamily="34" charset="0"/>
              </a:rPr>
              <a:t>lorsque</a:t>
            </a:r>
            <a:r>
              <a:rPr lang="en-GB" dirty="0">
                <a:effectLst/>
                <a:latin typeface="Arial" panose="020B0604020202020204" pitchFamily="34" charset="0"/>
              </a:rPr>
              <a:t> </a:t>
            </a:r>
            <a:r>
              <a:rPr lang="en-GB" dirty="0" err="1">
                <a:effectLst/>
                <a:latin typeface="Arial" panose="020B0604020202020204" pitchFamily="34" charset="0"/>
              </a:rPr>
              <a:t>l'infraction</a:t>
            </a:r>
            <a:r>
              <a:rPr lang="en-GB" dirty="0">
                <a:effectLst/>
                <a:latin typeface="Arial" panose="020B0604020202020204" pitchFamily="34" charset="0"/>
              </a:rPr>
              <a:t> est </a:t>
            </a:r>
            <a:r>
              <a:rPr lang="en-GB" dirty="0" err="1">
                <a:effectLst/>
                <a:latin typeface="Arial" panose="020B0604020202020204" pitchFamily="34" charset="0"/>
              </a:rPr>
              <a:t>considérée</a:t>
            </a:r>
            <a:r>
              <a:rPr lang="en-GB" dirty="0">
                <a:effectLst/>
                <a:latin typeface="Arial" panose="020B0604020202020204" pitchFamily="34" charset="0"/>
              </a:rPr>
              <a:t> par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comme</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infraction politique </a:t>
            </a:r>
            <a:r>
              <a:rPr lang="en-GB" dirty="0" err="1">
                <a:effectLst/>
                <a:latin typeface="Arial" panose="020B0604020202020204" pitchFamily="34" charset="0"/>
              </a:rPr>
              <a:t>ou</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infraction </a:t>
            </a:r>
            <a:r>
              <a:rPr lang="en-GB" dirty="0" err="1">
                <a:effectLst/>
                <a:latin typeface="Arial" panose="020B0604020202020204" pitchFamily="34" charset="0"/>
              </a:rPr>
              <a:t>connexe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infraction politique. Afin de </a:t>
            </a:r>
            <a:r>
              <a:rPr lang="en-GB" dirty="0" err="1">
                <a:effectLst/>
                <a:latin typeface="Arial" panose="020B0604020202020204" pitchFamily="34" charset="0"/>
              </a:rPr>
              <a:t>promouvoir</a:t>
            </a:r>
            <a:r>
              <a:rPr lang="en-GB" dirty="0">
                <a:effectLst/>
                <a:latin typeface="Arial" panose="020B0604020202020204" pitchFamily="34" charset="0"/>
              </a:rPr>
              <a:t> le </a:t>
            </a:r>
            <a:r>
              <a:rPr lang="en-GB" dirty="0" err="1">
                <a:effectLst/>
                <a:latin typeface="Arial" panose="020B0604020202020204" pitchFamily="34" charset="0"/>
              </a:rPr>
              <a:t>principe</a:t>
            </a:r>
            <a:r>
              <a:rPr lang="en-GB" dirty="0">
                <a:effectLst/>
                <a:latin typeface="Arial" panose="020B0604020202020204" pitchFamily="34" charset="0"/>
              </a:rPr>
              <a:t> primordial </a:t>
            </a:r>
            <a:r>
              <a:rPr lang="en-GB" dirty="0" err="1">
                <a:effectLst/>
                <a:latin typeface="Arial" panose="020B0604020202020204" pitchFamily="34" charset="0"/>
              </a:rPr>
              <a:t>consistant</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assurer la </a:t>
            </a:r>
            <a:r>
              <a:rPr lang="en-GB" dirty="0" err="1">
                <a:effectLst/>
                <a:latin typeface="Arial" panose="020B0604020202020204" pitchFamily="34" charset="0"/>
              </a:rPr>
              <a:t>coopération</a:t>
            </a:r>
            <a:r>
              <a:rPr lang="en-GB" dirty="0">
                <a:effectLst/>
                <a:latin typeface="Arial" panose="020B0604020202020204" pitchFamily="34" charset="0"/>
              </a:rPr>
              <a:t> la plus large possible (</a:t>
            </a:r>
            <a:r>
              <a:rPr lang="en-GB" dirty="0" err="1">
                <a:effectLst/>
                <a:latin typeface="Arial" panose="020B0604020202020204" pitchFamily="34" charset="0"/>
              </a:rPr>
              <a:t>voir</a:t>
            </a:r>
            <a:r>
              <a:rPr lang="en-GB" dirty="0">
                <a:effectLst/>
                <a:latin typeface="Arial" panose="020B0604020202020204" pitchFamily="34" charset="0"/>
              </a:rPr>
              <a:t> articles 23, 25), les motifs de </a:t>
            </a:r>
            <a:r>
              <a:rPr lang="en-GB" dirty="0" err="1">
                <a:effectLst/>
                <a:latin typeface="Arial" panose="020B0604020202020204" pitchFamily="34" charset="0"/>
              </a:rPr>
              <a:t>refus</a:t>
            </a:r>
            <a:r>
              <a:rPr lang="en-GB" dirty="0">
                <a:effectLst/>
                <a:latin typeface="Arial" panose="020B0604020202020204" pitchFamily="34" charset="0"/>
              </a:rPr>
              <a:t> </a:t>
            </a:r>
            <a:r>
              <a:rPr lang="en-GB" dirty="0" err="1">
                <a:effectLst/>
                <a:latin typeface="Arial" panose="020B0604020202020204" pitchFamily="34" charset="0"/>
              </a:rPr>
              <a:t>établis</a:t>
            </a:r>
            <a:r>
              <a:rPr lang="en-GB" dirty="0">
                <a:effectLst/>
                <a:latin typeface="Arial" panose="020B0604020202020204" pitchFamily="34" charset="0"/>
              </a:rPr>
              <a:t> par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devraient</a:t>
            </a:r>
            <a:r>
              <a:rPr lang="en-GB" dirty="0">
                <a:effectLst/>
                <a:latin typeface="Arial" panose="020B0604020202020204" pitchFamily="34" charset="0"/>
              </a:rPr>
              <a: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limités</a:t>
            </a:r>
            <a:r>
              <a:rPr lang="en-GB" dirty="0">
                <a:effectLst/>
                <a:latin typeface="Arial" panose="020B0604020202020204" pitchFamily="34" charset="0"/>
              </a:rPr>
              <a:t> et </a:t>
            </a:r>
            <a:r>
              <a:rPr lang="en-GB" dirty="0" err="1">
                <a:effectLst/>
                <a:latin typeface="Arial" panose="020B0604020202020204" pitchFamily="34" charset="0"/>
              </a:rPr>
              <a:t>exercés</a:t>
            </a:r>
            <a:r>
              <a:rPr lang="en-GB" dirty="0">
                <a:effectLst/>
                <a:latin typeface="Arial" panose="020B0604020202020204" pitchFamily="34" charset="0"/>
              </a:rPr>
              <a:t> avec </a:t>
            </a:r>
            <a:r>
              <a:rPr lang="en-GB" dirty="0" err="1">
                <a:effectLst/>
                <a:latin typeface="Arial" panose="020B0604020202020204" pitchFamily="34" charset="0"/>
              </a:rPr>
              <a:t>modération</a:t>
            </a:r>
            <a:r>
              <a:rPr lang="en-GB" dirty="0">
                <a:effectLst/>
                <a:latin typeface="Arial" panose="020B0604020202020204" pitchFamily="34" charset="0"/>
              </a:rPr>
              <a:t>. </a:t>
            </a:r>
            <a:r>
              <a:rPr lang="en-GB" dirty="0" err="1">
                <a:effectLst/>
                <a:latin typeface="Arial" panose="020B0604020202020204" pitchFamily="34" charset="0"/>
              </a:rPr>
              <a:t>Ils</a:t>
            </a:r>
            <a:r>
              <a:rPr lang="en-GB" dirty="0">
                <a:effectLst/>
                <a:latin typeface="Arial" panose="020B0604020202020204" pitchFamily="34" charset="0"/>
              </a:rPr>
              <a:t> ne </a:t>
            </a:r>
            <a:r>
              <a:rPr lang="en-GB" dirty="0" err="1">
                <a:effectLst/>
                <a:latin typeface="Arial" panose="020B0604020202020204" pitchFamily="34" charset="0"/>
              </a:rPr>
              <a:t>doivent</a:t>
            </a:r>
            <a:r>
              <a:rPr lang="en-GB" dirty="0">
                <a:effectLst/>
                <a:latin typeface="Arial" panose="020B0604020202020204" pitchFamily="34" charset="0"/>
              </a:rPr>
              <a:t> pas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suffisamment</a:t>
            </a:r>
            <a:r>
              <a:rPr lang="en-GB" dirty="0">
                <a:effectLst/>
                <a:latin typeface="Arial" panose="020B0604020202020204" pitchFamily="34" charset="0"/>
              </a:rPr>
              <a:t> larges pour </a:t>
            </a:r>
            <a:r>
              <a:rPr lang="en-GB" dirty="0" err="1">
                <a:effectLst/>
                <a:latin typeface="Arial" panose="020B0604020202020204" pitchFamily="34" charset="0"/>
              </a:rPr>
              <a:t>permettre</a:t>
            </a:r>
            <a:r>
              <a:rPr lang="en-GB" dirty="0">
                <a:effectLst/>
                <a:latin typeface="Arial" panose="020B0604020202020204" pitchFamily="34" charset="0"/>
              </a:rPr>
              <a:t> de refuser </a:t>
            </a:r>
            <a:r>
              <a:rPr lang="en-GB" dirty="0" err="1">
                <a:effectLst/>
                <a:latin typeface="Arial" panose="020B0604020202020204" pitchFamily="34" charset="0"/>
              </a:rPr>
              <a:t>catégoriquement</a:t>
            </a:r>
            <a:r>
              <a:rPr lang="en-GB" dirty="0">
                <a:effectLst/>
                <a:latin typeface="Arial" panose="020B0604020202020204" pitchFamily="34" charset="0"/>
              </a:rPr>
              <a:t> </a:t>
            </a:r>
            <a:r>
              <a:rPr lang="en-GB" dirty="0" err="1">
                <a:effectLst/>
                <a:latin typeface="Arial" panose="020B0604020202020204" pitchFamily="34" charset="0"/>
              </a:rPr>
              <a:t>l'entraide</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de la </a:t>
            </a:r>
            <a:r>
              <a:rPr lang="en-GB" dirty="0" err="1">
                <a:effectLst/>
                <a:latin typeface="Arial" panose="020B0604020202020204" pitchFamily="34" charset="0"/>
              </a:rPr>
              <a:t>soumettre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des conditions </a:t>
            </a:r>
            <a:r>
              <a:rPr lang="en-GB" dirty="0" err="1">
                <a:effectLst/>
                <a:latin typeface="Arial" panose="020B0604020202020204" pitchFamily="34" charset="0"/>
              </a:rPr>
              <a:t>onéreuses</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ce</a:t>
            </a:r>
            <a:r>
              <a:rPr lang="en-GB" dirty="0">
                <a:effectLst/>
                <a:latin typeface="Arial" panose="020B0604020202020204" pitchFamily="34" charset="0"/>
              </a:rPr>
              <a:t> qui </a:t>
            </a:r>
            <a:r>
              <a:rPr lang="en-GB" dirty="0" err="1">
                <a:effectLst/>
                <a:latin typeface="Arial" panose="020B0604020202020204" pitchFamily="34" charset="0"/>
              </a:rPr>
              <a:t>concerne</a:t>
            </a:r>
            <a:r>
              <a:rPr lang="en-GB" dirty="0">
                <a:effectLst/>
                <a:latin typeface="Arial" panose="020B0604020202020204" pitchFamily="34" charset="0"/>
              </a:rPr>
              <a:t> de </a:t>
            </a:r>
            <a:r>
              <a:rPr lang="en-GB" dirty="0" err="1">
                <a:effectLst/>
                <a:latin typeface="Arial" panose="020B0604020202020204" pitchFamily="34" charset="0"/>
              </a:rPr>
              <a:t>grandes</a:t>
            </a:r>
            <a:r>
              <a:rPr lang="en-GB" dirty="0">
                <a:effectLst/>
                <a:latin typeface="Arial" panose="020B0604020202020204" pitchFamily="34" charset="0"/>
              </a:rPr>
              <a:t> </a:t>
            </a:r>
            <a:r>
              <a:rPr lang="en-GB" dirty="0" err="1">
                <a:effectLst/>
                <a:latin typeface="Arial" panose="020B0604020202020204" pitchFamily="34" charset="0"/>
              </a:rPr>
              <a:t>catégories</a:t>
            </a:r>
            <a:r>
              <a:rPr lang="en-GB" dirty="0">
                <a:effectLst/>
                <a:latin typeface="Arial" panose="020B0604020202020204" pitchFamily="34" charset="0"/>
              </a:rPr>
              <a:t> </a:t>
            </a:r>
            <a:r>
              <a:rPr lang="en-GB" dirty="0" err="1">
                <a:effectLst/>
                <a:latin typeface="Arial" panose="020B0604020202020204" pitchFamily="34" charset="0"/>
              </a:rPr>
              <a:t>d'éléments</a:t>
            </a:r>
            <a:r>
              <a:rPr lang="en-GB" dirty="0">
                <a:effectLst/>
                <a:latin typeface="Arial" panose="020B0604020202020204" pitchFamily="34" charset="0"/>
              </a:rPr>
              <a:t> de </a:t>
            </a:r>
            <a:r>
              <a:rPr lang="en-GB" dirty="0" err="1">
                <a:effectLst/>
                <a:latin typeface="Arial" panose="020B0604020202020204" pitchFamily="34" charset="0"/>
              </a:rPr>
              <a:t>preuve</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a:t>
            </a:r>
            <a:r>
              <a:rPr lang="en-GB" dirty="0" err="1">
                <a:effectLst/>
                <a:latin typeface="Arial" panose="020B0604020202020204" pitchFamily="34" charset="0"/>
              </a:rPr>
              <a:t>d'informations</a:t>
            </a:r>
            <a:r>
              <a:rPr lang="en-GB" dirty="0">
                <a:effectLst/>
                <a:latin typeface="Arial" panose="020B0604020202020204" pitchFamily="34" charset="0"/>
              </a:rPr>
              <a: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Il a </a:t>
            </a:r>
            <a:r>
              <a:rPr lang="en-GB" dirty="0" err="1">
                <a:effectLst/>
                <a:latin typeface="Arial" panose="020B0604020202020204" pitchFamily="34" charset="0"/>
              </a:rPr>
              <a:t>été</a:t>
            </a:r>
            <a:r>
              <a:rPr lang="en-GB" dirty="0">
                <a:effectLst/>
                <a:latin typeface="Arial" panose="020B0604020202020204" pitchFamily="34" charset="0"/>
              </a:rPr>
              <a:t> </a:t>
            </a:r>
            <a:r>
              <a:rPr lang="en-GB" dirty="0" err="1">
                <a:effectLst/>
                <a:latin typeface="Arial" panose="020B0604020202020204" pitchFamily="34" charset="0"/>
              </a:rPr>
              <a:t>entendu</a:t>
            </a:r>
            <a:r>
              <a:rPr lang="en-GB" dirty="0">
                <a:effectLst/>
                <a:latin typeface="Arial" panose="020B0604020202020204" pitchFamily="34" charset="0"/>
              </a:rPr>
              <a:t> </a:t>
            </a:r>
            <a:r>
              <a:rPr lang="en-GB" dirty="0" err="1">
                <a:effectLst/>
                <a:latin typeface="Arial" panose="020B0604020202020204" pitchFamily="34" charset="0"/>
              </a:rPr>
              <a:t>qu'en</a:t>
            </a:r>
            <a:r>
              <a:rPr lang="en-GB" dirty="0">
                <a:effectLst/>
                <a:latin typeface="Arial" panose="020B0604020202020204" pitchFamily="34" charset="0"/>
              </a:rPr>
              <a:t> dehors des motifs </a:t>
            </a:r>
            <a:r>
              <a:rPr lang="en-GB" dirty="0" err="1">
                <a:effectLst/>
                <a:latin typeface="Arial" panose="020B0604020202020204" pitchFamily="34" charset="0"/>
              </a:rPr>
              <a:t>énoncés</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l'article</a:t>
            </a:r>
            <a:r>
              <a:rPr lang="en-GB" dirty="0">
                <a:effectLst/>
                <a:latin typeface="Arial" panose="020B0604020202020204" pitchFamily="34" charset="0"/>
              </a:rPr>
              <a:t> 28, le </a:t>
            </a:r>
            <a:r>
              <a:rPr lang="en-GB" dirty="0" err="1">
                <a:effectLst/>
                <a:latin typeface="Arial" panose="020B0604020202020204" pitchFamily="34" charset="0"/>
              </a:rPr>
              <a:t>refus</a:t>
            </a:r>
            <a:r>
              <a:rPr lang="en-GB" dirty="0">
                <a:effectLst/>
                <a:latin typeface="Arial" panose="020B0604020202020204" pitchFamily="34" charset="0"/>
              </a:rPr>
              <a:t> </a:t>
            </a:r>
            <a:r>
              <a:rPr lang="en-GB" dirty="0" err="1">
                <a:effectLst/>
                <a:latin typeface="Arial" panose="020B0604020202020204" pitchFamily="34" charset="0"/>
              </a:rPr>
              <a:t>d'entraide</a:t>
            </a:r>
            <a:r>
              <a:rPr lang="en-GB" dirty="0">
                <a:effectLst/>
                <a:latin typeface="Arial" panose="020B0604020202020204" pitchFamily="34" charset="0"/>
              </a:rPr>
              <a:t> pour des raisons de protection des </a:t>
            </a:r>
            <a:r>
              <a:rPr lang="en-GB" dirty="0" err="1">
                <a:effectLst/>
                <a:latin typeface="Arial" panose="020B0604020202020204" pitchFamily="34" charset="0"/>
              </a:rPr>
              <a:t>données</a:t>
            </a:r>
            <a:r>
              <a:rPr lang="en-GB" dirty="0">
                <a:effectLst/>
                <a:latin typeface="Arial" panose="020B0604020202020204" pitchFamily="34" charset="0"/>
              </a:rPr>
              <a:t> ne peut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invoqué</a:t>
            </a:r>
            <a:r>
              <a:rPr lang="en-GB" dirty="0">
                <a:effectLst/>
                <a:latin typeface="Arial" panose="020B0604020202020204" pitchFamily="34" charset="0"/>
              </a:rPr>
              <a:t> que dans des </a:t>
            </a:r>
            <a:r>
              <a:rPr lang="en-GB" dirty="0" err="1">
                <a:effectLst/>
                <a:latin typeface="Arial" panose="020B0604020202020204" pitchFamily="34" charset="0"/>
              </a:rPr>
              <a:t>cas</a:t>
            </a:r>
            <a:r>
              <a:rPr lang="en-GB" dirty="0">
                <a:effectLst/>
                <a:latin typeface="Arial" panose="020B0604020202020204" pitchFamily="34" charset="0"/>
              </a:rPr>
              <a:t> </a:t>
            </a:r>
            <a:r>
              <a:rPr lang="en-GB" dirty="0" err="1">
                <a:effectLst/>
                <a:latin typeface="Arial" panose="020B0604020202020204" pitchFamily="34" charset="0"/>
              </a:rPr>
              <a:t>exceptionnels</a:t>
            </a:r>
            <a:r>
              <a:rPr lang="en-GB" dirty="0">
                <a:effectLst/>
                <a:latin typeface="Arial" panose="020B0604020202020204" pitchFamily="34" charset="0"/>
              </a:rPr>
              <a:t>. Une </a:t>
            </a:r>
            <a:r>
              <a:rPr lang="en-GB" dirty="0" err="1">
                <a:effectLst/>
                <a:latin typeface="Arial" panose="020B0604020202020204" pitchFamily="34" charset="0"/>
              </a:rPr>
              <a:t>telle</a:t>
            </a:r>
            <a:r>
              <a:rPr lang="en-GB" dirty="0">
                <a:effectLst/>
                <a:latin typeface="Arial" panose="020B0604020202020204" pitchFamily="34" charset="0"/>
              </a:rPr>
              <a:t> situation </a:t>
            </a:r>
            <a:r>
              <a:rPr lang="en-GB" dirty="0" err="1">
                <a:effectLst/>
                <a:latin typeface="Arial" panose="020B0604020202020204" pitchFamily="34" charset="0"/>
              </a:rPr>
              <a:t>pourrait</a:t>
            </a:r>
            <a:r>
              <a:rPr lang="en-GB" dirty="0">
                <a:effectLst/>
                <a:latin typeface="Arial" panose="020B0604020202020204" pitchFamily="34" charset="0"/>
              </a:rPr>
              <a:t> se </a:t>
            </a:r>
            <a:r>
              <a:rPr lang="en-GB" dirty="0" err="1">
                <a:effectLst/>
                <a:latin typeface="Arial" panose="020B0604020202020204" pitchFamily="34" charset="0"/>
              </a:rPr>
              <a:t>produire</a:t>
            </a:r>
            <a:r>
              <a:rPr lang="en-GB" dirty="0">
                <a:effectLst/>
                <a:latin typeface="Arial" panose="020B0604020202020204" pitchFamily="34" charset="0"/>
              </a:rPr>
              <a:t> </a:t>
            </a:r>
            <a:r>
              <a:rPr lang="en-GB" dirty="0" err="1">
                <a:effectLst/>
                <a:latin typeface="Arial" panose="020B0604020202020204" pitchFamily="34" charset="0"/>
              </a:rPr>
              <a:t>si</a:t>
            </a:r>
            <a:r>
              <a:rPr lang="en-GB" dirty="0">
                <a:effectLst/>
                <a:latin typeface="Arial" panose="020B0604020202020204" pitchFamily="34" charset="0"/>
              </a:rPr>
              <a:t>, après </a:t>
            </a:r>
            <a:r>
              <a:rPr lang="en-GB" dirty="0" err="1">
                <a:effectLst/>
                <a:latin typeface="Arial" panose="020B0604020202020204" pitchFamily="34" charset="0"/>
              </a:rPr>
              <a:t>avoir</a:t>
            </a:r>
            <a:r>
              <a:rPr lang="en-GB" dirty="0">
                <a:effectLst/>
                <a:latin typeface="Arial" panose="020B0604020202020204" pitchFamily="34" charset="0"/>
              </a:rPr>
              <a:t> mis </a:t>
            </a:r>
            <a:r>
              <a:rPr lang="en-GB" dirty="0" err="1">
                <a:effectLst/>
                <a:latin typeface="Arial" panose="020B0604020202020204" pitchFamily="34" charset="0"/>
              </a:rPr>
              <a:t>en</a:t>
            </a:r>
            <a:r>
              <a:rPr lang="en-GB" dirty="0">
                <a:effectLst/>
                <a:latin typeface="Arial" panose="020B0604020202020204" pitchFamily="34" charset="0"/>
              </a:rPr>
              <a:t> balance les </a:t>
            </a:r>
            <a:r>
              <a:rPr lang="en-GB" dirty="0" err="1">
                <a:effectLst/>
                <a:latin typeface="Arial" panose="020B0604020202020204" pitchFamily="34" charset="0"/>
              </a:rPr>
              <a:t>intérêts</a:t>
            </a:r>
            <a:r>
              <a:rPr lang="en-GB" dirty="0">
                <a:effectLst/>
                <a:latin typeface="Arial" panose="020B0604020202020204" pitchFamily="34" charset="0"/>
              </a:rPr>
              <a:t> </a:t>
            </a:r>
            <a:r>
              <a:rPr lang="en-GB" dirty="0" err="1">
                <a:effectLst/>
                <a:latin typeface="Arial" panose="020B0604020202020204" pitchFamily="34" charset="0"/>
              </a:rPr>
              <a:t>importants</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jeu dans </a:t>
            </a:r>
            <a:r>
              <a:rPr lang="en-GB" dirty="0" err="1">
                <a:effectLst/>
                <a:latin typeface="Arial" panose="020B0604020202020204" pitchFamily="34" charset="0"/>
              </a:rPr>
              <a:t>l'affaire</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question (</a:t>
            </a:r>
            <a:r>
              <a:rPr lang="en-GB" dirty="0" err="1">
                <a:effectLst/>
                <a:latin typeface="Arial" panose="020B0604020202020204" pitchFamily="34" charset="0"/>
              </a:rPr>
              <a:t>d'une</a:t>
            </a:r>
            <a:r>
              <a:rPr lang="en-GB" dirty="0">
                <a:effectLst/>
                <a:latin typeface="Arial" panose="020B0604020202020204" pitchFamily="34" charset="0"/>
              </a:rPr>
              <a:t> part, les </a:t>
            </a:r>
            <a:r>
              <a:rPr lang="en-GB" dirty="0" err="1">
                <a:effectLst/>
                <a:latin typeface="Arial" panose="020B0604020202020204" pitchFamily="34" charset="0"/>
              </a:rPr>
              <a:t>intérêts</a:t>
            </a:r>
            <a:r>
              <a:rPr lang="en-GB" dirty="0">
                <a:effectLst/>
                <a:latin typeface="Arial" panose="020B0604020202020204" pitchFamily="34" charset="0"/>
              </a:rPr>
              <a:t> publics, y </a:t>
            </a:r>
            <a:r>
              <a:rPr lang="en-GB" dirty="0" err="1">
                <a:effectLst/>
                <a:latin typeface="Arial" panose="020B0604020202020204" pitchFamily="34" charset="0"/>
              </a:rPr>
              <a:t>compris</a:t>
            </a:r>
            <a:r>
              <a:rPr lang="en-GB" dirty="0">
                <a:effectLst/>
                <a:latin typeface="Arial" panose="020B0604020202020204" pitchFamily="34" charset="0"/>
              </a:rPr>
              <a:t> la bonne administration de la justice, et </a:t>
            </a:r>
            <a:r>
              <a:rPr lang="en-GB" dirty="0" err="1">
                <a:effectLst/>
                <a:latin typeface="Arial" panose="020B0604020202020204" pitchFamily="34" charset="0"/>
              </a:rPr>
              <a:t>d'autre</a:t>
            </a:r>
            <a:r>
              <a:rPr lang="en-GB" dirty="0">
                <a:effectLst/>
                <a:latin typeface="Arial" panose="020B0604020202020204" pitchFamily="34" charset="0"/>
              </a:rPr>
              <a:t> part, les </a:t>
            </a:r>
            <a:r>
              <a:rPr lang="en-GB" dirty="0" err="1">
                <a:effectLst/>
                <a:latin typeface="Arial" panose="020B0604020202020204" pitchFamily="34" charset="0"/>
              </a:rPr>
              <a:t>intérêts</a:t>
            </a:r>
            <a:r>
              <a:rPr lang="en-GB" dirty="0">
                <a:effectLst/>
                <a:latin typeface="Arial" panose="020B0604020202020204" pitchFamily="34" charset="0"/>
              </a:rPr>
              <a:t> </a:t>
            </a:r>
            <a:r>
              <a:rPr lang="en-GB" dirty="0" err="1">
                <a:effectLst/>
                <a:latin typeface="Arial" panose="020B0604020202020204" pitchFamily="34" charset="0"/>
              </a:rPr>
              <a:t>liés</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la protection de la vie </a:t>
            </a:r>
            <a:r>
              <a:rPr lang="en-GB" dirty="0" err="1">
                <a:effectLst/>
                <a:latin typeface="Arial" panose="020B0604020202020204" pitchFamily="34" charset="0"/>
              </a:rPr>
              <a:t>privée</a:t>
            </a:r>
            <a:r>
              <a:rPr lang="en-GB" dirty="0">
                <a:effectLst/>
                <a:latin typeface="Arial" panose="020B0604020202020204" pitchFamily="34" charset="0"/>
              </a:rPr>
              <a:t>), la communication des </a:t>
            </a:r>
            <a:r>
              <a:rPr lang="en-GB" dirty="0" err="1">
                <a:effectLst/>
                <a:latin typeface="Arial" panose="020B0604020202020204" pitchFamily="34" charset="0"/>
              </a:rPr>
              <a:t>données</a:t>
            </a:r>
            <a:r>
              <a:rPr lang="en-GB" dirty="0">
                <a:effectLst/>
                <a:latin typeface="Arial" panose="020B0604020202020204" pitchFamily="34" charset="0"/>
              </a:rPr>
              <a:t> </a:t>
            </a:r>
            <a:r>
              <a:rPr lang="en-GB" dirty="0" err="1">
                <a:effectLst/>
                <a:latin typeface="Arial" panose="020B0604020202020204" pitchFamily="34" charset="0"/>
              </a:rPr>
              <a:t>spécifiques</a:t>
            </a:r>
            <a:r>
              <a:rPr lang="en-GB" dirty="0">
                <a:effectLst/>
                <a:latin typeface="Arial" panose="020B0604020202020204" pitchFamily="34" charset="0"/>
              </a:rPr>
              <a:t> </a:t>
            </a:r>
            <a:r>
              <a:rPr lang="en-GB" dirty="0" err="1">
                <a:effectLst/>
                <a:latin typeface="Arial" panose="020B0604020202020204" pitchFamily="34" charset="0"/>
              </a:rPr>
              <a:t>demandées</a:t>
            </a:r>
            <a:r>
              <a:rPr lang="en-GB" dirty="0">
                <a:effectLst/>
                <a:latin typeface="Arial" panose="020B0604020202020204" pitchFamily="34" charset="0"/>
              </a:rPr>
              <a:t> par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requérante</a:t>
            </a:r>
            <a:r>
              <a:rPr lang="en-GB" dirty="0">
                <a:effectLst/>
                <a:latin typeface="Arial" panose="020B0604020202020204" pitchFamily="34" charset="0"/>
              </a:rPr>
              <a:t> </a:t>
            </a:r>
            <a:r>
              <a:rPr lang="en-GB" dirty="0" err="1">
                <a:effectLst/>
                <a:latin typeface="Arial" panose="020B0604020202020204" pitchFamily="34" charset="0"/>
              </a:rPr>
              <a:t>soulevait</a:t>
            </a:r>
            <a:r>
              <a:rPr lang="en-GB" dirty="0">
                <a:effectLst/>
                <a:latin typeface="Arial" panose="020B0604020202020204" pitchFamily="34" charset="0"/>
              </a:rPr>
              <a:t> des </a:t>
            </a:r>
            <a:r>
              <a:rPr lang="en-GB" dirty="0" err="1">
                <a:effectLst/>
                <a:latin typeface="Arial" panose="020B0604020202020204" pitchFamily="34" charset="0"/>
              </a:rPr>
              <a:t>difficultés</a:t>
            </a:r>
            <a:r>
              <a:rPr lang="en-GB" dirty="0">
                <a:effectLst/>
                <a:latin typeface="Arial" panose="020B0604020202020204" pitchFamily="34" charset="0"/>
              </a:rPr>
              <a:t> </a:t>
            </a:r>
            <a:r>
              <a:rPr lang="en-GB" dirty="0" err="1">
                <a:effectLst/>
                <a:latin typeface="Arial" panose="020B0604020202020204" pitchFamily="34" charset="0"/>
              </a:rPr>
              <a:t>si</a:t>
            </a:r>
            <a:r>
              <a:rPr lang="en-GB" dirty="0">
                <a:effectLst/>
                <a:latin typeface="Arial" panose="020B0604020202020204" pitchFamily="34" charset="0"/>
              </a:rPr>
              <a:t> </a:t>
            </a:r>
            <a:r>
              <a:rPr lang="en-GB" dirty="0" err="1">
                <a:effectLst/>
                <a:latin typeface="Arial" panose="020B0604020202020204" pitchFamily="34" charset="0"/>
              </a:rPr>
              <a:t>fondamentales</a:t>
            </a:r>
            <a:r>
              <a:rPr lang="en-GB" dirty="0">
                <a:effectLst/>
                <a:latin typeface="Arial" panose="020B0604020202020204" pitchFamily="34" charset="0"/>
              </a:rPr>
              <a:t> que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considérerait</a:t>
            </a:r>
            <a:r>
              <a:rPr lang="en-GB" dirty="0">
                <a:effectLst/>
                <a:latin typeface="Arial" panose="020B0604020202020204" pitchFamily="34" charset="0"/>
              </a:rPr>
              <a:t> </a:t>
            </a:r>
            <a:r>
              <a:rPr lang="en-GB" dirty="0" err="1">
                <a:effectLst/>
                <a:latin typeface="Arial" panose="020B0604020202020204" pitchFamily="34" charset="0"/>
              </a:rPr>
              <a:t>qu'elles</a:t>
            </a:r>
            <a:r>
              <a:rPr lang="en-GB" dirty="0">
                <a:effectLst/>
                <a:latin typeface="Arial" panose="020B0604020202020204" pitchFamily="34" charset="0"/>
              </a:rPr>
              <a:t> </a:t>
            </a:r>
            <a:r>
              <a:rPr lang="en-GB" dirty="0" err="1">
                <a:effectLst/>
                <a:latin typeface="Arial" panose="020B0604020202020204" pitchFamily="34" charset="0"/>
              </a:rPr>
              <a:t>relèvent</a:t>
            </a:r>
            <a:r>
              <a:rPr lang="en-GB" dirty="0">
                <a:effectLst/>
                <a:latin typeface="Arial" panose="020B0604020202020204" pitchFamily="34" charset="0"/>
              </a:rPr>
              <a:t> du motif de </a:t>
            </a:r>
            <a:r>
              <a:rPr lang="en-GB" dirty="0" err="1">
                <a:effectLst/>
                <a:latin typeface="Arial" panose="020B0604020202020204" pitchFamily="34" charset="0"/>
              </a:rPr>
              <a:t>refus</a:t>
            </a:r>
            <a:r>
              <a:rPr lang="en-GB" dirty="0">
                <a:effectLst/>
                <a:latin typeface="Arial" panose="020B0604020202020204" pitchFamily="34" charset="0"/>
              </a:rPr>
              <a:t> </a:t>
            </a:r>
            <a:r>
              <a:rPr lang="en-GB" dirty="0" err="1">
                <a:effectLst/>
                <a:latin typeface="Arial" panose="020B0604020202020204" pitchFamily="34" charset="0"/>
              </a:rPr>
              <a:t>fondé</a:t>
            </a:r>
            <a:r>
              <a:rPr lang="en-GB" dirty="0">
                <a:effectLst/>
                <a:latin typeface="Arial" panose="020B0604020202020204" pitchFamily="34" charset="0"/>
              </a:rPr>
              <a:t> sur les </a:t>
            </a:r>
            <a:r>
              <a:rPr lang="en-GB" dirty="0" err="1">
                <a:effectLst/>
                <a:latin typeface="Arial" panose="020B0604020202020204" pitchFamily="34" charset="0"/>
              </a:rPr>
              <a:t>intérêts</a:t>
            </a:r>
            <a:r>
              <a:rPr lang="en-GB" dirty="0">
                <a:effectLst/>
                <a:latin typeface="Arial" panose="020B0604020202020204" pitchFamily="34" charset="0"/>
              </a:rPr>
              <a:t> </a:t>
            </a:r>
            <a:r>
              <a:rPr lang="en-GB" dirty="0" err="1">
                <a:effectLst/>
                <a:latin typeface="Arial" panose="020B0604020202020204" pitchFamily="34" charset="0"/>
              </a:rPr>
              <a:t>essentiels</a:t>
            </a:r>
            <a:r>
              <a:rPr lang="en-GB" dirty="0">
                <a:effectLst/>
                <a:latin typeface="Arial" panose="020B0604020202020204" pitchFamily="34" charset="0"/>
              </a:rPr>
              <a:t>. Une application large, </a:t>
            </a:r>
            <a:r>
              <a:rPr lang="en-GB" dirty="0" err="1">
                <a:effectLst/>
                <a:latin typeface="Arial" panose="020B0604020202020204" pitchFamily="34" charset="0"/>
              </a:rPr>
              <a:t>catégorique</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a:t>
            </a:r>
            <a:r>
              <a:rPr lang="en-GB" dirty="0" err="1">
                <a:effectLst/>
                <a:latin typeface="Arial" panose="020B0604020202020204" pitchFamily="34" charset="0"/>
              </a:rPr>
              <a:t>systématique</a:t>
            </a:r>
            <a:r>
              <a:rPr lang="en-GB" dirty="0">
                <a:effectLst/>
                <a:latin typeface="Arial" panose="020B0604020202020204" pitchFamily="34" charset="0"/>
              </a:rPr>
              <a:t> des </a:t>
            </a:r>
            <a:r>
              <a:rPr lang="en-GB" dirty="0" err="1">
                <a:effectLst/>
                <a:latin typeface="Arial" panose="020B0604020202020204" pitchFamily="34" charset="0"/>
              </a:rPr>
              <a:t>principes</a:t>
            </a:r>
            <a:r>
              <a:rPr lang="en-GB" dirty="0">
                <a:effectLst/>
                <a:latin typeface="Arial" panose="020B0604020202020204" pitchFamily="34" charset="0"/>
              </a:rPr>
              <a:t> de protection des </a:t>
            </a:r>
            <a:r>
              <a:rPr lang="en-GB" dirty="0" err="1">
                <a:effectLst/>
                <a:latin typeface="Arial" panose="020B0604020202020204" pitchFamily="34" charset="0"/>
              </a:rPr>
              <a:t>données</a:t>
            </a:r>
            <a:r>
              <a:rPr lang="en-GB" dirty="0">
                <a:effectLst/>
                <a:latin typeface="Arial" panose="020B0604020202020204" pitchFamily="34" charset="0"/>
              </a:rPr>
              <a:t> pour refuser la </a:t>
            </a:r>
            <a:r>
              <a:rPr lang="en-GB" dirty="0" err="1">
                <a:effectLst/>
                <a:latin typeface="Arial" panose="020B0604020202020204" pitchFamily="34" charset="0"/>
              </a:rPr>
              <a:t>coopération</a:t>
            </a:r>
            <a:r>
              <a:rPr lang="en-GB" dirty="0">
                <a:effectLst/>
                <a:latin typeface="Arial" panose="020B0604020202020204" pitchFamily="34" charset="0"/>
              </a:rPr>
              <a:t> est </a:t>
            </a:r>
            <a:r>
              <a:rPr lang="en-GB" dirty="0" err="1">
                <a:effectLst/>
                <a:latin typeface="Arial" panose="020B0604020202020204" pitchFamily="34" charset="0"/>
              </a:rPr>
              <a:t>donc</a:t>
            </a:r>
            <a:r>
              <a:rPr lang="en-GB" dirty="0">
                <a:effectLst/>
                <a:latin typeface="Arial" panose="020B0604020202020204" pitchFamily="34" charset="0"/>
              </a:rPr>
              <a:t> </a:t>
            </a:r>
            <a:r>
              <a:rPr lang="en-GB" dirty="0" err="1">
                <a:effectLst/>
                <a:latin typeface="Arial" panose="020B0604020202020204" pitchFamily="34" charset="0"/>
              </a:rPr>
              <a:t>exclue</a:t>
            </a:r>
            <a:r>
              <a:rPr lang="en-GB" dirty="0">
                <a:effectLst/>
                <a:latin typeface="Arial" panose="020B0604020202020204" pitchFamily="34" charset="0"/>
              </a:rPr>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41012477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Le </a:t>
            </a:r>
            <a:r>
              <a:rPr lang="en-GB" dirty="0" err="1">
                <a:effectLst/>
                <a:latin typeface="Arial" panose="020B0604020202020204" pitchFamily="34" charset="0"/>
              </a:rPr>
              <a:t>paragraphe</a:t>
            </a:r>
            <a:r>
              <a:rPr lang="en-GB" dirty="0">
                <a:effectLst/>
                <a:latin typeface="Arial" panose="020B0604020202020204" pitchFamily="34" charset="0"/>
              </a:rPr>
              <a:t> 7 oblige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tenir</a:t>
            </a:r>
            <a:r>
              <a:rPr lang="en-GB" dirty="0">
                <a:effectLst/>
                <a:latin typeface="Arial" panose="020B0604020202020204" pitchFamily="34" charset="0"/>
              </a:rPr>
              <a:t>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requérante</a:t>
            </a:r>
            <a:r>
              <a:rPr lang="en-GB" dirty="0">
                <a:effectLst/>
                <a:latin typeface="Arial" panose="020B0604020202020204" pitchFamily="34" charset="0"/>
              </a:rPr>
              <a:t> </a:t>
            </a:r>
            <a:r>
              <a:rPr lang="en-GB" dirty="0" err="1">
                <a:effectLst/>
                <a:latin typeface="Arial" panose="020B0604020202020204" pitchFamily="34" charset="0"/>
              </a:rPr>
              <a:t>informée</a:t>
            </a:r>
            <a:r>
              <a:rPr lang="en-GB" dirty="0">
                <a:effectLst/>
                <a:latin typeface="Arial" panose="020B0604020202020204" pitchFamily="34" charset="0"/>
              </a:rPr>
              <a:t> de la suite </a:t>
            </a:r>
            <a:r>
              <a:rPr lang="en-GB" dirty="0" err="1">
                <a:effectLst/>
                <a:latin typeface="Arial" panose="020B0604020202020204" pitchFamily="34" charset="0"/>
              </a:rPr>
              <a:t>donnée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demande</a:t>
            </a:r>
            <a:r>
              <a:rPr lang="en-GB" dirty="0">
                <a:effectLst/>
                <a:latin typeface="Arial" panose="020B0604020202020204" pitchFamily="34" charset="0"/>
              </a:rPr>
              <a:t> et </a:t>
            </a:r>
            <a:r>
              <a:rPr lang="en-GB" dirty="0" err="1">
                <a:effectLst/>
                <a:latin typeface="Arial" panose="020B0604020202020204" pitchFamily="34" charset="0"/>
              </a:rPr>
              <a:t>exige</a:t>
            </a:r>
            <a:r>
              <a:rPr lang="en-GB" dirty="0">
                <a:effectLst/>
                <a:latin typeface="Arial" panose="020B0604020202020204" pitchFamily="34" charset="0"/>
              </a:rPr>
              <a:t> que le </a:t>
            </a:r>
            <a:r>
              <a:rPr lang="en-GB" dirty="0" err="1">
                <a:effectLst/>
                <a:latin typeface="Arial" panose="020B0604020202020204" pitchFamily="34" charset="0"/>
              </a:rPr>
              <a:t>refus</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le report de </a:t>
            </a:r>
            <a:r>
              <a:rPr lang="en-GB" dirty="0" err="1">
                <a:effectLst/>
                <a:latin typeface="Arial" panose="020B0604020202020204" pitchFamily="34" charset="0"/>
              </a:rPr>
              <a:t>l'entraide</a:t>
            </a:r>
            <a:r>
              <a:rPr lang="en-GB" dirty="0">
                <a:effectLst/>
                <a:latin typeface="Arial" panose="020B0604020202020204" pitchFamily="34" charset="0"/>
              </a:rPr>
              <a:t> </a:t>
            </a:r>
            <a:r>
              <a:rPr lang="en-GB" dirty="0" err="1">
                <a:effectLst/>
                <a:latin typeface="Arial" panose="020B0604020202020204" pitchFamily="34" charset="0"/>
              </a:rPr>
              <a:t>soit</a:t>
            </a:r>
            <a:r>
              <a:rPr lang="en-GB" dirty="0">
                <a:effectLst/>
                <a:latin typeface="Arial" panose="020B0604020202020204" pitchFamily="34" charset="0"/>
              </a:rPr>
              <a:t> </a:t>
            </a:r>
            <a:r>
              <a:rPr lang="en-GB" dirty="0" err="1">
                <a:effectLst/>
                <a:latin typeface="Arial" panose="020B0604020202020204" pitchFamily="34" charset="0"/>
              </a:rPr>
              <a:t>motivé</a:t>
            </a:r>
            <a:r>
              <a:rPr lang="en-GB" dirty="0">
                <a:effectLst/>
                <a:latin typeface="Arial" panose="020B0604020202020204" pitchFamily="34" charset="0"/>
              </a:rPr>
              <a:t>. </a:t>
            </a:r>
            <a:r>
              <a:rPr lang="en-GB" dirty="0" err="1">
                <a:effectLst/>
                <a:latin typeface="Arial" panose="020B0604020202020204" pitchFamily="34" charset="0"/>
              </a:rPr>
              <a:t>L'indication</a:t>
            </a:r>
            <a:r>
              <a:rPr lang="en-GB" dirty="0">
                <a:effectLst/>
                <a:latin typeface="Arial" panose="020B0604020202020204" pitchFamily="34" charset="0"/>
              </a:rPr>
              <a:t> des motifs peut, entre </a:t>
            </a:r>
            <a:r>
              <a:rPr lang="en-GB" dirty="0" err="1">
                <a:effectLst/>
                <a:latin typeface="Arial" panose="020B0604020202020204" pitchFamily="34" charset="0"/>
              </a:rPr>
              <a:t>autres</a:t>
            </a:r>
            <a:r>
              <a:rPr lang="en-GB" dirty="0">
                <a:effectLst/>
                <a:latin typeface="Arial" panose="020B0604020202020204" pitchFamily="34" charset="0"/>
              </a:rPr>
              <a:t>, aider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requérante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comprendre</a:t>
            </a:r>
            <a:r>
              <a:rPr lang="en-GB" dirty="0">
                <a:effectLst/>
                <a:latin typeface="Arial" panose="020B0604020202020204" pitchFamily="34" charset="0"/>
              </a:rPr>
              <a:t> comment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interprète</a:t>
            </a:r>
            <a:r>
              <a:rPr lang="en-GB" dirty="0">
                <a:effectLst/>
                <a:latin typeface="Arial" panose="020B0604020202020204" pitchFamily="34" charset="0"/>
              </a:rPr>
              <a:t> les exigences de </a:t>
            </a:r>
            <a:r>
              <a:rPr lang="en-GB" dirty="0" err="1">
                <a:effectLst/>
                <a:latin typeface="Arial" panose="020B0604020202020204" pitchFamily="34" charset="0"/>
              </a:rPr>
              <a:t>cet</a:t>
            </a:r>
            <a:r>
              <a:rPr lang="en-GB" dirty="0">
                <a:effectLst/>
                <a:latin typeface="Arial" panose="020B0604020202020204" pitchFamily="34" charset="0"/>
              </a:rPr>
              <a:t> article, </a:t>
            </a:r>
            <a:r>
              <a:rPr lang="en-GB" dirty="0" err="1">
                <a:effectLst/>
                <a:latin typeface="Arial" panose="020B0604020202020204" pitchFamily="34" charset="0"/>
              </a:rPr>
              <a:t>fournir</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base de consultation </a:t>
            </a:r>
            <a:r>
              <a:rPr lang="en-GB" dirty="0" err="1">
                <a:effectLst/>
                <a:latin typeface="Arial" panose="020B0604020202020204" pitchFamily="34" charset="0"/>
              </a:rPr>
              <a:t>afin</a:t>
            </a:r>
            <a:r>
              <a:rPr lang="en-GB" dirty="0">
                <a:effectLst/>
                <a:latin typeface="Arial" panose="020B0604020202020204" pitchFamily="34" charset="0"/>
              </a:rPr>
              <a:t> </a:t>
            </a:r>
            <a:r>
              <a:rPr lang="en-GB" dirty="0" err="1">
                <a:effectLst/>
                <a:latin typeface="Arial" panose="020B0604020202020204" pitchFamily="34" charset="0"/>
              </a:rPr>
              <a:t>d'améliorer</a:t>
            </a:r>
            <a:r>
              <a:rPr lang="en-GB" dirty="0">
                <a:effectLst/>
                <a:latin typeface="Arial" panose="020B0604020202020204" pitchFamily="34" charset="0"/>
              </a:rPr>
              <a:t> </a:t>
            </a:r>
            <a:r>
              <a:rPr lang="en-GB" dirty="0" err="1">
                <a:effectLst/>
                <a:latin typeface="Arial" panose="020B0604020202020204" pitchFamily="34" charset="0"/>
              </a:rPr>
              <a:t>l'efficacité</a:t>
            </a:r>
            <a:r>
              <a:rPr lang="en-GB" dirty="0">
                <a:effectLst/>
                <a:latin typeface="Arial" panose="020B0604020202020204" pitchFamily="34" charset="0"/>
              </a:rPr>
              <a:t> future de </a:t>
            </a:r>
            <a:r>
              <a:rPr lang="en-GB" dirty="0" err="1">
                <a:effectLst/>
                <a:latin typeface="Arial" panose="020B0604020202020204" pitchFamily="34" charset="0"/>
              </a:rPr>
              <a:t>l'entraide</a:t>
            </a:r>
            <a:r>
              <a:rPr lang="en-GB" dirty="0">
                <a:effectLst/>
                <a:latin typeface="Arial" panose="020B0604020202020204" pitchFamily="34" charset="0"/>
              </a:rPr>
              <a:t> et </a:t>
            </a:r>
            <a:r>
              <a:rPr lang="en-GB" dirty="0" err="1">
                <a:effectLst/>
                <a:latin typeface="Arial" panose="020B0604020202020204" pitchFamily="34" charset="0"/>
              </a:rPr>
              <a:t>fournir</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requérante</a:t>
            </a:r>
            <a:r>
              <a:rPr lang="en-GB" dirty="0">
                <a:effectLst/>
                <a:latin typeface="Arial" panose="020B0604020202020204" pitchFamily="34" charset="0"/>
              </a:rPr>
              <a:t> des </a:t>
            </a:r>
            <a:r>
              <a:rPr lang="en-GB" dirty="0" err="1">
                <a:effectLst/>
                <a:latin typeface="Arial" panose="020B0604020202020204" pitchFamily="34" charset="0"/>
              </a:rPr>
              <a:t>informations</a:t>
            </a:r>
            <a:r>
              <a:rPr lang="en-GB" dirty="0">
                <a:effectLst/>
                <a:latin typeface="Arial" panose="020B0604020202020204" pitchFamily="34" charset="0"/>
              </a:rPr>
              <a:t> </a:t>
            </a:r>
            <a:r>
              <a:rPr lang="en-GB" dirty="0" err="1">
                <a:effectLst/>
                <a:latin typeface="Arial" panose="020B0604020202020204" pitchFamily="34" charset="0"/>
              </a:rPr>
              <a:t>factuelles</a:t>
            </a:r>
            <a:r>
              <a:rPr lang="en-GB" dirty="0">
                <a:effectLst/>
                <a:latin typeface="Arial" panose="020B0604020202020204" pitchFamily="34" charset="0"/>
              </a:rPr>
              <a:t> </a:t>
            </a:r>
            <a:r>
              <a:rPr lang="en-GB" dirty="0" err="1">
                <a:effectLst/>
                <a:latin typeface="Arial" panose="020B0604020202020204" pitchFamily="34" charset="0"/>
              </a:rPr>
              <a:t>jusqu'alors</a:t>
            </a:r>
            <a:r>
              <a:rPr lang="en-GB" dirty="0">
                <a:effectLst/>
                <a:latin typeface="Arial" panose="020B0604020202020204" pitchFamily="34" charset="0"/>
              </a:rPr>
              <a:t> inconnues sur la </a:t>
            </a:r>
            <a:r>
              <a:rPr lang="en-GB" dirty="0" err="1">
                <a:effectLst/>
                <a:latin typeface="Arial" panose="020B0604020202020204" pitchFamily="34" charset="0"/>
              </a:rPr>
              <a:t>disponibilité</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la condition des </a:t>
            </a:r>
            <a:r>
              <a:rPr lang="en-GB" dirty="0" err="1">
                <a:effectLst/>
                <a:latin typeface="Arial" panose="020B0604020202020204" pitchFamily="34" charset="0"/>
              </a:rPr>
              <a:t>témoins</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des </a:t>
            </a:r>
            <a:r>
              <a:rPr lang="en-GB" dirty="0" err="1">
                <a:effectLst/>
                <a:latin typeface="Arial" panose="020B0604020202020204" pitchFamily="34" charset="0"/>
              </a:rPr>
              <a:t>preuves</a:t>
            </a:r>
            <a:r>
              <a:rPr lang="en-GB" dirty="0">
                <a:effectLst/>
                <a:latin typeface="Arial" panose="020B0604020202020204" pitchFamily="34" charset="0"/>
              </a:rPr>
              <a:t>. 273. Il arrive </a:t>
            </a:r>
            <a:r>
              <a:rPr lang="en-GB" dirty="0" err="1">
                <a:effectLst/>
                <a:latin typeface="Arial" panose="020B0604020202020204" pitchFamily="34" charset="0"/>
              </a:rPr>
              <a:t>qu'une</a:t>
            </a:r>
            <a:r>
              <a:rPr lang="en-GB" dirty="0">
                <a:effectLst/>
                <a:latin typeface="Arial" panose="020B0604020202020204" pitchFamily="34" charset="0"/>
              </a:rPr>
              <a:t>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présente</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demande</a:t>
            </a:r>
            <a:r>
              <a:rPr lang="en-GB" dirty="0">
                <a:effectLst/>
                <a:latin typeface="Arial" panose="020B0604020202020204" pitchFamily="34" charset="0"/>
              </a:rPr>
              <a:t> dans </a:t>
            </a:r>
            <a:r>
              <a:rPr lang="en-GB" dirty="0" err="1">
                <a:effectLst/>
                <a:latin typeface="Arial" panose="020B0604020202020204" pitchFamily="34" charset="0"/>
              </a:rPr>
              <a:t>une</a:t>
            </a:r>
            <a:r>
              <a:rPr lang="en-GB" dirty="0">
                <a:effectLst/>
                <a:latin typeface="Arial" panose="020B0604020202020204" pitchFamily="34" charset="0"/>
              </a:rPr>
              <a:t> affaire </a:t>
            </a:r>
            <a:r>
              <a:rPr lang="en-GB" dirty="0" err="1">
                <a:effectLst/>
                <a:latin typeface="Arial" panose="020B0604020202020204" pitchFamily="34" charset="0"/>
              </a:rPr>
              <a:t>particulièrement</a:t>
            </a:r>
            <a:r>
              <a:rPr lang="en-GB" dirty="0">
                <a:effectLst/>
                <a:latin typeface="Arial" panose="020B0604020202020204" pitchFamily="34" charset="0"/>
              </a:rPr>
              <a:t> sensible, </a:t>
            </a:r>
            <a:r>
              <a:rPr lang="en-GB" dirty="0" err="1">
                <a:effectLst/>
                <a:latin typeface="Arial" panose="020B0604020202020204" pitchFamily="34" charset="0"/>
              </a:rPr>
              <a:t>ou</a:t>
            </a:r>
            <a:r>
              <a:rPr lang="en-GB" dirty="0">
                <a:effectLst/>
                <a:latin typeface="Arial" panose="020B0604020202020204" pitchFamily="34" charset="0"/>
              </a:rPr>
              <a:t> dans </a:t>
            </a:r>
            <a:r>
              <a:rPr lang="en-GB" dirty="0" err="1">
                <a:effectLst/>
                <a:latin typeface="Arial" panose="020B0604020202020204" pitchFamily="34" charset="0"/>
              </a:rPr>
              <a:t>une</a:t>
            </a:r>
            <a:r>
              <a:rPr lang="en-GB" dirty="0">
                <a:effectLst/>
                <a:latin typeface="Arial" panose="020B0604020202020204" pitchFamily="34" charset="0"/>
              </a:rPr>
              <a:t> affaire qui </a:t>
            </a:r>
            <a:r>
              <a:rPr lang="en-GB" dirty="0" err="1">
                <a:effectLst/>
                <a:latin typeface="Arial" panose="020B0604020202020204" pitchFamily="34" charset="0"/>
              </a:rPr>
              <a:t>pourrait</a:t>
            </a:r>
            <a:r>
              <a:rPr lang="en-GB" dirty="0">
                <a:effectLst/>
                <a:latin typeface="Arial" panose="020B0604020202020204" pitchFamily="34" charset="0"/>
              </a:rPr>
              <a:t> </a:t>
            </a:r>
            <a:r>
              <a:rPr lang="en-GB" dirty="0" err="1">
                <a:effectLst/>
                <a:latin typeface="Arial" panose="020B0604020202020204" pitchFamily="34" charset="0"/>
              </a:rPr>
              <a:t>avoir</a:t>
            </a:r>
            <a:r>
              <a:rPr lang="en-GB" dirty="0">
                <a:effectLst/>
                <a:latin typeface="Arial" panose="020B0604020202020204" pitchFamily="34" charset="0"/>
              </a:rPr>
              <a:t> des </a:t>
            </a:r>
            <a:r>
              <a:rPr lang="en-GB" dirty="0" err="1">
                <a:effectLst/>
                <a:latin typeface="Arial" panose="020B0604020202020204" pitchFamily="34" charset="0"/>
              </a:rPr>
              <a:t>conséquences</a:t>
            </a:r>
            <a:r>
              <a:rPr lang="en-GB" dirty="0">
                <a:effectLst/>
                <a:latin typeface="Arial" panose="020B0604020202020204" pitchFamily="34" charset="0"/>
              </a:rPr>
              <a:t> </a:t>
            </a:r>
            <a:r>
              <a:rPr lang="en-GB" dirty="0" err="1">
                <a:effectLst/>
                <a:latin typeface="Arial" panose="020B0604020202020204" pitchFamily="34" charset="0"/>
              </a:rPr>
              <a:t>désastreuses</a:t>
            </a:r>
            <a:r>
              <a:rPr lang="en-GB" dirty="0">
                <a:effectLst/>
                <a:latin typeface="Arial" panose="020B0604020202020204" pitchFamily="34" charset="0"/>
              </a:rPr>
              <a:t> </a:t>
            </a:r>
            <a:r>
              <a:rPr lang="en-GB" dirty="0" err="1">
                <a:effectLst/>
                <a:latin typeface="Arial" panose="020B0604020202020204" pitchFamily="34" charset="0"/>
              </a:rPr>
              <a:t>si</a:t>
            </a:r>
            <a:r>
              <a:rPr lang="en-GB" dirty="0">
                <a:effectLst/>
                <a:latin typeface="Arial" panose="020B0604020202020204" pitchFamily="34" charset="0"/>
              </a:rPr>
              <a:t> les faits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l'origine</a:t>
            </a:r>
            <a:r>
              <a:rPr lang="en-GB" dirty="0">
                <a:effectLst/>
                <a:latin typeface="Arial" panose="020B0604020202020204" pitchFamily="34" charset="0"/>
              </a:rPr>
              <a:t> de la </a:t>
            </a:r>
            <a:r>
              <a:rPr lang="en-GB" dirty="0" err="1">
                <a:effectLst/>
                <a:latin typeface="Arial" panose="020B0604020202020204" pitchFamily="34" charset="0"/>
              </a:rPr>
              <a:t>demande</a:t>
            </a:r>
            <a:r>
              <a:rPr lang="en-GB" dirty="0">
                <a:effectLst/>
                <a:latin typeface="Arial" panose="020B0604020202020204" pitchFamily="34" charset="0"/>
              </a:rPr>
              <a:t> </a:t>
            </a:r>
            <a:r>
              <a:rPr lang="en-GB" dirty="0" err="1">
                <a:effectLst/>
                <a:latin typeface="Arial" panose="020B0604020202020204" pitchFamily="34" charset="0"/>
              </a:rPr>
              <a:t>étaient</a:t>
            </a:r>
            <a:r>
              <a:rPr lang="en-GB" dirty="0">
                <a:effectLst/>
                <a:latin typeface="Arial" panose="020B0604020202020204" pitchFamily="34" charset="0"/>
              </a:rPr>
              <a:t> </a:t>
            </a:r>
            <a:r>
              <a:rPr lang="en-GB" dirty="0" err="1">
                <a:effectLst/>
                <a:latin typeface="Arial" panose="020B0604020202020204" pitchFamily="34" charset="0"/>
              </a:rPr>
              <a:t>rendus</a:t>
            </a:r>
            <a:r>
              <a:rPr lang="en-GB" dirty="0">
                <a:effectLst/>
                <a:latin typeface="Arial" panose="020B0604020202020204" pitchFamily="34" charset="0"/>
              </a:rPr>
              <a:t> publics </a:t>
            </a:r>
            <a:r>
              <a:rPr lang="en-GB" dirty="0" err="1">
                <a:effectLst/>
                <a:latin typeface="Arial" panose="020B0604020202020204" pitchFamily="34" charset="0"/>
              </a:rPr>
              <a:t>prématurément</a:t>
            </a:r>
            <a:r>
              <a:rPr lang="en-GB" dirty="0">
                <a:effectLst/>
                <a:latin typeface="Arial" panose="020B0604020202020204" pitchFamily="34" charset="0"/>
              </a:rPr>
              <a: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Le </a:t>
            </a:r>
            <a:r>
              <a:rPr lang="en-GB" dirty="0" err="1">
                <a:effectLst/>
                <a:latin typeface="Arial" panose="020B0604020202020204" pitchFamily="34" charset="0"/>
              </a:rPr>
              <a:t>paragraphe</a:t>
            </a:r>
            <a:r>
              <a:rPr lang="en-GB" dirty="0">
                <a:effectLst/>
                <a:latin typeface="Arial" panose="020B0604020202020204" pitchFamily="34" charset="0"/>
              </a:rPr>
              <a:t> 8 </a:t>
            </a:r>
            <a:r>
              <a:rPr lang="en-GB" dirty="0" err="1">
                <a:effectLst/>
                <a:latin typeface="Arial" panose="020B0604020202020204" pitchFamily="34" charset="0"/>
              </a:rPr>
              <a:t>permet</a:t>
            </a:r>
            <a:r>
              <a:rPr lang="en-GB" dirty="0">
                <a:effectLst/>
                <a:latin typeface="Arial" panose="020B0604020202020204" pitchFamily="34" charset="0"/>
              </a:rPr>
              <a:t> </a:t>
            </a:r>
            <a:r>
              <a:rPr lang="en-GB" dirty="0" err="1">
                <a:effectLst/>
                <a:latin typeface="Arial" panose="020B0604020202020204" pitchFamily="34" charset="0"/>
              </a:rPr>
              <a:t>donc</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requérante</a:t>
            </a:r>
            <a:r>
              <a:rPr lang="en-GB" dirty="0">
                <a:effectLst/>
                <a:latin typeface="Arial" panose="020B0604020202020204" pitchFamily="34" charset="0"/>
              </a:rPr>
              <a:t> de demander que le fait et le </a:t>
            </a:r>
            <a:r>
              <a:rPr lang="en-GB" dirty="0" err="1">
                <a:effectLst/>
                <a:latin typeface="Arial" panose="020B0604020202020204" pitchFamily="34" charset="0"/>
              </a:rPr>
              <a:t>contenu</a:t>
            </a:r>
            <a:r>
              <a:rPr lang="en-GB" dirty="0">
                <a:effectLst/>
                <a:latin typeface="Arial" panose="020B0604020202020204" pitchFamily="34" charset="0"/>
              </a:rPr>
              <a:t> de la </a:t>
            </a:r>
            <a:r>
              <a:rPr lang="en-GB" dirty="0" err="1">
                <a:effectLst/>
                <a:latin typeface="Arial" panose="020B0604020202020204" pitchFamily="34" charset="0"/>
              </a:rPr>
              <a:t>demande</a:t>
            </a:r>
            <a:r>
              <a:rPr lang="en-GB" dirty="0">
                <a:effectLst/>
                <a:latin typeface="Arial" panose="020B0604020202020204" pitchFamily="34" charset="0"/>
              </a:rPr>
              <a:t> </a:t>
            </a:r>
            <a:r>
              <a:rPr lang="en-GB" dirty="0" err="1">
                <a:effectLst/>
                <a:latin typeface="Arial" panose="020B0604020202020204" pitchFamily="34" charset="0"/>
              </a:rPr>
              <a:t>soient</a:t>
            </a:r>
            <a:r>
              <a:rPr lang="en-GB" dirty="0">
                <a:effectLst/>
                <a:latin typeface="Arial" panose="020B0604020202020204" pitchFamily="34" charset="0"/>
              </a:rPr>
              <a:t> </a:t>
            </a:r>
            <a:r>
              <a:rPr lang="en-GB" dirty="0" err="1">
                <a:effectLst/>
                <a:latin typeface="Arial" panose="020B0604020202020204" pitchFamily="34" charset="0"/>
              </a:rPr>
              <a:t>gardés</a:t>
            </a:r>
            <a:r>
              <a:rPr lang="en-GB" dirty="0">
                <a:effectLst/>
                <a:latin typeface="Arial" panose="020B0604020202020204" pitchFamily="34" charset="0"/>
              </a:rPr>
              <a:t> </a:t>
            </a:r>
            <a:r>
              <a:rPr lang="en-GB" dirty="0" err="1">
                <a:effectLst/>
                <a:latin typeface="Arial" panose="020B0604020202020204" pitchFamily="34" charset="0"/>
              </a:rPr>
              <a:t>confidentiels</a:t>
            </a:r>
            <a:r>
              <a:rPr lang="en-GB" dirty="0">
                <a:effectLst/>
                <a:latin typeface="Arial" panose="020B0604020202020204" pitchFamily="34" charset="0"/>
              </a:rPr>
              <a:t>. La </a:t>
            </a:r>
            <a:r>
              <a:rPr lang="en-GB" dirty="0" err="1">
                <a:effectLst/>
                <a:latin typeface="Arial" panose="020B0604020202020204" pitchFamily="34" charset="0"/>
              </a:rPr>
              <a:t>confidentialité</a:t>
            </a:r>
            <a:r>
              <a:rPr lang="en-GB" dirty="0">
                <a:effectLst/>
                <a:latin typeface="Arial" panose="020B0604020202020204" pitchFamily="34" charset="0"/>
              </a:rPr>
              <a:t> ne peut </a:t>
            </a:r>
            <a:r>
              <a:rPr lang="en-GB" dirty="0" err="1">
                <a:effectLst/>
                <a:latin typeface="Arial" panose="020B0604020202020204" pitchFamily="34" charset="0"/>
              </a:rPr>
              <a:t>toutefois</a:t>
            </a:r>
            <a:r>
              <a:rPr lang="en-GB" dirty="0">
                <a:effectLst/>
                <a:latin typeface="Arial" panose="020B0604020202020204" pitchFamily="34" charset="0"/>
              </a:rPr>
              <a: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demandée</a:t>
            </a:r>
            <a:r>
              <a:rPr lang="en-GB" dirty="0">
                <a:effectLst/>
                <a:latin typeface="Arial" panose="020B0604020202020204" pitchFamily="34" charset="0"/>
              </a:rPr>
              <a:t> dans la </a:t>
            </a:r>
            <a:r>
              <a:rPr lang="en-GB" dirty="0" err="1">
                <a:effectLst/>
                <a:latin typeface="Arial" panose="020B0604020202020204" pitchFamily="34" charset="0"/>
              </a:rPr>
              <a:t>mesure</a:t>
            </a:r>
            <a:r>
              <a:rPr lang="en-GB" dirty="0">
                <a:effectLst/>
                <a:latin typeface="Arial" panose="020B0604020202020204" pitchFamily="34" charset="0"/>
              </a:rPr>
              <a:t> </a:t>
            </a:r>
            <a:r>
              <a:rPr lang="en-GB" dirty="0" err="1">
                <a:effectLst/>
                <a:latin typeface="Arial" panose="020B0604020202020204" pitchFamily="34" charset="0"/>
              </a:rPr>
              <a:t>où</a:t>
            </a:r>
            <a:r>
              <a:rPr lang="en-GB" dirty="0">
                <a:effectLst/>
                <a:latin typeface="Arial" panose="020B0604020202020204" pitchFamily="34" charset="0"/>
              </a:rPr>
              <a:t> </a:t>
            </a:r>
            <a:r>
              <a:rPr lang="en-GB" dirty="0" err="1">
                <a:effectLst/>
                <a:latin typeface="Arial" panose="020B0604020202020204" pitchFamily="34" charset="0"/>
              </a:rPr>
              <a:t>elle</a:t>
            </a:r>
            <a:r>
              <a:rPr lang="en-GB" dirty="0">
                <a:effectLst/>
                <a:latin typeface="Arial" panose="020B0604020202020204" pitchFamily="34" charset="0"/>
              </a:rPr>
              <a:t> </a:t>
            </a:r>
            <a:r>
              <a:rPr lang="en-GB" dirty="0" err="1">
                <a:effectLst/>
                <a:latin typeface="Arial" panose="020B0604020202020204" pitchFamily="34" charset="0"/>
              </a:rPr>
              <a:t>compromettrait</a:t>
            </a:r>
            <a:r>
              <a:rPr lang="en-GB" dirty="0">
                <a:effectLst/>
                <a:latin typeface="Arial" panose="020B0604020202020204" pitchFamily="34" charset="0"/>
              </a:rPr>
              <a:t> la </a:t>
            </a:r>
            <a:r>
              <a:rPr lang="en-GB" dirty="0" err="1">
                <a:effectLst/>
                <a:latin typeface="Arial" panose="020B0604020202020204" pitchFamily="34" charset="0"/>
              </a:rPr>
              <a:t>capacité</a:t>
            </a:r>
            <a:r>
              <a:rPr lang="en-GB" dirty="0">
                <a:effectLst/>
                <a:latin typeface="Arial" panose="020B0604020202020204" pitchFamily="34" charset="0"/>
              </a:rPr>
              <a:t> de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obtenir</a:t>
            </a:r>
            <a:r>
              <a:rPr lang="en-GB" dirty="0">
                <a:effectLst/>
                <a:latin typeface="Arial" panose="020B0604020202020204" pitchFamily="34" charset="0"/>
              </a:rPr>
              <a:t> les </a:t>
            </a:r>
            <a:r>
              <a:rPr lang="en-GB" dirty="0" err="1">
                <a:effectLst/>
                <a:latin typeface="Arial" panose="020B0604020202020204" pitchFamily="34" charset="0"/>
              </a:rPr>
              <a:t>preuves</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les </a:t>
            </a:r>
            <a:r>
              <a:rPr lang="en-GB" dirty="0" err="1">
                <a:effectLst/>
                <a:latin typeface="Arial" panose="020B0604020202020204" pitchFamily="34" charset="0"/>
              </a:rPr>
              <a:t>informations</a:t>
            </a:r>
            <a:r>
              <a:rPr lang="en-GB" dirty="0">
                <a:effectLst/>
                <a:latin typeface="Arial" panose="020B0604020202020204" pitchFamily="34" charset="0"/>
              </a:rPr>
              <a:t> </a:t>
            </a:r>
            <a:r>
              <a:rPr lang="en-GB" dirty="0" err="1">
                <a:effectLst/>
                <a:latin typeface="Arial" panose="020B0604020202020204" pitchFamily="34" charset="0"/>
              </a:rPr>
              <a:t>demandées</a:t>
            </a:r>
            <a:r>
              <a:rPr lang="en-GB" dirty="0">
                <a:effectLst/>
                <a:latin typeface="Arial" panose="020B0604020202020204" pitchFamily="34" charset="0"/>
              </a:rPr>
              <a:t>, par </a:t>
            </a:r>
            <a:r>
              <a:rPr lang="en-GB" dirty="0" err="1">
                <a:effectLst/>
                <a:latin typeface="Arial" panose="020B0604020202020204" pitchFamily="34" charset="0"/>
              </a:rPr>
              <a:t>exemple</a:t>
            </a:r>
            <a:r>
              <a:rPr lang="en-GB" dirty="0">
                <a:effectLst/>
                <a:latin typeface="Arial" panose="020B0604020202020204" pitchFamily="34" charset="0"/>
              </a:rPr>
              <a:t> </a:t>
            </a:r>
            <a:r>
              <a:rPr lang="en-GB" dirty="0" err="1">
                <a:effectLst/>
                <a:latin typeface="Arial" panose="020B0604020202020204" pitchFamily="34" charset="0"/>
              </a:rPr>
              <a:t>lorsque</a:t>
            </a:r>
            <a:r>
              <a:rPr lang="en-GB" dirty="0">
                <a:effectLst/>
                <a:latin typeface="Arial" panose="020B0604020202020204" pitchFamily="34" charset="0"/>
              </a:rPr>
              <a:t> les </a:t>
            </a:r>
            <a:r>
              <a:rPr lang="en-GB" dirty="0" err="1">
                <a:effectLst/>
                <a:latin typeface="Arial" panose="020B0604020202020204" pitchFamily="34" charset="0"/>
              </a:rPr>
              <a:t>informations</a:t>
            </a:r>
            <a:r>
              <a:rPr lang="en-GB" dirty="0">
                <a:effectLst/>
                <a:latin typeface="Arial" panose="020B0604020202020204" pitchFamily="34" charset="0"/>
              </a:rPr>
              <a:t> </a:t>
            </a:r>
            <a:r>
              <a:rPr lang="en-GB" dirty="0" err="1">
                <a:effectLst/>
                <a:latin typeface="Arial" panose="020B0604020202020204" pitchFamily="34" charset="0"/>
              </a:rPr>
              <a:t>devront</a:t>
            </a:r>
            <a:r>
              <a:rPr lang="en-GB" dirty="0">
                <a:effectLst/>
                <a:latin typeface="Arial" panose="020B0604020202020204" pitchFamily="34" charset="0"/>
              </a:rPr>
              <a: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divulguées</a:t>
            </a:r>
            <a:r>
              <a:rPr lang="en-GB" dirty="0">
                <a:effectLst/>
                <a:latin typeface="Arial" panose="020B0604020202020204" pitchFamily="34" charset="0"/>
              </a:rPr>
              <a:t> pour </a:t>
            </a:r>
            <a:r>
              <a:rPr lang="en-GB" dirty="0" err="1">
                <a:effectLst/>
                <a:latin typeface="Arial" panose="020B0604020202020204" pitchFamily="34" charset="0"/>
              </a:rPr>
              <a:t>obtenir</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décision</a:t>
            </a:r>
            <a:r>
              <a:rPr lang="en-GB" dirty="0">
                <a:effectLst/>
                <a:latin typeface="Arial" panose="020B0604020202020204" pitchFamily="34" charset="0"/>
              </a:rPr>
              <a:t> </a:t>
            </a:r>
            <a:r>
              <a:rPr lang="en-GB" dirty="0" err="1">
                <a:effectLst/>
                <a:latin typeface="Arial" panose="020B0604020202020204" pitchFamily="34" charset="0"/>
              </a:rPr>
              <a:t>judiciaire</a:t>
            </a:r>
            <a:r>
              <a:rPr lang="en-GB" dirty="0">
                <a:effectLst/>
                <a:latin typeface="Arial" panose="020B0604020202020204" pitchFamily="34" charset="0"/>
              </a:rPr>
              <a:t> </a:t>
            </a:r>
            <a:r>
              <a:rPr lang="en-GB" dirty="0" err="1">
                <a:effectLst/>
                <a:latin typeface="Arial" panose="020B0604020202020204" pitchFamily="34" charset="0"/>
              </a:rPr>
              <a:t>nécessaire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l'exécution</a:t>
            </a:r>
            <a:r>
              <a:rPr lang="en-GB" dirty="0">
                <a:effectLst/>
                <a:latin typeface="Arial" panose="020B0604020202020204" pitchFamily="34" charset="0"/>
              </a:rPr>
              <a:t> de </a:t>
            </a:r>
            <a:r>
              <a:rPr lang="en-GB" dirty="0" err="1">
                <a:effectLst/>
                <a:latin typeface="Arial" panose="020B0604020202020204" pitchFamily="34" charset="0"/>
              </a:rPr>
              <a:t>l'entraide</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a:t>
            </a:r>
            <a:r>
              <a:rPr lang="en-GB" dirty="0" err="1">
                <a:effectLst/>
                <a:latin typeface="Arial" panose="020B0604020202020204" pitchFamily="34" charset="0"/>
              </a:rPr>
              <a:t>lorsque</a:t>
            </a:r>
            <a:r>
              <a:rPr lang="en-GB" dirty="0">
                <a:effectLst/>
                <a:latin typeface="Arial" panose="020B0604020202020204" pitchFamily="34" charset="0"/>
              </a:rPr>
              <a:t> des </a:t>
            </a:r>
            <a:r>
              <a:rPr lang="en-GB" dirty="0" err="1">
                <a:effectLst/>
                <a:latin typeface="Arial" panose="020B0604020202020204" pitchFamily="34" charset="0"/>
              </a:rPr>
              <a:t>personnes</a:t>
            </a:r>
            <a:r>
              <a:rPr lang="en-GB" dirty="0">
                <a:effectLst/>
                <a:latin typeface="Arial" panose="020B0604020202020204" pitchFamily="34" charset="0"/>
              </a:rPr>
              <a:t> </a:t>
            </a:r>
            <a:r>
              <a:rPr lang="en-GB" dirty="0" err="1">
                <a:effectLst/>
                <a:latin typeface="Arial" panose="020B0604020202020204" pitchFamily="34" charset="0"/>
              </a:rPr>
              <a:t>privées</a:t>
            </a:r>
            <a:r>
              <a:rPr lang="en-GB" dirty="0">
                <a:effectLst/>
                <a:latin typeface="Arial" panose="020B0604020202020204" pitchFamily="34" charset="0"/>
              </a:rPr>
              <a:t> </a:t>
            </a:r>
            <a:r>
              <a:rPr lang="en-GB" dirty="0" err="1">
                <a:effectLst/>
                <a:latin typeface="Arial" panose="020B0604020202020204" pitchFamily="34" charset="0"/>
              </a:rPr>
              <a:t>détenant</a:t>
            </a:r>
            <a:r>
              <a:rPr lang="en-GB" dirty="0">
                <a:effectLst/>
                <a:latin typeface="Arial" panose="020B0604020202020204" pitchFamily="34" charset="0"/>
              </a:rPr>
              <a:t> des </a:t>
            </a:r>
            <a:r>
              <a:rPr lang="en-GB" dirty="0" err="1">
                <a:effectLst/>
                <a:latin typeface="Arial" panose="020B0604020202020204" pitchFamily="34" charset="0"/>
              </a:rPr>
              <a:t>preuves</a:t>
            </a:r>
            <a:r>
              <a:rPr lang="en-GB" dirty="0">
                <a:effectLst/>
                <a:latin typeface="Arial" panose="020B0604020202020204" pitchFamily="34" charset="0"/>
              </a:rPr>
              <a:t> </a:t>
            </a:r>
            <a:r>
              <a:rPr lang="en-GB" dirty="0" err="1">
                <a:effectLst/>
                <a:latin typeface="Arial" panose="020B0604020202020204" pitchFamily="34" charset="0"/>
              </a:rPr>
              <a:t>devront</a:t>
            </a:r>
            <a:r>
              <a:rPr lang="en-GB" dirty="0">
                <a:effectLst/>
                <a:latin typeface="Arial" panose="020B0604020202020204" pitchFamily="34" charset="0"/>
              </a:rPr>
              <a: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informées</a:t>
            </a:r>
            <a:r>
              <a:rPr lang="en-GB" dirty="0">
                <a:effectLst/>
                <a:latin typeface="Arial" panose="020B0604020202020204" pitchFamily="34" charset="0"/>
              </a:rPr>
              <a:t> de la </a:t>
            </a:r>
            <a:r>
              <a:rPr lang="en-GB" dirty="0" err="1">
                <a:effectLst/>
                <a:latin typeface="Arial" panose="020B0604020202020204" pitchFamily="34" charset="0"/>
              </a:rPr>
              <a:t>demande</a:t>
            </a:r>
            <a:r>
              <a:rPr lang="en-GB" dirty="0">
                <a:effectLst/>
                <a:latin typeface="Arial" panose="020B0604020202020204" pitchFamily="34" charset="0"/>
              </a:rPr>
              <a:t> pour </a:t>
            </a:r>
            <a:r>
              <a:rPr lang="en-GB" dirty="0" err="1">
                <a:effectLst/>
                <a:latin typeface="Arial" panose="020B0604020202020204" pitchFamily="34" charset="0"/>
              </a:rPr>
              <a:t>qu'elle</a:t>
            </a:r>
            <a:r>
              <a:rPr lang="en-GB" dirty="0">
                <a:effectLst/>
                <a:latin typeface="Arial" panose="020B0604020202020204" pitchFamily="34" charset="0"/>
              </a:rPr>
              <a:t> </a:t>
            </a:r>
            <a:r>
              <a:rPr lang="en-GB" dirty="0" err="1">
                <a:effectLst/>
                <a:latin typeface="Arial" panose="020B0604020202020204" pitchFamily="34" charset="0"/>
              </a:rPr>
              <a:t>soit</a:t>
            </a:r>
            <a:r>
              <a:rPr lang="en-GB" dirty="0">
                <a:effectLst/>
                <a:latin typeface="Arial" panose="020B0604020202020204" pitchFamily="34" charset="0"/>
              </a:rPr>
              <a:t> </a:t>
            </a:r>
            <a:r>
              <a:rPr lang="en-GB" dirty="0" err="1">
                <a:effectLst/>
                <a:latin typeface="Arial" panose="020B0604020202020204" pitchFamily="34" charset="0"/>
              </a:rPr>
              <a:t>exécutée</a:t>
            </a:r>
            <a:r>
              <a:rPr lang="en-GB" dirty="0">
                <a:effectLst/>
                <a:latin typeface="Arial" panose="020B0604020202020204" pitchFamily="34" charset="0"/>
              </a:rPr>
              <a:t> avec succès. Si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ne peut pas donner suite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demande</a:t>
            </a:r>
            <a:r>
              <a:rPr lang="en-GB" dirty="0">
                <a:effectLst/>
                <a:latin typeface="Arial" panose="020B0604020202020204" pitchFamily="34" charset="0"/>
              </a:rPr>
              <a:t> de </a:t>
            </a:r>
            <a:r>
              <a:rPr lang="en-GB" dirty="0" err="1">
                <a:effectLst/>
                <a:latin typeface="Arial" panose="020B0604020202020204" pitchFamily="34" charset="0"/>
              </a:rPr>
              <a:t>confidentialité</a:t>
            </a:r>
            <a:r>
              <a:rPr lang="en-GB" dirty="0">
                <a:effectLst/>
                <a:latin typeface="Arial" panose="020B0604020202020204" pitchFamily="34" charset="0"/>
              </a:rPr>
              <a:t>, </a:t>
            </a:r>
            <a:r>
              <a:rPr lang="en-GB" dirty="0" err="1">
                <a:effectLst/>
                <a:latin typeface="Arial" panose="020B0604020202020204" pitchFamily="34" charset="0"/>
              </a:rPr>
              <a:t>elle</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informe</a:t>
            </a:r>
            <a:r>
              <a:rPr lang="en-GB" dirty="0">
                <a:effectLst/>
                <a:latin typeface="Arial" panose="020B0604020202020204" pitchFamily="34" charset="0"/>
              </a:rPr>
              <a:t>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requérante</a:t>
            </a:r>
            <a:r>
              <a:rPr lang="en-GB" dirty="0">
                <a:effectLst/>
                <a:latin typeface="Arial" panose="020B0604020202020204" pitchFamily="34" charset="0"/>
              </a:rPr>
              <a:t>, qui a </a:t>
            </a:r>
            <a:r>
              <a:rPr lang="en-GB" dirty="0" err="1">
                <a:effectLst/>
                <a:latin typeface="Arial" panose="020B0604020202020204" pitchFamily="34" charset="0"/>
              </a:rPr>
              <a:t>alors</a:t>
            </a:r>
            <a:r>
              <a:rPr lang="en-GB" dirty="0">
                <a:effectLst/>
                <a:latin typeface="Arial" panose="020B0604020202020204" pitchFamily="34" charset="0"/>
              </a:rPr>
              <a:t> la </a:t>
            </a:r>
            <a:r>
              <a:rPr lang="en-GB" dirty="0" err="1">
                <a:effectLst/>
                <a:latin typeface="Arial" panose="020B0604020202020204" pitchFamily="34" charset="0"/>
              </a:rPr>
              <a:t>possibilité</a:t>
            </a:r>
            <a:r>
              <a:rPr lang="en-GB" dirty="0">
                <a:effectLst/>
                <a:latin typeface="Arial" panose="020B0604020202020204" pitchFamily="34" charset="0"/>
              </a:rPr>
              <a:t> de </a:t>
            </a:r>
            <a:r>
              <a:rPr lang="en-GB" dirty="0" err="1">
                <a:effectLst/>
                <a:latin typeface="Arial" panose="020B0604020202020204" pitchFamily="34" charset="0"/>
              </a:rPr>
              <a:t>retirer</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de modifier la </a:t>
            </a:r>
            <a:r>
              <a:rPr lang="en-GB" dirty="0" err="1">
                <a:effectLst/>
                <a:latin typeface="Arial" panose="020B0604020202020204" pitchFamily="34" charset="0"/>
              </a:rPr>
              <a:t>demande</a:t>
            </a:r>
            <a:r>
              <a:rPr lang="en-GB" dirty="0">
                <a:effectLst/>
                <a:latin typeface="Arial" panose="020B0604020202020204" pitchFamily="34" charset="0"/>
              </a:rPr>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677893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La </a:t>
            </a:r>
            <a:r>
              <a:rPr lang="en-GB" dirty="0" err="1">
                <a:effectLst/>
                <a:latin typeface="Arial" panose="020B0604020202020204" pitchFamily="34" charset="0"/>
              </a:rPr>
              <a:t>révolution</a:t>
            </a:r>
            <a:r>
              <a:rPr lang="en-GB" dirty="0">
                <a:effectLst/>
                <a:latin typeface="Arial" panose="020B0604020202020204" pitchFamily="34" charset="0"/>
              </a:rPr>
              <a:t> des technologies de </a:t>
            </a:r>
            <a:r>
              <a:rPr lang="en-GB" dirty="0" err="1">
                <a:effectLst/>
                <a:latin typeface="Arial" panose="020B0604020202020204" pitchFamily="34" charset="0"/>
              </a:rPr>
              <a:t>l'information</a:t>
            </a:r>
            <a:r>
              <a:rPr lang="en-GB" dirty="0">
                <a:effectLst/>
                <a:latin typeface="Arial" panose="020B0604020202020204" pitchFamily="34" charset="0"/>
              </a:rPr>
              <a:t> a </a:t>
            </a:r>
            <a:r>
              <a:rPr lang="en-GB" dirty="0" err="1">
                <a:effectLst/>
                <a:latin typeface="Arial" panose="020B0604020202020204" pitchFamily="34" charset="0"/>
              </a:rPr>
              <a:t>fondamentalement</a:t>
            </a:r>
            <a:r>
              <a:rPr lang="en-GB" dirty="0">
                <a:effectLst/>
                <a:latin typeface="Arial" panose="020B0604020202020204" pitchFamily="34" charset="0"/>
              </a:rPr>
              <a:t> </a:t>
            </a:r>
            <a:r>
              <a:rPr lang="en-GB" dirty="0" err="1">
                <a:effectLst/>
                <a:latin typeface="Arial" panose="020B0604020202020204" pitchFamily="34" charset="0"/>
              </a:rPr>
              <a:t>changé</a:t>
            </a:r>
            <a:r>
              <a:rPr lang="en-GB" dirty="0">
                <a:effectLst/>
                <a:latin typeface="Arial" panose="020B0604020202020204" pitchFamily="34" charset="0"/>
              </a:rPr>
              <a:t> la </a:t>
            </a:r>
            <a:r>
              <a:rPr lang="en-GB" dirty="0" err="1">
                <a:effectLst/>
                <a:latin typeface="Arial" panose="020B0604020202020204" pitchFamily="34" charset="0"/>
              </a:rPr>
              <a:t>société</a:t>
            </a:r>
            <a:r>
              <a:rPr lang="en-GB" dirty="0">
                <a:effectLst/>
                <a:latin typeface="Arial" panose="020B0604020202020204" pitchFamily="34" charset="0"/>
              </a:rPr>
              <a:t> et </a:t>
            </a:r>
            <a:r>
              <a:rPr lang="en-GB" dirty="0" err="1">
                <a:effectLst/>
                <a:latin typeface="Arial" panose="020B0604020202020204" pitchFamily="34" charset="0"/>
              </a:rPr>
              <a:t>continuera</a:t>
            </a:r>
            <a:r>
              <a:rPr lang="en-GB" dirty="0">
                <a:effectLst/>
                <a:latin typeface="Arial" panose="020B0604020202020204" pitchFamily="34" charset="0"/>
              </a:rPr>
              <a:t> </a:t>
            </a:r>
            <a:r>
              <a:rPr lang="en-GB" dirty="0" err="1">
                <a:effectLst/>
                <a:latin typeface="Arial" panose="020B0604020202020204" pitchFamily="34" charset="0"/>
              </a:rPr>
              <a:t>probablement</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le faire dans un avenir </a:t>
            </a:r>
            <a:r>
              <a:rPr lang="en-GB" dirty="0" err="1">
                <a:effectLst/>
                <a:latin typeface="Arial" panose="020B0604020202020204" pitchFamily="34" charset="0"/>
              </a:rPr>
              <a:t>prévisible</a:t>
            </a:r>
            <a:r>
              <a:rPr lang="en-GB" dirty="0">
                <a:effectLst/>
                <a:latin typeface="Arial" panose="020B0604020202020204" pitchFamily="34" charset="0"/>
              </a:rPr>
              <a:t>. De </a:t>
            </a:r>
            <a:r>
              <a:rPr lang="en-GB" dirty="0" err="1">
                <a:effectLst/>
                <a:latin typeface="Arial" panose="020B0604020202020204" pitchFamily="34" charset="0"/>
              </a:rPr>
              <a:t>nombreuses</a:t>
            </a:r>
            <a:r>
              <a:rPr lang="en-GB" dirty="0">
                <a:effectLst/>
                <a:latin typeface="Arial" panose="020B0604020202020204" pitchFamily="34" charset="0"/>
              </a:rPr>
              <a:t> </a:t>
            </a:r>
            <a:r>
              <a:rPr lang="en-GB" dirty="0" err="1">
                <a:effectLst/>
                <a:latin typeface="Arial" panose="020B0604020202020204" pitchFamily="34" charset="0"/>
              </a:rPr>
              <a:t>tâches</a:t>
            </a:r>
            <a:r>
              <a:rPr lang="en-GB" dirty="0">
                <a:effectLst/>
                <a:latin typeface="Arial" panose="020B0604020202020204" pitchFamily="34" charset="0"/>
              </a:rPr>
              <a:t> </a:t>
            </a:r>
            <a:r>
              <a:rPr lang="en-GB" dirty="0" err="1">
                <a:effectLst/>
                <a:latin typeface="Arial" panose="020B0604020202020204" pitchFamily="34" charset="0"/>
              </a:rPr>
              <a:t>sont</a:t>
            </a:r>
            <a:r>
              <a:rPr lang="en-GB" dirty="0">
                <a:effectLst/>
                <a:latin typeface="Arial" panose="020B0604020202020204" pitchFamily="34" charset="0"/>
              </a:rPr>
              <a:t> </a:t>
            </a:r>
            <a:r>
              <a:rPr lang="en-GB" dirty="0" err="1">
                <a:effectLst/>
                <a:latin typeface="Arial" panose="020B0604020202020204" pitchFamily="34" charset="0"/>
              </a:rPr>
              <a:t>devenues</a:t>
            </a:r>
            <a:r>
              <a:rPr lang="en-GB" dirty="0">
                <a:effectLst/>
                <a:latin typeface="Arial" panose="020B0604020202020204" pitchFamily="34" charset="0"/>
              </a:rPr>
              <a:t> plus </a:t>
            </a:r>
            <a:r>
              <a:rPr lang="en-GB" dirty="0" err="1">
                <a:effectLst/>
                <a:latin typeface="Arial" panose="020B0604020202020204" pitchFamily="34" charset="0"/>
              </a:rPr>
              <a:t>faciles</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gérer</a:t>
            </a:r>
            <a:r>
              <a:rPr lang="en-GB" dirty="0">
                <a:effectLst/>
                <a:latin typeface="Arial" panose="020B0604020202020204" pitchFamily="34" charset="0"/>
              </a:rPr>
              <a:t>. </a:t>
            </a:r>
            <a:r>
              <a:rPr lang="en-GB" dirty="0" err="1">
                <a:effectLst/>
                <a:latin typeface="Arial" panose="020B0604020202020204" pitchFamily="34" charset="0"/>
              </a:rPr>
              <a:t>Alors</a:t>
            </a:r>
            <a:r>
              <a:rPr lang="en-GB" dirty="0">
                <a:effectLst/>
                <a:latin typeface="Arial" panose="020B0604020202020204" pitchFamily="34" charset="0"/>
              </a:rPr>
              <a:t> </a:t>
            </a:r>
            <a:r>
              <a:rPr lang="en-GB" dirty="0" err="1">
                <a:effectLst/>
                <a:latin typeface="Arial" panose="020B0604020202020204" pitchFamily="34" charset="0"/>
              </a:rPr>
              <a:t>qu'à</a:t>
            </a:r>
            <a:r>
              <a:rPr lang="en-GB" dirty="0">
                <a:effectLst/>
                <a:latin typeface="Arial" panose="020B0604020202020204" pitchFamily="34" charset="0"/>
              </a:rPr>
              <a:t> </a:t>
            </a:r>
            <a:r>
              <a:rPr lang="en-GB" dirty="0" err="1">
                <a:effectLst/>
                <a:latin typeface="Arial" panose="020B0604020202020204" pitchFamily="34" charset="0"/>
              </a:rPr>
              <a:t>l'origine</a:t>
            </a:r>
            <a:r>
              <a:rPr lang="en-GB" dirty="0">
                <a:effectLst/>
                <a:latin typeface="Arial" panose="020B0604020202020204" pitchFamily="34" charset="0"/>
              </a:rPr>
              <a:t>, </a:t>
            </a:r>
            <a:r>
              <a:rPr lang="en-GB" dirty="0" err="1">
                <a:effectLst/>
                <a:latin typeface="Arial" panose="020B0604020202020204" pitchFamily="34" charset="0"/>
              </a:rPr>
              <a:t>seuls</a:t>
            </a:r>
            <a:r>
              <a:rPr lang="en-GB" dirty="0">
                <a:effectLst/>
                <a:latin typeface="Arial" panose="020B0604020202020204" pitchFamily="34" charset="0"/>
              </a:rPr>
              <a:t> </a:t>
            </a:r>
            <a:r>
              <a:rPr lang="en-GB" dirty="0" err="1">
                <a:effectLst/>
                <a:latin typeface="Arial" panose="020B0604020202020204" pitchFamily="34" charset="0"/>
              </a:rPr>
              <a:t>certains</a:t>
            </a:r>
            <a:r>
              <a:rPr lang="en-GB" dirty="0">
                <a:effectLst/>
                <a:latin typeface="Arial" panose="020B0604020202020204" pitchFamily="34" charset="0"/>
              </a:rPr>
              <a:t> </a:t>
            </a:r>
            <a:r>
              <a:rPr lang="en-GB" dirty="0" err="1">
                <a:effectLst/>
                <a:latin typeface="Arial" panose="020B0604020202020204" pitchFamily="34" charset="0"/>
              </a:rPr>
              <a:t>secteurs</a:t>
            </a:r>
            <a:r>
              <a:rPr lang="en-GB" dirty="0">
                <a:effectLst/>
                <a:latin typeface="Arial" panose="020B0604020202020204" pitchFamily="34" charset="0"/>
              </a:rPr>
              <a:t> </a:t>
            </a:r>
            <a:r>
              <a:rPr lang="en-GB" dirty="0" err="1">
                <a:effectLst/>
                <a:latin typeface="Arial" panose="020B0604020202020204" pitchFamily="34" charset="0"/>
              </a:rPr>
              <a:t>spécifiques</a:t>
            </a:r>
            <a:r>
              <a:rPr lang="en-GB" dirty="0">
                <a:effectLst/>
                <a:latin typeface="Arial" panose="020B0604020202020204" pitchFamily="34" charset="0"/>
              </a:rPr>
              <a:t> de la </a:t>
            </a:r>
            <a:r>
              <a:rPr lang="en-GB" dirty="0" err="1">
                <a:effectLst/>
                <a:latin typeface="Arial" panose="020B0604020202020204" pitchFamily="34" charset="0"/>
              </a:rPr>
              <a:t>société</a:t>
            </a:r>
            <a:r>
              <a:rPr lang="en-GB" dirty="0">
                <a:effectLst/>
                <a:latin typeface="Arial" panose="020B0604020202020204" pitchFamily="34" charset="0"/>
              </a:rPr>
              <a:t> </a:t>
            </a:r>
            <a:r>
              <a:rPr lang="en-GB" dirty="0" err="1">
                <a:effectLst/>
                <a:latin typeface="Arial" panose="020B0604020202020204" pitchFamily="34" charset="0"/>
              </a:rPr>
              <a:t>avaient</a:t>
            </a:r>
            <a:r>
              <a:rPr lang="en-GB" dirty="0">
                <a:effectLst/>
                <a:latin typeface="Arial" panose="020B0604020202020204" pitchFamily="34" charset="0"/>
              </a:rPr>
              <a:t> </a:t>
            </a:r>
            <a:r>
              <a:rPr lang="en-GB" dirty="0" err="1">
                <a:effectLst/>
                <a:latin typeface="Arial" panose="020B0604020202020204" pitchFamily="34" charset="0"/>
              </a:rPr>
              <a:t>rationalisé</a:t>
            </a:r>
            <a:r>
              <a:rPr lang="en-GB" dirty="0">
                <a:effectLst/>
                <a:latin typeface="Arial" panose="020B0604020202020204" pitchFamily="34" charset="0"/>
              </a:rPr>
              <a:t> </a:t>
            </a:r>
            <a:r>
              <a:rPr lang="en-GB" dirty="0" err="1">
                <a:effectLst/>
                <a:latin typeface="Arial" panose="020B0604020202020204" pitchFamily="34" charset="0"/>
              </a:rPr>
              <a:t>leurs</a:t>
            </a:r>
            <a:r>
              <a:rPr lang="en-GB" dirty="0">
                <a:effectLst/>
                <a:latin typeface="Arial" panose="020B0604020202020204" pitchFamily="34" charset="0"/>
              </a:rPr>
              <a:t> </a:t>
            </a:r>
            <a:r>
              <a:rPr lang="en-GB" dirty="0" err="1">
                <a:effectLst/>
                <a:latin typeface="Arial" panose="020B0604020202020204" pitchFamily="34" charset="0"/>
              </a:rPr>
              <a:t>procédures</a:t>
            </a:r>
            <a:r>
              <a:rPr lang="en-GB" dirty="0">
                <a:effectLst/>
                <a:latin typeface="Arial" panose="020B0604020202020204" pitchFamily="34" charset="0"/>
              </a:rPr>
              <a:t> de travail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l'aide</a:t>
            </a:r>
            <a:r>
              <a:rPr lang="en-GB" dirty="0">
                <a:effectLst/>
                <a:latin typeface="Arial" panose="020B0604020202020204" pitchFamily="34" charset="0"/>
              </a:rPr>
              <a:t> des technologies de </a:t>
            </a:r>
            <a:r>
              <a:rPr lang="en-GB" dirty="0" err="1">
                <a:effectLst/>
                <a:latin typeface="Arial" panose="020B0604020202020204" pitchFamily="34" charset="0"/>
              </a:rPr>
              <a:t>l'information</a:t>
            </a:r>
            <a:r>
              <a:rPr lang="en-GB" dirty="0">
                <a:effectLst/>
                <a:latin typeface="Arial" panose="020B0604020202020204" pitchFamily="34" charset="0"/>
              </a:rPr>
              <a:t>, il </a:t>
            </a:r>
            <a:r>
              <a:rPr lang="en-GB" dirty="0" err="1">
                <a:effectLst/>
                <a:latin typeface="Arial" panose="020B0604020202020204" pitchFamily="34" charset="0"/>
              </a:rPr>
              <a:t>n'y</a:t>
            </a:r>
            <a:r>
              <a:rPr lang="en-GB" dirty="0">
                <a:effectLst/>
                <a:latin typeface="Arial" panose="020B0604020202020204" pitchFamily="34" charset="0"/>
              </a:rPr>
              <a:t> a </a:t>
            </a:r>
            <a:r>
              <a:rPr lang="en-GB" dirty="0" err="1">
                <a:effectLst/>
                <a:latin typeface="Arial" panose="020B0604020202020204" pitchFamily="34" charset="0"/>
              </a:rPr>
              <a:t>pratiquement</a:t>
            </a:r>
            <a:r>
              <a:rPr lang="en-GB" dirty="0">
                <a:effectLst/>
                <a:latin typeface="Arial" panose="020B0604020202020204" pitchFamily="34" charset="0"/>
              </a:rPr>
              <a:t> plus </a:t>
            </a:r>
            <a:r>
              <a:rPr lang="en-GB" dirty="0" err="1">
                <a:effectLst/>
                <a:latin typeface="Arial" panose="020B0604020202020204" pitchFamily="34" charset="0"/>
              </a:rPr>
              <a:t>aucun</a:t>
            </a:r>
            <a:r>
              <a:rPr lang="en-GB" dirty="0">
                <a:effectLst/>
                <a:latin typeface="Arial" panose="020B0604020202020204" pitchFamily="34" charset="0"/>
              </a:rPr>
              <a:t> </a:t>
            </a:r>
            <a:r>
              <a:rPr lang="en-GB" dirty="0" err="1">
                <a:effectLst/>
                <a:latin typeface="Arial" panose="020B0604020202020204" pitchFamily="34" charset="0"/>
              </a:rPr>
              <a:t>secteur</a:t>
            </a:r>
            <a:r>
              <a:rPr lang="en-GB" dirty="0">
                <a:effectLst/>
                <a:latin typeface="Arial" panose="020B0604020202020204" pitchFamily="34" charset="0"/>
              </a:rPr>
              <a:t> de la </a:t>
            </a:r>
            <a:r>
              <a:rPr lang="en-GB" dirty="0" err="1">
                <a:effectLst/>
                <a:latin typeface="Arial" panose="020B0604020202020204" pitchFamily="34" charset="0"/>
              </a:rPr>
              <a:t>société</a:t>
            </a:r>
            <a:r>
              <a:rPr lang="en-GB" dirty="0">
                <a:effectLst/>
                <a:latin typeface="Arial" panose="020B0604020202020204" pitchFamily="34" charset="0"/>
              </a:rPr>
              <a:t> qui </a:t>
            </a:r>
            <a:r>
              <a:rPr lang="en-GB" dirty="0" err="1">
                <a:effectLst/>
                <a:latin typeface="Arial" panose="020B0604020202020204" pitchFamily="34" charset="0"/>
              </a:rPr>
              <a:t>n'a</a:t>
            </a:r>
            <a:r>
              <a:rPr lang="en-GB" dirty="0">
                <a:effectLst/>
                <a:latin typeface="Arial" panose="020B0604020202020204" pitchFamily="34" charset="0"/>
              </a:rPr>
              <a:t> pas </a:t>
            </a:r>
            <a:r>
              <a:rPr lang="en-GB" dirty="0" err="1">
                <a:effectLst/>
                <a:latin typeface="Arial" panose="020B0604020202020204" pitchFamily="34" charset="0"/>
              </a:rPr>
              <a:t>été</a:t>
            </a:r>
            <a:r>
              <a:rPr lang="en-GB" dirty="0">
                <a:effectLst/>
                <a:latin typeface="Arial" panose="020B0604020202020204" pitchFamily="34" charset="0"/>
              </a:rPr>
              <a:t> touché. Les technologies de </a:t>
            </a:r>
            <a:r>
              <a:rPr lang="en-GB" dirty="0" err="1">
                <a:effectLst/>
                <a:latin typeface="Arial" panose="020B0604020202020204" pitchFamily="34" charset="0"/>
              </a:rPr>
              <a:t>l'information</a:t>
            </a:r>
            <a:r>
              <a:rPr lang="en-GB" dirty="0">
                <a:effectLst/>
                <a:latin typeface="Arial" panose="020B0604020202020204" pitchFamily="34" charset="0"/>
              </a:rPr>
              <a:t> </a:t>
            </a:r>
            <a:r>
              <a:rPr lang="en-GB" dirty="0" err="1">
                <a:effectLst/>
                <a:latin typeface="Arial" panose="020B0604020202020204" pitchFamily="34" charset="0"/>
              </a:rPr>
              <a:t>ont</a:t>
            </a:r>
            <a:r>
              <a:rPr lang="en-GB" dirty="0">
                <a:effectLst/>
                <a:latin typeface="Arial" panose="020B0604020202020204" pitchFamily="34" charset="0"/>
              </a:rPr>
              <a:t>, </a:t>
            </a:r>
            <a:r>
              <a:rPr lang="en-GB" dirty="0" err="1">
                <a:effectLst/>
                <a:latin typeface="Arial" panose="020B0604020202020204" pitchFamily="34" charset="0"/>
              </a:rPr>
              <a:t>d'une</a:t>
            </a:r>
            <a:r>
              <a:rPr lang="en-GB" dirty="0">
                <a:effectLst/>
                <a:latin typeface="Arial" panose="020B0604020202020204" pitchFamily="34" charset="0"/>
              </a:rPr>
              <a:t> manière </a:t>
            </a:r>
            <a:r>
              <a:rPr lang="en-GB" dirty="0" err="1">
                <a:effectLst/>
                <a:latin typeface="Arial" panose="020B0604020202020204" pitchFamily="34" charset="0"/>
              </a:rPr>
              <a:t>ou</a:t>
            </a:r>
            <a:r>
              <a:rPr lang="en-GB" dirty="0">
                <a:effectLst/>
                <a:latin typeface="Arial" panose="020B0604020202020204" pitchFamily="34" charset="0"/>
              </a:rPr>
              <a:t> </a:t>
            </a:r>
            <a:r>
              <a:rPr lang="en-GB" dirty="0" err="1">
                <a:effectLst/>
                <a:latin typeface="Arial" panose="020B0604020202020204" pitchFamily="34" charset="0"/>
              </a:rPr>
              <a:t>d'une</a:t>
            </a:r>
            <a:r>
              <a:rPr lang="en-GB" dirty="0">
                <a:effectLst/>
                <a:latin typeface="Arial" panose="020B0604020202020204" pitchFamily="34" charset="0"/>
              </a:rPr>
              <a:t> </a:t>
            </a:r>
            <a:r>
              <a:rPr lang="en-GB" dirty="0" err="1">
                <a:effectLst/>
                <a:latin typeface="Arial" panose="020B0604020202020204" pitchFamily="34" charset="0"/>
              </a:rPr>
              <a:t>autre</a:t>
            </a:r>
            <a:r>
              <a:rPr lang="en-GB" dirty="0">
                <a:effectLst/>
                <a:latin typeface="Arial" panose="020B0604020202020204" pitchFamily="34" charset="0"/>
              </a:rPr>
              <a:t>, </a:t>
            </a:r>
            <a:r>
              <a:rPr lang="en-GB" dirty="0" err="1">
                <a:effectLst/>
                <a:latin typeface="Arial" panose="020B0604020202020204" pitchFamily="34" charset="0"/>
              </a:rPr>
              <a:t>pénétré</a:t>
            </a:r>
            <a:r>
              <a:rPr lang="en-GB" dirty="0">
                <a:effectLst/>
                <a:latin typeface="Arial" panose="020B0604020202020204" pitchFamily="34" charset="0"/>
              </a:rPr>
              <a:t> dans </a:t>
            </a:r>
            <a:r>
              <a:rPr lang="en-GB" dirty="0" err="1">
                <a:effectLst/>
                <a:latin typeface="Arial" panose="020B0604020202020204" pitchFamily="34" charset="0"/>
              </a:rPr>
              <a:t>presque</a:t>
            </a:r>
            <a:r>
              <a:rPr lang="en-GB" dirty="0">
                <a:effectLst/>
                <a:latin typeface="Arial" panose="020B0604020202020204" pitchFamily="34" charset="0"/>
              </a:rPr>
              <a:t> </a:t>
            </a:r>
            <a:r>
              <a:rPr lang="en-GB" dirty="0" err="1">
                <a:effectLst/>
                <a:latin typeface="Arial" panose="020B0604020202020204" pitchFamily="34" charset="0"/>
              </a:rPr>
              <a:t>tous</a:t>
            </a:r>
            <a:r>
              <a:rPr lang="en-GB" dirty="0">
                <a:effectLst/>
                <a:latin typeface="Arial" panose="020B0604020202020204" pitchFamily="34" charset="0"/>
              </a:rPr>
              <a:t> les aspects des </a:t>
            </a:r>
            <a:r>
              <a:rPr lang="en-GB" dirty="0" err="1">
                <a:effectLst/>
                <a:latin typeface="Arial" panose="020B0604020202020204" pitchFamily="34" charset="0"/>
              </a:rPr>
              <a:t>activités</a:t>
            </a:r>
            <a:r>
              <a:rPr lang="en-GB" dirty="0">
                <a:effectLst/>
                <a:latin typeface="Arial" panose="020B0604020202020204" pitchFamily="34" charset="0"/>
              </a:rPr>
              <a:t> </a:t>
            </a:r>
            <a:r>
              <a:rPr lang="en-GB" dirty="0" err="1">
                <a:effectLst/>
                <a:latin typeface="Arial" panose="020B0604020202020204" pitchFamily="34" charset="0"/>
              </a:rPr>
              <a:t>humaines</a:t>
            </a:r>
            <a:r>
              <a:rPr lang="en-GB" dirty="0">
                <a:effectLst/>
                <a:latin typeface="Arial" panose="020B0604020202020204" pitchFamily="34" charset="0"/>
              </a:rPr>
              <a: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Une </a:t>
            </a:r>
            <a:r>
              <a:rPr lang="en-GB" dirty="0" err="1">
                <a:effectLst/>
                <a:latin typeface="Arial" panose="020B0604020202020204" pitchFamily="34" charset="0"/>
              </a:rPr>
              <a:t>caractéristique</a:t>
            </a:r>
            <a:r>
              <a:rPr lang="en-GB" dirty="0">
                <a:effectLst/>
                <a:latin typeface="Arial" panose="020B0604020202020204" pitchFamily="34" charset="0"/>
              </a:rPr>
              <a:t> </a:t>
            </a:r>
            <a:r>
              <a:rPr lang="en-GB" dirty="0" err="1">
                <a:effectLst/>
                <a:latin typeface="Arial" panose="020B0604020202020204" pitchFamily="34" charset="0"/>
              </a:rPr>
              <a:t>évidente</a:t>
            </a:r>
            <a:r>
              <a:rPr lang="en-GB" dirty="0">
                <a:effectLst/>
                <a:latin typeface="Arial" panose="020B0604020202020204" pitchFamily="34" charset="0"/>
              </a:rPr>
              <a:t> de la </a:t>
            </a:r>
            <a:r>
              <a:rPr lang="en-GB" dirty="0" err="1">
                <a:effectLst/>
                <a:latin typeface="Arial" panose="020B0604020202020204" pitchFamily="34" charset="0"/>
              </a:rPr>
              <a:t>technologie</a:t>
            </a:r>
            <a:r>
              <a:rPr lang="en-GB" dirty="0">
                <a:effectLst/>
                <a:latin typeface="Arial" panose="020B0604020202020204" pitchFamily="34" charset="0"/>
              </a:rPr>
              <a:t> de </a:t>
            </a:r>
            <a:r>
              <a:rPr lang="en-GB" dirty="0" err="1">
                <a:effectLst/>
                <a:latin typeface="Arial" panose="020B0604020202020204" pitchFamily="34" charset="0"/>
              </a:rPr>
              <a:t>l'information</a:t>
            </a:r>
            <a:r>
              <a:rPr lang="en-GB" dirty="0">
                <a:effectLst/>
                <a:latin typeface="Arial" panose="020B0604020202020204" pitchFamily="34" charset="0"/>
              </a:rPr>
              <a:t> est </a:t>
            </a:r>
            <a:r>
              <a:rPr lang="en-GB" dirty="0" err="1">
                <a:effectLst/>
                <a:latin typeface="Arial" panose="020B0604020202020204" pitchFamily="34" charset="0"/>
              </a:rPr>
              <a:t>l'impact</a:t>
            </a:r>
            <a:r>
              <a:rPr lang="en-GB" dirty="0">
                <a:effectLst/>
                <a:latin typeface="Arial" panose="020B0604020202020204" pitchFamily="34" charset="0"/>
              </a:rPr>
              <a:t> </a:t>
            </a:r>
            <a:r>
              <a:rPr lang="en-GB" dirty="0" err="1">
                <a:effectLst/>
                <a:latin typeface="Arial" panose="020B0604020202020204" pitchFamily="34" charset="0"/>
              </a:rPr>
              <a:t>qu'elle</a:t>
            </a:r>
            <a:r>
              <a:rPr lang="en-GB" dirty="0">
                <a:effectLst/>
                <a:latin typeface="Arial" panose="020B0604020202020204" pitchFamily="34" charset="0"/>
              </a:rPr>
              <a:t> a </a:t>
            </a:r>
            <a:r>
              <a:rPr lang="en-GB" dirty="0" err="1">
                <a:effectLst/>
                <a:latin typeface="Arial" panose="020B0604020202020204" pitchFamily="34" charset="0"/>
              </a:rPr>
              <a:t>eu</a:t>
            </a:r>
            <a:r>
              <a:rPr lang="en-GB" dirty="0">
                <a:effectLst/>
                <a:latin typeface="Arial" panose="020B0604020202020204" pitchFamily="34" charset="0"/>
              </a:rPr>
              <a:t> et aura sur </a:t>
            </a:r>
            <a:r>
              <a:rPr lang="en-GB" dirty="0" err="1">
                <a:effectLst/>
                <a:latin typeface="Arial" panose="020B0604020202020204" pitchFamily="34" charset="0"/>
              </a:rPr>
              <a:t>l'évolution</a:t>
            </a:r>
            <a:r>
              <a:rPr lang="en-GB" dirty="0">
                <a:effectLst/>
                <a:latin typeface="Arial" panose="020B0604020202020204" pitchFamily="34" charset="0"/>
              </a:rPr>
              <a:t> de la </a:t>
            </a:r>
            <a:r>
              <a:rPr lang="en-GB" dirty="0" err="1">
                <a:effectLst/>
                <a:latin typeface="Arial" panose="020B0604020202020204" pitchFamily="34" charset="0"/>
              </a:rPr>
              <a:t>technologie</a:t>
            </a:r>
            <a:r>
              <a:rPr lang="en-GB" dirty="0">
                <a:effectLst/>
                <a:latin typeface="Arial" panose="020B0604020202020204" pitchFamily="34" charset="0"/>
              </a:rPr>
              <a:t> des </a:t>
            </a:r>
            <a:r>
              <a:rPr lang="en-GB" dirty="0" err="1">
                <a:effectLst/>
                <a:latin typeface="Arial" panose="020B0604020202020204" pitchFamily="34" charset="0"/>
              </a:rPr>
              <a:t>télécommunications</a:t>
            </a:r>
            <a:r>
              <a:rPr lang="en-GB" dirty="0">
                <a:effectLst/>
                <a:latin typeface="Arial" panose="020B0604020202020204" pitchFamily="34" charset="0"/>
              </a:rPr>
              <a:t>. La </a:t>
            </a:r>
            <a:r>
              <a:rPr lang="en-GB" dirty="0" err="1">
                <a:effectLst/>
                <a:latin typeface="Arial" panose="020B0604020202020204" pitchFamily="34" charset="0"/>
              </a:rPr>
              <a:t>téléphonie</a:t>
            </a:r>
            <a:r>
              <a:rPr lang="en-GB" dirty="0">
                <a:effectLst/>
                <a:latin typeface="Arial" panose="020B0604020202020204" pitchFamily="34" charset="0"/>
              </a:rPr>
              <a:t> </a:t>
            </a:r>
            <a:r>
              <a:rPr lang="en-GB" dirty="0" err="1">
                <a:effectLst/>
                <a:latin typeface="Arial" panose="020B0604020202020204" pitchFamily="34" charset="0"/>
              </a:rPr>
              <a:t>classique</a:t>
            </a:r>
            <a:r>
              <a:rPr lang="en-GB" dirty="0">
                <a:effectLst/>
                <a:latin typeface="Arial" panose="020B0604020202020204" pitchFamily="34" charset="0"/>
              </a:rPr>
              <a:t>, qui </a:t>
            </a:r>
            <a:r>
              <a:rPr lang="en-GB" dirty="0" err="1">
                <a:effectLst/>
                <a:latin typeface="Arial" panose="020B0604020202020204" pitchFamily="34" charset="0"/>
              </a:rPr>
              <a:t>implique</a:t>
            </a:r>
            <a:r>
              <a:rPr lang="en-GB" dirty="0">
                <a:effectLst/>
                <a:latin typeface="Arial" panose="020B0604020202020204" pitchFamily="34" charset="0"/>
              </a:rPr>
              <a:t> la transmission de la </a:t>
            </a:r>
            <a:r>
              <a:rPr lang="en-GB" dirty="0" err="1">
                <a:effectLst/>
                <a:latin typeface="Arial" panose="020B0604020202020204" pitchFamily="34" charset="0"/>
              </a:rPr>
              <a:t>voix</a:t>
            </a:r>
            <a:r>
              <a:rPr lang="en-GB" dirty="0">
                <a:effectLst/>
                <a:latin typeface="Arial" panose="020B0604020202020204" pitchFamily="34" charset="0"/>
              </a:rPr>
              <a:t> </a:t>
            </a:r>
            <a:r>
              <a:rPr lang="en-GB" dirty="0" err="1">
                <a:effectLst/>
                <a:latin typeface="Arial" panose="020B0604020202020204" pitchFamily="34" charset="0"/>
              </a:rPr>
              <a:t>humaine</a:t>
            </a:r>
            <a:r>
              <a:rPr lang="en-GB" dirty="0">
                <a:effectLst/>
                <a:latin typeface="Arial" panose="020B0604020202020204" pitchFamily="34" charset="0"/>
              </a:rPr>
              <a:t>, a </a:t>
            </a:r>
            <a:r>
              <a:rPr lang="en-GB" dirty="0" err="1">
                <a:effectLst/>
                <a:latin typeface="Arial" panose="020B0604020202020204" pitchFamily="34" charset="0"/>
              </a:rPr>
              <a:t>été</a:t>
            </a:r>
            <a:r>
              <a:rPr lang="en-GB" dirty="0">
                <a:effectLst/>
                <a:latin typeface="Arial" panose="020B0604020202020204" pitchFamily="34" charset="0"/>
              </a:rPr>
              <a:t> </a:t>
            </a:r>
            <a:r>
              <a:rPr lang="en-GB" dirty="0" err="1">
                <a:effectLst/>
                <a:latin typeface="Arial" panose="020B0604020202020204" pitchFamily="34" charset="0"/>
              </a:rPr>
              <a:t>dépassée</a:t>
            </a:r>
            <a:r>
              <a:rPr lang="en-GB" dirty="0">
                <a:effectLst/>
                <a:latin typeface="Arial" panose="020B0604020202020204" pitchFamily="34" charset="0"/>
              </a:rPr>
              <a:t> par </a:t>
            </a:r>
            <a:r>
              <a:rPr lang="en-GB" dirty="0" err="1">
                <a:effectLst/>
                <a:latin typeface="Arial" panose="020B0604020202020204" pitchFamily="34" charset="0"/>
              </a:rPr>
              <a:t>l'échange</a:t>
            </a:r>
            <a:r>
              <a:rPr lang="en-GB" dirty="0">
                <a:effectLst/>
                <a:latin typeface="Arial" panose="020B0604020202020204" pitchFamily="34" charset="0"/>
              </a:rPr>
              <a:t> de </a:t>
            </a:r>
            <a:r>
              <a:rPr lang="en-GB" dirty="0" err="1">
                <a:effectLst/>
                <a:latin typeface="Arial" panose="020B0604020202020204" pitchFamily="34" charset="0"/>
              </a:rPr>
              <a:t>vastes</a:t>
            </a:r>
            <a:r>
              <a:rPr lang="en-GB" dirty="0">
                <a:effectLst/>
                <a:latin typeface="Arial" panose="020B0604020202020204" pitchFamily="34" charset="0"/>
              </a:rPr>
              <a:t> </a:t>
            </a:r>
            <a:r>
              <a:rPr lang="en-GB" dirty="0" err="1">
                <a:effectLst/>
                <a:latin typeface="Arial" panose="020B0604020202020204" pitchFamily="34" charset="0"/>
              </a:rPr>
              <a:t>quantités</a:t>
            </a:r>
            <a:r>
              <a:rPr lang="en-GB" dirty="0">
                <a:effectLst/>
                <a:latin typeface="Arial" panose="020B0604020202020204" pitchFamily="34" charset="0"/>
              </a:rPr>
              <a:t> de </a:t>
            </a:r>
            <a:r>
              <a:rPr lang="en-GB" dirty="0" err="1">
                <a:effectLst/>
                <a:latin typeface="Arial" panose="020B0604020202020204" pitchFamily="34" charset="0"/>
              </a:rPr>
              <a:t>données</a:t>
            </a:r>
            <a:r>
              <a:rPr lang="en-GB" dirty="0">
                <a:effectLst/>
                <a:latin typeface="Arial" panose="020B0604020202020204" pitchFamily="34" charset="0"/>
              </a:rPr>
              <a:t>, </a:t>
            </a:r>
            <a:r>
              <a:rPr lang="en-GB" dirty="0" err="1">
                <a:effectLst/>
                <a:latin typeface="Arial" panose="020B0604020202020204" pitchFamily="34" charset="0"/>
              </a:rPr>
              <a:t>comprenant</a:t>
            </a:r>
            <a:r>
              <a:rPr lang="en-GB" dirty="0">
                <a:effectLst/>
                <a:latin typeface="Arial" panose="020B0604020202020204" pitchFamily="34" charset="0"/>
              </a:rPr>
              <a:t> la </a:t>
            </a:r>
            <a:r>
              <a:rPr lang="en-GB" dirty="0" err="1">
                <a:effectLst/>
                <a:latin typeface="Arial" panose="020B0604020202020204" pitchFamily="34" charset="0"/>
              </a:rPr>
              <a:t>voix</a:t>
            </a:r>
            <a:r>
              <a:rPr lang="en-GB" dirty="0">
                <a:effectLst/>
                <a:latin typeface="Arial" panose="020B0604020202020204" pitchFamily="34" charset="0"/>
              </a:rPr>
              <a:t>, le </a:t>
            </a:r>
            <a:r>
              <a:rPr lang="en-GB" dirty="0" err="1">
                <a:effectLst/>
                <a:latin typeface="Arial" panose="020B0604020202020204" pitchFamily="34" charset="0"/>
              </a:rPr>
              <a:t>texte</a:t>
            </a:r>
            <a:r>
              <a:rPr lang="en-GB" dirty="0">
                <a:effectLst/>
                <a:latin typeface="Arial" panose="020B0604020202020204" pitchFamily="34" charset="0"/>
              </a:rPr>
              <a:t>, la musique et les images fixes et </a:t>
            </a:r>
            <a:r>
              <a:rPr lang="en-GB" dirty="0" err="1">
                <a:effectLst/>
                <a:latin typeface="Arial" panose="020B0604020202020204" pitchFamily="34" charset="0"/>
              </a:rPr>
              <a:t>animées</a:t>
            </a:r>
            <a:r>
              <a:rPr lang="en-GB" dirty="0">
                <a:effectLst/>
                <a:latin typeface="Arial" panose="020B0604020202020204" pitchFamily="34" charset="0"/>
              </a:rPr>
              <a:t>. </a:t>
            </a:r>
            <a:r>
              <a:rPr lang="en-GB" dirty="0" err="1">
                <a:effectLst/>
                <a:latin typeface="Arial" panose="020B0604020202020204" pitchFamily="34" charset="0"/>
              </a:rPr>
              <a:t>Cet</a:t>
            </a:r>
            <a:r>
              <a:rPr lang="en-GB" dirty="0">
                <a:effectLst/>
                <a:latin typeface="Arial" panose="020B0604020202020204" pitchFamily="34" charset="0"/>
              </a:rPr>
              <a:t> </a:t>
            </a:r>
            <a:r>
              <a:rPr lang="en-GB" dirty="0" err="1">
                <a:effectLst/>
                <a:latin typeface="Arial" panose="020B0604020202020204" pitchFamily="34" charset="0"/>
              </a:rPr>
              <a:t>échange</a:t>
            </a:r>
            <a:r>
              <a:rPr lang="en-GB" dirty="0">
                <a:effectLst/>
                <a:latin typeface="Arial" panose="020B0604020202020204" pitchFamily="34" charset="0"/>
              </a:rPr>
              <a:t> </a:t>
            </a:r>
            <a:r>
              <a:rPr lang="en-GB" dirty="0" err="1">
                <a:effectLst/>
                <a:latin typeface="Arial" panose="020B0604020202020204" pitchFamily="34" charset="0"/>
              </a:rPr>
              <a:t>n'a</a:t>
            </a:r>
            <a:r>
              <a:rPr lang="en-GB" dirty="0">
                <a:effectLst/>
                <a:latin typeface="Arial" panose="020B0604020202020204" pitchFamily="34" charset="0"/>
              </a:rPr>
              <a:t> plus lieu </a:t>
            </a:r>
            <a:r>
              <a:rPr lang="en-GB" dirty="0" err="1">
                <a:effectLst/>
                <a:latin typeface="Arial" panose="020B0604020202020204" pitchFamily="34" charset="0"/>
              </a:rPr>
              <a:t>uniquement</a:t>
            </a:r>
            <a:r>
              <a:rPr lang="en-GB" dirty="0">
                <a:effectLst/>
                <a:latin typeface="Arial" panose="020B0604020202020204" pitchFamily="34" charset="0"/>
              </a:rPr>
              <a:t> entre les </a:t>
            </a:r>
            <a:r>
              <a:rPr lang="en-GB" dirty="0" err="1">
                <a:effectLst/>
                <a:latin typeface="Arial" panose="020B0604020202020204" pitchFamily="34" charset="0"/>
              </a:rPr>
              <a:t>êtres</a:t>
            </a:r>
            <a:r>
              <a:rPr lang="en-GB" dirty="0">
                <a:effectLst/>
                <a:latin typeface="Arial" panose="020B0604020202020204" pitchFamily="34" charset="0"/>
              </a:rPr>
              <a:t> </a:t>
            </a:r>
            <a:r>
              <a:rPr lang="en-GB" dirty="0" err="1">
                <a:effectLst/>
                <a:latin typeface="Arial" panose="020B0604020202020204" pitchFamily="34" charset="0"/>
              </a:rPr>
              <a:t>humains</a:t>
            </a:r>
            <a:r>
              <a:rPr lang="en-GB" dirty="0">
                <a:effectLst/>
                <a:latin typeface="Arial" panose="020B0604020202020204" pitchFamily="34" charset="0"/>
              </a:rPr>
              <a:t>, </a:t>
            </a:r>
            <a:r>
              <a:rPr lang="en-GB" dirty="0" err="1">
                <a:effectLst/>
                <a:latin typeface="Arial" panose="020B0604020202020204" pitchFamily="34" charset="0"/>
              </a:rPr>
              <a:t>mais</a:t>
            </a:r>
            <a:r>
              <a:rPr lang="en-GB" dirty="0">
                <a:effectLst/>
                <a:latin typeface="Arial" panose="020B0604020202020204" pitchFamily="34" charset="0"/>
              </a:rPr>
              <a:t> </a:t>
            </a:r>
            <a:r>
              <a:rPr lang="en-GB" dirty="0" err="1">
                <a:effectLst/>
                <a:latin typeface="Arial" panose="020B0604020202020204" pitchFamily="34" charset="0"/>
              </a:rPr>
              <a:t>aussi</a:t>
            </a:r>
            <a:r>
              <a:rPr lang="en-GB" dirty="0">
                <a:effectLst/>
                <a:latin typeface="Arial" panose="020B0604020202020204" pitchFamily="34" charset="0"/>
              </a:rPr>
              <a:t> entre les </a:t>
            </a:r>
            <a:r>
              <a:rPr lang="en-GB" dirty="0" err="1">
                <a:effectLst/>
                <a:latin typeface="Arial" panose="020B0604020202020204" pitchFamily="34" charset="0"/>
              </a:rPr>
              <a:t>êtres</a:t>
            </a:r>
            <a:r>
              <a:rPr lang="en-GB" dirty="0">
                <a:effectLst/>
                <a:latin typeface="Arial" panose="020B0604020202020204" pitchFamily="34" charset="0"/>
              </a:rPr>
              <a:t> </a:t>
            </a:r>
            <a:r>
              <a:rPr lang="en-GB" dirty="0" err="1">
                <a:effectLst/>
                <a:latin typeface="Arial" panose="020B0604020202020204" pitchFamily="34" charset="0"/>
              </a:rPr>
              <a:t>humains</a:t>
            </a:r>
            <a:r>
              <a:rPr lang="en-GB" dirty="0">
                <a:effectLst/>
                <a:latin typeface="Arial" panose="020B0604020202020204" pitchFamily="34" charset="0"/>
              </a:rPr>
              <a:t> et les </a:t>
            </a:r>
            <a:r>
              <a:rPr lang="en-GB" dirty="0" err="1">
                <a:effectLst/>
                <a:latin typeface="Arial" panose="020B0604020202020204" pitchFamily="34" charset="0"/>
              </a:rPr>
              <a:t>ordinateurs</a:t>
            </a:r>
            <a:r>
              <a:rPr lang="en-GB" dirty="0">
                <a:effectLst/>
                <a:latin typeface="Arial" panose="020B0604020202020204" pitchFamily="34" charset="0"/>
              </a:rPr>
              <a:t>, et entre les </a:t>
            </a:r>
            <a:r>
              <a:rPr lang="en-GB" dirty="0" err="1">
                <a:effectLst/>
                <a:latin typeface="Arial" panose="020B0604020202020204" pitchFamily="34" charset="0"/>
              </a:rPr>
              <a:t>ordinateurs</a:t>
            </a:r>
            <a:r>
              <a:rPr lang="en-GB" dirty="0">
                <a:effectLst/>
                <a:latin typeface="Arial" panose="020B0604020202020204" pitchFamily="34" charset="0"/>
              </a:rPr>
              <a:t> </a:t>
            </a:r>
            <a:r>
              <a:rPr lang="en-GB" dirty="0" err="1">
                <a:effectLst/>
                <a:latin typeface="Arial" panose="020B0604020202020204" pitchFamily="34" charset="0"/>
              </a:rPr>
              <a:t>eux-mêmes</a:t>
            </a:r>
            <a:r>
              <a:rPr lang="en-GB" dirty="0">
                <a:effectLst/>
                <a:latin typeface="Arial" panose="020B0604020202020204" pitchFamily="34" charset="0"/>
              </a:rPr>
              <a:t>. Les connexions </a:t>
            </a:r>
            <a:r>
              <a:rPr lang="en-GB" dirty="0" err="1">
                <a:effectLst/>
                <a:latin typeface="Arial" panose="020B0604020202020204" pitchFamily="34" charset="0"/>
              </a:rPr>
              <a:t>à</a:t>
            </a:r>
            <a:r>
              <a:rPr lang="en-GB" dirty="0">
                <a:effectLst/>
                <a:latin typeface="Arial" panose="020B0604020202020204" pitchFamily="34" charset="0"/>
              </a:rPr>
              <a:t> commutation de circuits </a:t>
            </a:r>
            <a:r>
              <a:rPr lang="en-GB" dirty="0" err="1">
                <a:effectLst/>
                <a:latin typeface="Arial" panose="020B0604020202020204" pitchFamily="34" charset="0"/>
              </a:rPr>
              <a:t>ont</a:t>
            </a:r>
            <a:r>
              <a:rPr lang="en-GB" dirty="0">
                <a:effectLst/>
                <a:latin typeface="Arial" panose="020B0604020202020204" pitchFamily="34" charset="0"/>
              </a:rPr>
              <a:t> </a:t>
            </a:r>
            <a:r>
              <a:rPr lang="en-GB" dirty="0" err="1">
                <a:effectLst/>
                <a:latin typeface="Arial" panose="020B0604020202020204" pitchFamily="34" charset="0"/>
              </a:rPr>
              <a:t>été</a:t>
            </a:r>
            <a:r>
              <a:rPr lang="en-GB" dirty="0">
                <a:effectLst/>
                <a:latin typeface="Arial" panose="020B0604020202020204" pitchFamily="34" charset="0"/>
              </a:rPr>
              <a:t> </a:t>
            </a:r>
            <a:r>
              <a:rPr lang="en-GB" dirty="0" err="1">
                <a:effectLst/>
                <a:latin typeface="Arial" panose="020B0604020202020204" pitchFamily="34" charset="0"/>
              </a:rPr>
              <a:t>remplacées</a:t>
            </a:r>
            <a:r>
              <a:rPr lang="en-GB" dirty="0">
                <a:effectLst/>
                <a:latin typeface="Arial" panose="020B0604020202020204" pitchFamily="34" charset="0"/>
              </a:rPr>
              <a:t> par des </a:t>
            </a:r>
            <a:r>
              <a:rPr lang="en-GB" dirty="0" err="1">
                <a:effectLst/>
                <a:latin typeface="Arial" panose="020B0604020202020204" pitchFamily="34" charset="0"/>
              </a:rPr>
              <a:t>réseaux</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commutation de </a:t>
            </a:r>
            <a:r>
              <a:rPr lang="en-GB" dirty="0" err="1">
                <a:effectLst/>
                <a:latin typeface="Arial" panose="020B0604020202020204" pitchFamily="34" charset="0"/>
              </a:rPr>
              <a:t>paquets</a:t>
            </a:r>
            <a:r>
              <a:rPr lang="en-GB" dirty="0">
                <a:effectLst/>
                <a:latin typeface="Arial" panose="020B0604020202020204" pitchFamily="34" charset="0"/>
              </a:rPr>
              <a:t>. Il </a:t>
            </a:r>
            <a:r>
              <a:rPr lang="en-GB" dirty="0" err="1">
                <a:effectLst/>
                <a:latin typeface="Arial" panose="020B0604020202020204" pitchFamily="34" charset="0"/>
              </a:rPr>
              <a:t>n'est</a:t>
            </a:r>
            <a:r>
              <a:rPr lang="en-GB" dirty="0">
                <a:effectLst/>
                <a:latin typeface="Arial" panose="020B0604020202020204" pitchFamily="34" charset="0"/>
              </a:rPr>
              <a:t> plus pertinent de savoir </a:t>
            </a:r>
            <a:r>
              <a:rPr lang="en-GB" dirty="0" err="1">
                <a:effectLst/>
                <a:latin typeface="Arial" panose="020B0604020202020204" pitchFamily="34" charset="0"/>
              </a:rPr>
              <a:t>si</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connexion </a:t>
            </a:r>
            <a:r>
              <a:rPr lang="en-GB" dirty="0" err="1">
                <a:effectLst/>
                <a:latin typeface="Arial" panose="020B0604020202020204" pitchFamily="34" charset="0"/>
              </a:rPr>
              <a:t>directe</a:t>
            </a:r>
            <a:r>
              <a:rPr lang="en-GB" dirty="0">
                <a:effectLst/>
                <a:latin typeface="Arial" panose="020B0604020202020204" pitchFamily="34" charset="0"/>
              </a:rPr>
              <a:t> peut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établie</a:t>
            </a:r>
            <a:r>
              <a:rPr lang="en-GB" dirty="0">
                <a:effectLst/>
                <a:latin typeface="Arial" panose="020B0604020202020204" pitchFamily="34" charset="0"/>
              </a:rPr>
              <a:t> ; il </a:t>
            </a:r>
            <a:r>
              <a:rPr lang="en-GB" dirty="0" err="1">
                <a:effectLst/>
                <a:latin typeface="Arial" panose="020B0604020202020204" pitchFamily="34" charset="0"/>
              </a:rPr>
              <a:t>suffit</a:t>
            </a:r>
            <a:r>
              <a:rPr lang="en-GB" dirty="0">
                <a:effectLst/>
                <a:latin typeface="Arial" panose="020B0604020202020204" pitchFamily="34" charset="0"/>
              </a:rPr>
              <a:t> que les </a:t>
            </a:r>
            <a:r>
              <a:rPr lang="en-GB" dirty="0" err="1">
                <a:effectLst/>
                <a:latin typeface="Arial" panose="020B0604020202020204" pitchFamily="34" charset="0"/>
              </a:rPr>
              <a:t>données</a:t>
            </a:r>
            <a:r>
              <a:rPr lang="en-GB" dirty="0">
                <a:effectLst/>
                <a:latin typeface="Arial" panose="020B0604020202020204" pitchFamily="34" charset="0"/>
              </a:rPr>
              <a:t> </a:t>
            </a:r>
            <a:r>
              <a:rPr lang="en-GB" dirty="0" err="1">
                <a:effectLst/>
                <a:latin typeface="Arial" panose="020B0604020202020204" pitchFamily="34" charset="0"/>
              </a:rPr>
              <a:t>soient</a:t>
            </a:r>
            <a:r>
              <a:rPr lang="en-GB" dirty="0">
                <a:effectLst/>
                <a:latin typeface="Arial" panose="020B0604020202020204" pitchFamily="34" charset="0"/>
              </a:rPr>
              <a:t> entrées dans un </a:t>
            </a:r>
            <a:r>
              <a:rPr lang="en-GB" dirty="0" err="1">
                <a:effectLst/>
                <a:latin typeface="Arial" panose="020B0604020202020204" pitchFamily="34" charset="0"/>
              </a:rPr>
              <a:t>réseau</a:t>
            </a:r>
            <a:r>
              <a:rPr lang="en-GB" dirty="0">
                <a:effectLst/>
                <a:latin typeface="Arial" panose="020B0604020202020204" pitchFamily="34" charset="0"/>
              </a:rPr>
              <a:t> avec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adresse</a:t>
            </a:r>
            <a:r>
              <a:rPr lang="en-GB" dirty="0">
                <a:effectLst/>
                <a:latin typeface="Arial" panose="020B0604020202020204" pitchFamily="34" charset="0"/>
              </a:rPr>
              <a:t> de destination </a:t>
            </a:r>
            <a:r>
              <a:rPr lang="en-GB" dirty="0" err="1">
                <a:effectLst/>
                <a:latin typeface="Arial" panose="020B0604020202020204" pitchFamily="34" charset="0"/>
              </a:rPr>
              <a:t>ou</a:t>
            </a:r>
            <a:r>
              <a:rPr lang="en-GB" dirty="0">
                <a:effectLst/>
                <a:latin typeface="Arial" panose="020B0604020202020204" pitchFamily="34" charset="0"/>
              </a:rPr>
              <a:t> mises </a:t>
            </a:r>
            <a:r>
              <a:rPr lang="en-GB" dirty="0" err="1">
                <a:effectLst/>
                <a:latin typeface="Arial" panose="020B0604020202020204" pitchFamily="34" charset="0"/>
              </a:rPr>
              <a:t>à</a:t>
            </a:r>
            <a:r>
              <a:rPr lang="en-GB" dirty="0">
                <a:effectLst/>
                <a:latin typeface="Arial" panose="020B0604020202020204" pitchFamily="34" charset="0"/>
              </a:rPr>
              <a:t> la disposition de </a:t>
            </a:r>
            <a:r>
              <a:rPr lang="en-GB" dirty="0" err="1">
                <a:effectLst/>
                <a:latin typeface="Arial" panose="020B0604020202020204" pitchFamily="34" charset="0"/>
              </a:rPr>
              <a:t>toute</a:t>
            </a:r>
            <a:r>
              <a:rPr lang="en-GB" dirty="0">
                <a:effectLst/>
                <a:latin typeface="Arial" panose="020B0604020202020204" pitchFamily="34" charset="0"/>
              </a:rPr>
              <a:t> </a:t>
            </a:r>
            <a:r>
              <a:rPr lang="en-GB" dirty="0" err="1">
                <a:effectLst/>
                <a:latin typeface="Arial" panose="020B0604020202020204" pitchFamily="34" charset="0"/>
              </a:rPr>
              <a:t>personne</a:t>
            </a:r>
            <a:r>
              <a:rPr lang="en-GB" dirty="0">
                <a:effectLst/>
                <a:latin typeface="Arial" panose="020B0604020202020204" pitchFamily="34" charset="0"/>
              </a:rPr>
              <a:t> qui </a:t>
            </a:r>
            <a:r>
              <a:rPr lang="en-GB" dirty="0" err="1">
                <a:effectLst/>
                <a:latin typeface="Arial" panose="020B0604020202020204" pitchFamily="34" charset="0"/>
              </a:rPr>
              <a:t>veut</a:t>
            </a:r>
            <a:r>
              <a:rPr lang="en-GB" dirty="0">
                <a:effectLst/>
                <a:latin typeface="Arial" panose="020B0604020202020204" pitchFamily="34" charset="0"/>
              </a:rPr>
              <a:t> y </a:t>
            </a:r>
            <a:r>
              <a:rPr lang="en-GB" dirty="0" err="1">
                <a:effectLst/>
                <a:latin typeface="Arial" panose="020B0604020202020204" pitchFamily="34" charset="0"/>
              </a:rPr>
              <a:t>accéder</a:t>
            </a:r>
            <a:r>
              <a:rPr lang="en-GB" dirty="0">
                <a:effectLst/>
                <a:latin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cas</a:t>
            </a:r>
            <a:r>
              <a:rPr lang="en-GB" dirty="0">
                <a:effectLst/>
                <a:latin typeface="Arial" panose="020B0604020202020204" pitchFamily="34" charset="0"/>
              </a:rPr>
              <a:t> </a:t>
            </a:r>
            <a:r>
              <a:rPr lang="en-GB" dirty="0" err="1">
                <a:effectLst/>
                <a:latin typeface="Arial" panose="020B0604020202020204" pitchFamily="34" charset="0"/>
              </a:rPr>
              <a:t>d'urgence</a:t>
            </a:r>
            <a:r>
              <a:rPr lang="en-GB" dirty="0">
                <a:effectLst/>
                <a:latin typeface="Arial" panose="020B0604020202020204" pitchFamily="34" charset="0"/>
              </a:rPr>
              <a:t>, les </a:t>
            </a:r>
            <a:r>
              <a:rPr lang="en-GB" dirty="0" err="1">
                <a:effectLst/>
                <a:latin typeface="Arial" panose="020B0604020202020204" pitchFamily="34" charset="0"/>
              </a:rPr>
              <a:t>demandes</a:t>
            </a:r>
            <a:r>
              <a:rPr lang="en-GB" dirty="0">
                <a:effectLst/>
                <a:latin typeface="Arial" panose="020B0604020202020204" pitchFamily="34" charset="0"/>
              </a:rPr>
              <a:t> </a:t>
            </a:r>
            <a:r>
              <a:rPr lang="en-GB" dirty="0" err="1">
                <a:effectLst/>
                <a:latin typeface="Arial" panose="020B0604020202020204" pitchFamily="34" charset="0"/>
              </a:rPr>
              <a:t>d'entraide</a:t>
            </a:r>
            <a:r>
              <a:rPr lang="en-GB" dirty="0">
                <a:effectLst/>
                <a:latin typeface="Arial" panose="020B0604020202020204" pitchFamily="34" charset="0"/>
              </a:rPr>
              <a:t> </a:t>
            </a:r>
            <a:r>
              <a:rPr lang="en-GB" dirty="0" err="1">
                <a:effectLst/>
                <a:latin typeface="Arial" panose="020B0604020202020204" pitchFamily="34" charset="0"/>
              </a:rPr>
              <a:t>judiciaire</a:t>
            </a:r>
            <a:r>
              <a:rPr lang="en-GB" dirty="0">
                <a:effectLst/>
                <a:latin typeface="Arial" panose="020B0604020202020204" pitchFamily="34" charset="0"/>
              </a:rPr>
              <a:t> </a:t>
            </a:r>
            <a:r>
              <a:rPr lang="en-GB" dirty="0" err="1">
                <a:effectLst/>
                <a:latin typeface="Arial" panose="020B0604020202020204" pitchFamily="34" charset="0"/>
              </a:rPr>
              <a:t>peuvent</a:t>
            </a:r>
            <a:r>
              <a:rPr lang="en-GB" dirty="0">
                <a:effectLst/>
                <a:latin typeface="Arial" panose="020B0604020202020204" pitchFamily="34" charset="0"/>
              </a:rPr>
              <a: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envoyées</a:t>
            </a:r>
            <a:r>
              <a:rPr lang="en-GB" dirty="0">
                <a:effectLst/>
                <a:latin typeface="Arial" panose="020B0604020202020204" pitchFamily="34" charset="0"/>
              </a:rPr>
              <a:t> </a:t>
            </a:r>
            <a:r>
              <a:rPr lang="en-GB" dirty="0" err="1">
                <a:effectLst/>
                <a:latin typeface="Arial" panose="020B0604020202020204" pitchFamily="34" charset="0"/>
              </a:rPr>
              <a:t>directement</a:t>
            </a:r>
            <a:r>
              <a:rPr lang="en-GB" dirty="0">
                <a:effectLst/>
                <a:latin typeface="Arial" panose="020B0604020202020204" pitchFamily="34" charset="0"/>
              </a:rPr>
              <a:t> par les </a:t>
            </a:r>
            <a:r>
              <a:rPr lang="en-GB" dirty="0" err="1">
                <a:effectLst/>
                <a:latin typeface="Arial" panose="020B0604020202020204" pitchFamily="34" charset="0"/>
              </a:rPr>
              <a:t>juges</a:t>
            </a:r>
            <a:r>
              <a:rPr lang="en-GB" dirty="0">
                <a:effectLst/>
                <a:latin typeface="Arial" panose="020B0604020202020204" pitchFamily="34" charset="0"/>
              </a:rPr>
              <a:t> et les procureurs de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requérante</a:t>
            </a:r>
            <a:r>
              <a:rPr lang="en-GB" dirty="0">
                <a:effectLst/>
                <a:latin typeface="Arial" panose="020B0604020202020204" pitchFamily="34" charset="0"/>
              </a:rPr>
              <a:t> aux </a:t>
            </a:r>
            <a:r>
              <a:rPr lang="en-GB" dirty="0" err="1">
                <a:effectLst/>
                <a:latin typeface="Arial" panose="020B0604020202020204" pitchFamily="34" charset="0"/>
              </a:rPr>
              <a:t>juges</a:t>
            </a:r>
            <a:r>
              <a:rPr lang="en-GB" dirty="0">
                <a:effectLst/>
                <a:latin typeface="Arial" panose="020B0604020202020204" pitchFamily="34" charset="0"/>
              </a:rPr>
              <a:t> et aux procureurs de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Le </a:t>
            </a:r>
            <a:r>
              <a:rPr lang="en-GB" dirty="0" err="1">
                <a:effectLst/>
                <a:latin typeface="Arial" panose="020B0604020202020204" pitchFamily="34" charset="0"/>
              </a:rPr>
              <a:t>juge</a:t>
            </a:r>
            <a:r>
              <a:rPr lang="en-GB" dirty="0">
                <a:effectLst/>
                <a:latin typeface="Arial" panose="020B0604020202020204" pitchFamily="34" charset="0"/>
              </a:rPr>
              <a:t> </a:t>
            </a:r>
            <a:r>
              <a:rPr lang="en-GB" dirty="0" err="1">
                <a:effectLst/>
                <a:latin typeface="Arial" panose="020B0604020202020204" pitchFamily="34" charset="0"/>
              </a:rPr>
              <a:t>ou</a:t>
            </a:r>
            <a:r>
              <a:rPr lang="en-GB" dirty="0">
                <a:effectLst/>
                <a:latin typeface="Arial" panose="020B0604020202020204" pitchFamily="34" charset="0"/>
              </a:rPr>
              <a:t> le procureur qui suit </a:t>
            </a:r>
            <a:r>
              <a:rPr lang="en-GB" dirty="0" err="1">
                <a:effectLst/>
                <a:latin typeface="Arial" panose="020B0604020202020204" pitchFamily="34" charset="0"/>
              </a:rPr>
              <a:t>cette</a:t>
            </a:r>
            <a:r>
              <a:rPr lang="en-GB" dirty="0">
                <a:effectLst/>
                <a:latin typeface="Arial" panose="020B0604020202020204" pitchFamily="34" charset="0"/>
              </a:rPr>
              <a:t> </a:t>
            </a:r>
            <a:r>
              <a:rPr lang="en-GB" dirty="0" err="1">
                <a:effectLst/>
                <a:latin typeface="Arial" panose="020B0604020202020204" pitchFamily="34" charset="0"/>
              </a:rPr>
              <a:t>procédure</a:t>
            </a:r>
            <a:r>
              <a:rPr lang="en-GB" dirty="0">
                <a:effectLst/>
                <a:latin typeface="Arial" panose="020B0604020202020204" pitchFamily="34" charset="0"/>
              </a:rPr>
              <a:t> doit </a:t>
            </a:r>
            <a:r>
              <a:rPr lang="en-GB" dirty="0" err="1">
                <a:effectLst/>
                <a:latin typeface="Arial" panose="020B0604020202020204" pitchFamily="34" charset="0"/>
              </a:rPr>
              <a:t>également</a:t>
            </a:r>
            <a:r>
              <a:rPr lang="en-GB" dirty="0">
                <a:effectLst/>
                <a:latin typeface="Arial" panose="020B0604020202020204" pitchFamily="34" charset="0"/>
              </a:rPr>
              <a:t> </a:t>
            </a:r>
            <a:r>
              <a:rPr lang="en-GB" dirty="0" err="1">
                <a:effectLst/>
                <a:latin typeface="Arial" panose="020B0604020202020204" pitchFamily="34" charset="0"/>
              </a:rPr>
              <a:t>adresser</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copie</a:t>
            </a:r>
            <a:r>
              <a:rPr lang="en-GB" dirty="0">
                <a:effectLst/>
                <a:latin typeface="Arial" panose="020B0604020202020204" pitchFamily="34" charset="0"/>
              </a:rPr>
              <a:t> de la </a:t>
            </a:r>
            <a:r>
              <a:rPr lang="en-GB" dirty="0" err="1">
                <a:effectLst/>
                <a:latin typeface="Arial" panose="020B0604020202020204" pitchFamily="34" charset="0"/>
              </a:rPr>
              <a:t>demande</a:t>
            </a:r>
            <a:r>
              <a:rPr lang="en-GB" dirty="0">
                <a:effectLst/>
                <a:latin typeface="Arial" panose="020B0604020202020204" pitchFamily="34" charset="0"/>
              </a:rPr>
              <a:t> </a:t>
            </a:r>
            <a:r>
              <a:rPr lang="en-GB" dirty="0" err="1">
                <a:effectLst/>
                <a:latin typeface="Arial" panose="020B0604020202020204" pitchFamily="34" charset="0"/>
              </a:rPr>
              <a:t>faite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sa</a:t>
            </a:r>
            <a:r>
              <a:rPr lang="en-GB" dirty="0">
                <a:effectLst/>
                <a:latin typeface="Arial" panose="020B0604020202020204" pitchFamily="34" charset="0"/>
              </a:rPr>
              <a:t> propre </a:t>
            </a:r>
            <a:r>
              <a:rPr lang="en-GB" dirty="0" err="1">
                <a:effectLst/>
                <a:latin typeface="Arial" panose="020B0604020202020204" pitchFamily="34" charset="0"/>
              </a:rPr>
              <a:t>autorité</a:t>
            </a:r>
            <a:r>
              <a:rPr lang="en-GB" dirty="0">
                <a:effectLst/>
                <a:latin typeface="Arial" panose="020B0604020202020204" pitchFamily="34" charset="0"/>
              </a:rPr>
              <a:t> centrale </a:t>
            </a: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vue</a:t>
            </a:r>
            <a:r>
              <a:rPr lang="en-GB" dirty="0">
                <a:effectLst/>
                <a:latin typeface="Arial" panose="020B0604020202020204" pitchFamily="34" charset="0"/>
              </a:rPr>
              <a:t> de </a:t>
            </a:r>
            <a:r>
              <a:rPr lang="en-GB" dirty="0" err="1">
                <a:effectLst/>
                <a:latin typeface="Arial" panose="020B0604020202020204" pitchFamily="34" charset="0"/>
              </a:rPr>
              <a:t>sa</a:t>
            </a:r>
            <a:r>
              <a:rPr lang="en-GB" dirty="0">
                <a:effectLst/>
                <a:latin typeface="Arial" panose="020B0604020202020204" pitchFamily="34" charset="0"/>
              </a:rPr>
              <a:t> transmission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l'autorité</a:t>
            </a:r>
            <a:r>
              <a:rPr lang="en-GB" dirty="0">
                <a:effectLst/>
                <a:latin typeface="Arial" panose="020B0604020202020204" pitchFamily="34" charset="0"/>
              </a:rPr>
              <a:t> centrale de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Les </a:t>
            </a:r>
            <a:r>
              <a:rPr lang="en-GB" dirty="0" err="1">
                <a:effectLst/>
                <a:latin typeface="Arial" panose="020B0604020202020204" pitchFamily="34" charset="0"/>
              </a:rPr>
              <a:t>demandes</a:t>
            </a:r>
            <a:r>
              <a:rPr lang="en-GB" dirty="0">
                <a:effectLst/>
                <a:latin typeface="Arial" panose="020B0604020202020204" pitchFamily="34" charset="0"/>
              </a:rPr>
              <a:t> </a:t>
            </a:r>
            <a:r>
              <a:rPr lang="en-GB" dirty="0" err="1">
                <a:effectLst/>
                <a:latin typeface="Arial" panose="020B0604020202020204" pitchFamily="34" charset="0"/>
              </a:rPr>
              <a:t>peuvent</a:t>
            </a:r>
            <a:r>
              <a:rPr lang="en-GB" dirty="0">
                <a:effectLst/>
                <a:latin typeface="Arial" panose="020B0604020202020204" pitchFamily="34" charset="0"/>
              </a:rPr>
              <a: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acheminées</a:t>
            </a:r>
            <a:r>
              <a:rPr lang="en-GB" dirty="0">
                <a:effectLst/>
                <a:latin typeface="Arial" panose="020B0604020202020204" pitchFamily="34" charset="0"/>
              </a:rPr>
              <a:t> par </a:t>
            </a:r>
            <a:r>
              <a:rPr lang="en-GB" dirty="0" err="1">
                <a:effectLst/>
                <a:latin typeface="Arial" panose="020B0604020202020204" pitchFamily="34" charset="0"/>
              </a:rPr>
              <a:t>l'intermédiaire</a:t>
            </a:r>
            <a:r>
              <a:rPr lang="en-GB" dirty="0">
                <a:effectLst/>
                <a:latin typeface="Arial" panose="020B0604020202020204" pitchFamily="34" charset="0"/>
              </a:rPr>
              <a:t> </a:t>
            </a:r>
            <a:r>
              <a:rPr lang="en-GB" dirty="0" err="1">
                <a:effectLst/>
                <a:latin typeface="Arial" panose="020B0604020202020204" pitchFamily="34" charset="0"/>
              </a:rPr>
              <a:t>d'Interpol</a:t>
            </a:r>
            <a:r>
              <a:rPr lang="en-GB" dirty="0">
                <a:effectLst/>
                <a:latin typeface="Arial" panose="020B0604020202020204" pitchFamily="34" charset="0"/>
              </a:rPr>
              <a: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Les </a:t>
            </a:r>
            <a:r>
              <a:rPr lang="en-GB" dirty="0" err="1">
                <a:effectLst/>
                <a:latin typeface="Arial" panose="020B0604020202020204" pitchFamily="34" charset="0"/>
              </a:rPr>
              <a:t>autorités</a:t>
            </a:r>
            <a:r>
              <a:rPr lang="en-GB" dirty="0">
                <a:effectLst/>
                <a:latin typeface="Arial" panose="020B0604020202020204" pitchFamily="34" charset="0"/>
              </a:rPr>
              <a:t> de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qui </a:t>
            </a:r>
            <a:r>
              <a:rPr lang="en-GB" dirty="0" err="1">
                <a:effectLst/>
                <a:latin typeface="Arial" panose="020B0604020202020204" pitchFamily="34" charset="0"/>
              </a:rPr>
              <a:t>reçoivent</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demande</a:t>
            </a:r>
            <a:r>
              <a:rPr lang="en-GB" dirty="0">
                <a:effectLst/>
                <a:latin typeface="Arial" panose="020B0604020202020204" pitchFamily="34" charset="0"/>
              </a:rPr>
              <a:t> ne relevant pas de </a:t>
            </a:r>
            <a:r>
              <a:rPr lang="en-GB" dirty="0" err="1">
                <a:effectLst/>
                <a:latin typeface="Arial" panose="020B0604020202020204" pitchFamily="34" charset="0"/>
              </a:rPr>
              <a:t>leur</a:t>
            </a:r>
            <a:r>
              <a:rPr lang="en-GB" dirty="0">
                <a:effectLst/>
                <a:latin typeface="Arial" panose="020B0604020202020204" pitchFamily="34" charset="0"/>
              </a:rPr>
              <a:t> </a:t>
            </a:r>
            <a:r>
              <a:rPr lang="en-GB" dirty="0" err="1">
                <a:effectLst/>
                <a:latin typeface="Arial" panose="020B0604020202020204" pitchFamily="34" charset="0"/>
              </a:rPr>
              <a:t>domaine</a:t>
            </a:r>
            <a:r>
              <a:rPr lang="en-GB" dirty="0">
                <a:effectLst/>
                <a:latin typeface="Arial" panose="020B0604020202020204" pitchFamily="34" charset="0"/>
              </a:rPr>
              <a:t> de compétence </a:t>
            </a:r>
            <a:r>
              <a:rPr lang="en-GB" dirty="0" err="1">
                <a:effectLst/>
                <a:latin typeface="Arial" panose="020B0604020202020204" pitchFamily="34" charset="0"/>
              </a:rPr>
              <a:t>ont</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double obligation. </a:t>
            </a:r>
            <a:r>
              <a:rPr lang="en-GB" dirty="0" err="1">
                <a:effectLst/>
                <a:latin typeface="Arial" panose="020B0604020202020204" pitchFamily="34" charset="0"/>
              </a:rPr>
              <a:t>Premièrement</a:t>
            </a:r>
            <a:r>
              <a:rPr lang="en-GB" dirty="0">
                <a:effectLst/>
                <a:latin typeface="Arial" panose="020B0604020202020204" pitchFamily="34" charset="0"/>
              </a:rPr>
              <a:t>, </a:t>
            </a:r>
            <a:r>
              <a:rPr lang="en-GB" dirty="0" err="1">
                <a:effectLst/>
                <a:latin typeface="Arial" panose="020B0604020202020204" pitchFamily="34" charset="0"/>
              </a:rPr>
              <a:t>elles</a:t>
            </a:r>
            <a:r>
              <a:rPr lang="en-GB" dirty="0">
                <a:effectLst/>
                <a:latin typeface="Arial" panose="020B0604020202020204" pitchFamily="34" charset="0"/>
              </a:rPr>
              <a:t> </a:t>
            </a:r>
            <a:r>
              <a:rPr lang="en-GB" dirty="0" err="1">
                <a:effectLst/>
                <a:latin typeface="Arial" panose="020B0604020202020204" pitchFamily="34" charset="0"/>
              </a:rPr>
              <a:t>doivent</a:t>
            </a:r>
            <a:r>
              <a:rPr lang="en-GB" dirty="0">
                <a:effectLst/>
                <a:latin typeface="Arial" panose="020B0604020202020204" pitchFamily="34" charset="0"/>
              </a:rPr>
              <a:t> </a:t>
            </a:r>
            <a:r>
              <a:rPr lang="en-GB" dirty="0" err="1">
                <a:effectLst/>
                <a:latin typeface="Arial" panose="020B0604020202020204" pitchFamily="34" charset="0"/>
              </a:rPr>
              <a:t>transmettre</a:t>
            </a:r>
            <a:r>
              <a:rPr lang="en-GB" dirty="0">
                <a:effectLst/>
                <a:latin typeface="Arial" panose="020B0604020202020204" pitchFamily="34" charset="0"/>
              </a:rPr>
              <a:t> la </a:t>
            </a:r>
            <a:r>
              <a:rPr lang="en-GB" dirty="0" err="1">
                <a:effectLst/>
                <a:latin typeface="Arial" panose="020B0604020202020204" pitchFamily="34" charset="0"/>
              </a:rPr>
              <a:t>demande</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l'autorité</a:t>
            </a:r>
            <a:r>
              <a:rPr lang="en-GB" dirty="0">
                <a:effectLst/>
                <a:latin typeface="Arial" panose="020B0604020202020204" pitchFamily="34" charset="0"/>
              </a:rPr>
              <a:t> </a:t>
            </a:r>
            <a:r>
              <a:rPr lang="en-GB" dirty="0" err="1">
                <a:effectLst/>
                <a:latin typeface="Arial" panose="020B0604020202020204" pitchFamily="34" charset="0"/>
              </a:rPr>
              <a:t>compétente</a:t>
            </a:r>
            <a:r>
              <a:rPr lang="en-GB" dirty="0">
                <a:effectLst/>
                <a:latin typeface="Arial" panose="020B0604020202020204" pitchFamily="34" charset="0"/>
              </a:rPr>
              <a:t> de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Deuxièmement</a:t>
            </a:r>
            <a:r>
              <a:rPr lang="en-GB" dirty="0">
                <a:effectLst/>
                <a:latin typeface="Arial" panose="020B0604020202020204" pitchFamily="34" charset="0"/>
              </a:rPr>
              <a:t>, </a:t>
            </a:r>
            <a:r>
              <a:rPr lang="en-GB" dirty="0" err="1">
                <a:effectLst/>
                <a:latin typeface="Arial" panose="020B0604020202020204" pitchFamily="34" charset="0"/>
              </a:rPr>
              <a:t>elles</a:t>
            </a:r>
            <a:r>
              <a:rPr lang="en-GB" dirty="0">
                <a:effectLst/>
                <a:latin typeface="Arial" panose="020B0604020202020204" pitchFamily="34" charset="0"/>
              </a:rPr>
              <a:t> </a:t>
            </a:r>
            <a:r>
              <a:rPr lang="en-GB" dirty="0" err="1">
                <a:effectLst/>
                <a:latin typeface="Arial" panose="020B0604020202020204" pitchFamily="34" charset="0"/>
              </a:rPr>
              <a:t>doivent</a:t>
            </a:r>
            <a:r>
              <a:rPr lang="en-GB" dirty="0">
                <a:effectLst/>
                <a:latin typeface="Arial" panose="020B0604020202020204" pitchFamily="34" charset="0"/>
              </a:rPr>
              <a:t> informer les </a:t>
            </a:r>
            <a:r>
              <a:rPr lang="en-GB" dirty="0" err="1">
                <a:effectLst/>
                <a:latin typeface="Arial" panose="020B0604020202020204" pitchFamily="34" charset="0"/>
              </a:rPr>
              <a:t>autorités</a:t>
            </a:r>
            <a:r>
              <a:rPr lang="en-GB" dirty="0">
                <a:effectLst/>
                <a:latin typeface="Arial" panose="020B0604020202020204" pitchFamily="34" charset="0"/>
              </a:rPr>
              <a:t> de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requérante</a:t>
            </a:r>
            <a:r>
              <a:rPr lang="en-GB" dirty="0">
                <a:effectLst/>
                <a:latin typeface="Arial" panose="020B0604020202020204" pitchFamily="34" charset="0"/>
              </a:rPr>
              <a:t> du </a:t>
            </a:r>
            <a:r>
              <a:rPr lang="en-GB" dirty="0" err="1">
                <a:effectLst/>
                <a:latin typeface="Arial" panose="020B0604020202020204" pitchFamily="34" charset="0"/>
              </a:rPr>
              <a:t>transfert</a:t>
            </a:r>
            <a:r>
              <a:rPr lang="en-GB" dirty="0">
                <a:effectLst/>
                <a:latin typeface="Arial" panose="020B0604020202020204" pitchFamily="34" charset="0"/>
              </a:rPr>
              <a:t> </a:t>
            </a:r>
            <a:r>
              <a:rPr lang="en-GB" dirty="0" err="1">
                <a:effectLst/>
                <a:latin typeface="Arial" panose="020B0604020202020204" pitchFamily="34" charset="0"/>
              </a:rPr>
              <a:t>effectué</a:t>
            </a:r>
            <a:r>
              <a:rPr lang="en-GB" dirty="0">
                <a:effectLst/>
                <a:latin typeface="Arial" panose="020B0604020202020204" pitchFamily="34" charset="0"/>
              </a:rPr>
              <a:t>. Les </a:t>
            </a:r>
            <a:r>
              <a:rPr lang="en-GB" dirty="0" err="1">
                <a:effectLst/>
                <a:latin typeface="Arial" panose="020B0604020202020204" pitchFamily="34" charset="0"/>
              </a:rPr>
              <a:t>demandes</a:t>
            </a:r>
            <a:r>
              <a:rPr lang="en-GB" dirty="0">
                <a:effectLst/>
                <a:latin typeface="Arial" panose="020B0604020202020204" pitchFamily="34" charset="0"/>
              </a:rPr>
              <a:t> </a:t>
            </a:r>
            <a:r>
              <a:rPr lang="en-GB" dirty="0" err="1">
                <a:effectLst/>
                <a:latin typeface="Arial" panose="020B0604020202020204" pitchFamily="34" charset="0"/>
              </a:rPr>
              <a:t>peuvent</a:t>
            </a:r>
            <a:r>
              <a:rPr lang="en-GB" dirty="0">
                <a:effectLst/>
                <a:latin typeface="Arial" panose="020B0604020202020204" pitchFamily="34" charset="0"/>
              </a:rPr>
              <a:t> </a:t>
            </a:r>
            <a:r>
              <a:rPr lang="en-GB" dirty="0" err="1">
                <a:effectLst/>
                <a:latin typeface="Arial" panose="020B0604020202020204" pitchFamily="34" charset="0"/>
              </a:rPr>
              <a:t>également</a:t>
            </a:r>
            <a:r>
              <a:rPr lang="en-GB" dirty="0">
                <a:effectLst/>
                <a:latin typeface="Arial" panose="020B0604020202020204" pitchFamily="34" charset="0"/>
              </a:rPr>
              <a: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transmises</a:t>
            </a:r>
            <a:r>
              <a:rPr lang="en-GB" dirty="0">
                <a:effectLst/>
                <a:latin typeface="Arial" panose="020B0604020202020204" pitchFamily="34" charset="0"/>
              </a:rPr>
              <a:t> </a:t>
            </a:r>
            <a:r>
              <a:rPr lang="en-GB" dirty="0" err="1">
                <a:effectLst/>
                <a:latin typeface="Arial" panose="020B0604020202020204" pitchFamily="34" charset="0"/>
              </a:rPr>
              <a:t>directement</a:t>
            </a:r>
            <a:r>
              <a:rPr lang="en-GB" dirty="0">
                <a:effectLst/>
                <a:latin typeface="Arial" panose="020B0604020202020204" pitchFamily="34" charset="0"/>
              </a:rPr>
              <a:t> sans </a:t>
            </a:r>
            <a:r>
              <a:rPr lang="en-GB" dirty="0" err="1">
                <a:effectLst/>
                <a:latin typeface="Arial" panose="020B0604020202020204" pitchFamily="34" charset="0"/>
              </a:rPr>
              <a:t>l'intervention</a:t>
            </a:r>
            <a:r>
              <a:rPr lang="en-GB" dirty="0">
                <a:effectLst/>
                <a:latin typeface="Arial" panose="020B0604020202020204" pitchFamily="34" charset="0"/>
              </a:rPr>
              <a:t> des </a:t>
            </a:r>
            <a:r>
              <a:rPr lang="en-GB" dirty="0" err="1">
                <a:effectLst/>
                <a:latin typeface="Arial" panose="020B0604020202020204" pitchFamily="34" charset="0"/>
              </a:rPr>
              <a:t>autorités</a:t>
            </a:r>
            <a:r>
              <a:rPr lang="en-GB" dirty="0">
                <a:effectLst/>
                <a:latin typeface="Arial" panose="020B0604020202020204" pitchFamily="34" charset="0"/>
              </a:rPr>
              <a:t> </a:t>
            </a:r>
            <a:r>
              <a:rPr lang="en-GB" dirty="0" err="1">
                <a:effectLst/>
                <a:latin typeface="Arial" panose="020B0604020202020204" pitchFamily="34" charset="0"/>
              </a:rPr>
              <a:t>centrales</a:t>
            </a:r>
            <a:r>
              <a:rPr lang="en-GB" dirty="0">
                <a:effectLst/>
                <a:latin typeface="Arial" panose="020B0604020202020204" pitchFamily="34" charset="0"/>
              </a:rPr>
              <a:t>, </a:t>
            </a:r>
            <a:r>
              <a:rPr lang="en-GB" dirty="0" err="1">
                <a:effectLst/>
                <a:latin typeface="Arial" panose="020B0604020202020204" pitchFamily="34" charset="0"/>
              </a:rPr>
              <a:t>même</a:t>
            </a:r>
            <a:r>
              <a:rPr lang="en-GB" dirty="0">
                <a:effectLst/>
                <a:latin typeface="Arial" panose="020B0604020202020204" pitchFamily="34" charset="0"/>
              </a:rPr>
              <a:t> </a:t>
            </a:r>
            <a:r>
              <a:rPr lang="en-GB" dirty="0" err="1">
                <a:effectLst/>
                <a:latin typeface="Arial" panose="020B0604020202020204" pitchFamily="34" charset="0"/>
              </a:rPr>
              <a:t>s'il</a:t>
            </a:r>
            <a:r>
              <a:rPr lang="en-GB" dirty="0">
                <a:effectLst/>
                <a:latin typeface="Arial" panose="020B0604020202020204" pitchFamily="34" charset="0"/>
              </a:rPr>
              <a:t> </a:t>
            </a:r>
            <a:r>
              <a:rPr lang="en-GB" dirty="0" err="1">
                <a:effectLst/>
                <a:latin typeface="Arial" panose="020B0604020202020204" pitchFamily="34" charset="0"/>
              </a:rPr>
              <a:t>n'y</a:t>
            </a:r>
            <a:r>
              <a:rPr lang="en-GB" dirty="0">
                <a:effectLst/>
                <a:latin typeface="Arial" panose="020B0604020202020204" pitchFamily="34" charset="0"/>
              </a:rPr>
              <a:t> a pas urgence, pour </a:t>
            </a:r>
            <a:r>
              <a:rPr lang="en-GB" dirty="0" err="1">
                <a:effectLst/>
                <a:latin typeface="Arial" panose="020B0604020202020204" pitchFamily="34" charset="0"/>
              </a:rPr>
              <a:t>autant</a:t>
            </a:r>
            <a:r>
              <a:rPr lang="en-GB" dirty="0">
                <a:effectLst/>
                <a:latin typeface="Arial" panose="020B0604020202020204" pitchFamily="34" charset="0"/>
              </a:rPr>
              <a:t> que </a:t>
            </a:r>
            <a:r>
              <a:rPr lang="en-GB" dirty="0" err="1">
                <a:effectLst/>
                <a:latin typeface="Arial" panose="020B0604020202020204" pitchFamily="34" charset="0"/>
              </a:rPr>
              <a:t>l'autorité</a:t>
            </a:r>
            <a:r>
              <a:rPr lang="en-GB" dirty="0">
                <a:effectLst/>
                <a:latin typeface="Arial" panose="020B0604020202020204" pitchFamily="34" charset="0"/>
              </a:rPr>
              <a:t> de la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requise</a:t>
            </a:r>
            <a:r>
              <a:rPr lang="en-GB" dirty="0">
                <a:effectLst/>
                <a:latin typeface="Arial" panose="020B0604020202020204" pitchFamily="34" charset="0"/>
              </a:rPr>
              <a:t> </a:t>
            </a:r>
            <a:r>
              <a:rPr lang="en-GB" dirty="0" err="1">
                <a:effectLst/>
                <a:latin typeface="Arial" panose="020B0604020202020204" pitchFamily="34" charset="0"/>
              </a:rPr>
              <a:t>soit</a:t>
            </a:r>
            <a:r>
              <a:rPr lang="en-GB" dirty="0">
                <a:effectLst/>
                <a:latin typeface="Arial" panose="020B0604020202020204" pitchFamily="34" charset="0"/>
              </a:rPr>
              <a:t> </a:t>
            </a:r>
            <a:r>
              <a:rPr lang="en-GB" dirty="0" err="1">
                <a:effectLst/>
                <a:latin typeface="Arial" panose="020B0604020202020204" pitchFamily="34" charset="0"/>
              </a:rPr>
              <a:t>en</a:t>
            </a:r>
            <a:r>
              <a:rPr lang="en-GB" dirty="0">
                <a:effectLst/>
                <a:latin typeface="Arial" panose="020B0604020202020204" pitchFamily="34" charset="0"/>
              </a:rPr>
              <a:t> </a:t>
            </a:r>
            <a:r>
              <a:rPr lang="en-GB" dirty="0" err="1">
                <a:effectLst/>
                <a:latin typeface="Arial" panose="020B0604020202020204" pitchFamily="34" charset="0"/>
              </a:rPr>
              <a:t>mesure</a:t>
            </a:r>
            <a:r>
              <a:rPr lang="en-GB" dirty="0">
                <a:effectLst/>
                <a:latin typeface="Arial" panose="020B0604020202020204" pitchFamily="34" charset="0"/>
              </a:rPr>
              <a:t> de donner suite </a:t>
            </a:r>
            <a:r>
              <a:rPr lang="en-GB" dirty="0" err="1">
                <a:effectLst/>
                <a:latin typeface="Arial" panose="020B0604020202020204" pitchFamily="34" charset="0"/>
              </a:rPr>
              <a:t>à</a:t>
            </a:r>
            <a:r>
              <a:rPr lang="en-GB" dirty="0">
                <a:effectLst/>
                <a:latin typeface="Arial" panose="020B0604020202020204" pitchFamily="34" charset="0"/>
              </a:rPr>
              <a:t> la </a:t>
            </a:r>
            <a:r>
              <a:rPr lang="en-GB" dirty="0" err="1">
                <a:effectLst/>
                <a:latin typeface="Arial" panose="020B0604020202020204" pitchFamily="34" charset="0"/>
              </a:rPr>
              <a:t>demande</a:t>
            </a:r>
            <a:r>
              <a:rPr lang="en-GB" dirty="0">
                <a:effectLst/>
                <a:latin typeface="Arial" panose="020B0604020202020204" pitchFamily="34" charset="0"/>
              </a:rPr>
              <a:t> sans </a:t>
            </a:r>
            <a:r>
              <a:rPr lang="en-GB" dirty="0" err="1">
                <a:effectLst/>
                <a:latin typeface="Arial" panose="020B0604020202020204" pitchFamily="34" charset="0"/>
              </a:rPr>
              <a:t>recourir</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des </a:t>
            </a:r>
            <a:r>
              <a:rPr lang="en-GB" dirty="0" err="1">
                <a:effectLst/>
                <a:latin typeface="Arial" panose="020B0604020202020204" pitchFamily="34" charset="0"/>
              </a:rPr>
              <a:t>mesures</a:t>
            </a:r>
            <a:r>
              <a:rPr lang="en-GB" dirty="0">
                <a:effectLst/>
                <a:latin typeface="Arial" panose="020B0604020202020204" pitchFamily="34" charset="0"/>
              </a:rPr>
              <a:t> </a:t>
            </a:r>
            <a:r>
              <a:rPr lang="en-GB" dirty="0" err="1">
                <a:effectLst/>
                <a:latin typeface="Arial" panose="020B0604020202020204" pitchFamily="34" charset="0"/>
              </a:rPr>
              <a:t>coercitives</a:t>
            </a:r>
            <a:r>
              <a:rPr lang="en-GB" dirty="0">
                <a:effectLst/>
                <a:latin typeface="Arial" panose="020B0604020202020204" pitchFamily="34" charset="0"/>
              </a:rPr>
              <a:t>. </a:t>
            </a:r>
          </a:p>
          <a:p>
            <a:pPr algn="just"/>
            <a:endParaRPr lang="en-GB" dirty="0">
              <a:effectLst/>
              <a:latin typeface="Arial" panose="020B0604020202020204" pitchFamily="34" charset="0"/>
            </a:endParaRPr>
          </a:p>
          <a:p>
            <a:pPr algn="just"/>
            <a:r>
              <a:rPr lang="en-GB" dirty="0" err="1">
                <a:effectLst/>
                <a:latin typeface="Arial" panose="020B0604020202020204" pitchFamily="34" charset="0"/>
              </a:rPr>
              <a:t>Enfin</a:t>
            </a:r>
            <a:r>
              <a:rPr lang="en-GB" dirty="0">
                <a:effectLst/>
                <a:latin typeface="Arial" panose="020B0604020202020204" pitchFamily="34" charset="0"/>
              </a:rPr>
              <a:t>, </a:t>
            </a:r>
            <a:r>
              <a:rPr lang="en-GB" dirty="0" err="1">
                <a:effectLst/>
                <a:latin typeface="Arial" panose="020B0604020202020204" pitchFamily="34" charset="0"/>
              </a:rPr>
              <a:t>permet</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une</a:t>
            </a:r>
            <a:r>
              <a:rPr lang="en-GB" dirty="0">
                <a:effectLst/>
                <a:latin typeface="Arial" panose="020B0604020202020204" pitchFamily="34" charset="0"/>
              </a:rPr>
              <a:t> </a:t>
            </a:r>
            <a:r>
              <a:rPr lang="en-GB" dirty="0" err="1">
                <a:effectLst/>
                <a:latin typeface="Arial" panose="020B0604020202020204" pitchFamily="34" charset="0"/>
              </a:rPr>
              <a:t>Partie</a:t>
            </a:r>
            <a:r>
              <a:rPr lang="en-GB" dirty="0">
                <a:effectLst/>
                <a:latin typeface="Arial" panose="020B0604020202020204" pitchFamily="34" charset="0"/>
              </a:rPr>
              <a:t> </a:t>
            </a:r>
            <a:r>
              <a:rPr lang="en-GB" dirty="0" err="1">
                <a:effectLst/>
                <a:latin typeface="Arial" panose="020B0604020202020204" pitchFamily="34" charset="0"/>
              </a:rPr>
              <a:t>d'informer</a:t>
            </a:r>
            <a:r>
              <a:rPr lang="en-GB" dirty="0">
                <a:effectLst/>
                <a:latin typeface="Arial" panose="020B0604020202020204" pitchFamily="34" charset="0"/>
              </a:rPr>
              <a:t> les </a:t>
            </a:r>
            <a:r>
              <a:rPr lang="en-GB" dirty="0" err="1">
                <a:effectLst/>
                <a:latin typeface="Arial" panose="020B0604020202020204" pitchFamily="34" charset="0"/>
              </a:rPr>
              <a:t>autres</a:t>
            </a:r>
            <a:r>
              <a:rPr lang="en-GB" dirty="0">
                <a:effectLst/>
                <a:latin typeface="Arial" panose="020B0604020202020204" pitchFamily="34" charset="0"/>
              </a:rPr>
              <a:t>, par </a:t>
            </a:r>
            <a:r>
              <a:rPr lang="en-GB" dirty="0" err="1">
                <a:effectLst/>
                <a:latin typeface="Arial" panose="020B0604020202020204" pitchFamily="34" charset="0"/>
              </a:rPr>
              <a:t>l'intermédiaire</a:t>
            </a:r>
            <a:r>
              <a:rPr lang="en-GB" dirty="0">
                <a:effectLst/>
                <a:latin typeface="Arial" panose="020B0604020202020204" pitchFamily="34" charset="0"/>
              </a:rPr>
              <a:t> du </a:t>
            </a:r>
            <a:r>
              <a:rPr lang="en-GB" dirty="0" err="1">
                <a:effectLst/>
                <a:latin typeface="Arial" panose="020B0604020202020204" pitchFamily="34" charset="0"/>
              </a:rPr>
              <a:t>Secrétaire</a:t>
            </a:r>
            <a:r>
              <a:rPr lang="en-GB" dirty="0">
                <a:effectLst/>
                <a:latin typeface="Arial" panose="020B0604020202020204" pitchFamily="34" charset="0"/>
              </a:rPr>
              <a:t> Général du Conseil de </a:t>
            </a:r>
            <a:r>
              <a:rPr lang="en-GB" dirty="0" err="1">
                <a:effectLst/>
                <a:latin typeface="Arial" panose="020B0604020202020204" pitchFamily="34" charset="0"/>
              </a:rPr>
              <a:t>l'Europe</a:t>
            </a:r>
            <a:r>
              <a:rPr lang="en-GB" dirty="0">
                <a:effectLst/>
                <a:latin typeface="Arial" panose="020B0604020202020204" pitchFamily="34" charset="0"/>
              </a:rPr>
              <a:t>, que, pour des raisons </a:t>
            </a:r>
            <a:r>
              <a:rPr lang="en-GB" dirty="0" err="1">
                <a:effectLst/>
                <a:latin typeface="Arial" panose="020B0604020202020204" pitchFamily="34" charset="0"/>
              </a:rPr>
              <a:t>d'efficacité</a:t>
            </a:r>
            <a:r>
              <a:rPr lang="en-GB" dirty="0">
                <a:effectLst/>
                <a:latin typeface="Arial" panose="020B0604020202020204" pitchFamily="34" charset="0"/>
              </a:rPr>
              <a:t>, les communications </a:t>
            </a:r>
            <a:r>
              <a:rPr lang="en-GB" dirty="0" err="1">
                <a:effectLst/>
                <a:latin typeface="Arial" panose="020B0604020202020204" pitchFamily="34" charset="0"/>
              </a:rPr>
              <a:t>directes</a:t>
            </a:r>
            <a:r>
              <a:rPr lang="en-GB" dirty="0">
                <a:effectLst/>
                <a:latin typeface="Arial" panose="020B0604020202020204" pitchFamily="34" charset="0"/>
              </a:rPr>
              <a:t> </a:t>
            </a:r>
            <a:r>
              <a:rPr lang="en-GB" dirty="0" err="1">
                <a:effectLst/>
                <a:latin typeface="Arial" panose="020B0604020202020204" pitchFamily="34" charset="0"/>
              </a:rPr>
              <a:t>doivent</a:t>
            </a:r>
            <a:r>
              <a:rPr lang="en-GB" dirty="0">
                <a:effectLst/>
                <a:latin typeface="Arial" panose="020B0604020202020204" pitchFamily="34" charset="0"/>
              </a:rPr>
              <a:t> </a:t>
            </a:r>
            <a:r>
              <a:rPr lang="en-GB" dirty="0" err="1">
                <a:effectLst/>
                <a:latin typeface="Arial" panose="020B0604020202020204" pitchFamily="34" charset="0"/>
              </a:rPr>
              <a:t>être</a:t>
            </a:r>
            <a:r>
              <a:rPr lang="en-GB" dirty="0">
                <a:effectLst/>
                <a:latin typeface="Arial" panose="020B0604020202020204" pitchFamily="34" charset="0"/>
              </a:rPr>
              <a:t> </a:t>
            </a:r>
            <a:r>
              <a:rPr lang="en-GB" dirty="0" err="1">
                <a:effectLst/>
                <a:latin typeface="Arial" panose="020B0604020202020204" pitchFamily="34" charset="0"/>
              </a:rPr>
              <a:t>adressées</a:t>
            </a:r>
            <a:r>
              <a:rPr lang="en-GB" dirty="0">
                <a:effectLst/>
                <a:latin typeface="Arial" panose="020B0604020202020204" pitchFamily="34" charset="0"/>
              </a:rPr>
              <a:t> </a:t>
            </a:r>
            <a:r>
              <a:rPr lang="en-GB" dirty="0" err="1">
                <a:effectLst/>
                <a:latin typeface="Arial" panose="020B0604020202020204" pitchFamily="34" charset="0"/>
              </a:rPr>
              <a:t>à</a:t>
            </a:r>
            <a:r>
              <a:rPr lang="en-GB" dirty="0">
                <a:effectLst/>
                <a:latin typeface="Arial" panose="020B0604020202020204" pitchFamily="34" charset="0"/>
              </a:rPr>
              <a:t> </a:t>
            </a:r>
            <a:r>
              <a:rPr lang="en-GB" dirty="0" err="1">
                <a:effectLst/>
                <a:latin typeface="Arial" panose="020B0604020202020204" pitchFamily="34" charset="0"/>
              </a:rPr>
              <a:t>l'autorité</a:t>
            </a:r>
            <a:r>
              <a:rPr lang="en-GB" dirty="0">
                <a:effectLst/>
                <a:latin typeface="Arial" panose="020B0604020202020204" pitchFamily="34" charset="0"/>
              </a:rPr>
              <a:t> centrale</a:t>
            </a:r>
          </a:p>
          <a:p>
            <a:pPr algn="just"/>
            <a:endParaRPr lang="en-GB"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28956830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err="1"/>
              <a:t>Présentation</a:t>
            </a:r>
            <a:r>
              <a:rPr lang="en-US" dirty="0"/>
              <a:t> </a:t>
            </a:r>
            <a:r>
              <a:rPr lang="en-US" dirty="0" err="1"/>
              <a:t>graphique</a:t>
            </a:r>
            <a:r>
              <a:rPr lang="en-US" dirty="0"/>
              <a:t> des trois aspects les plus </a:t>
            </a:r>
            <a:r>
              <a:rPr lang="en-US" dirty="0" err="1"/>
              <a:t>importants</a:t>
            </a:r>
            <a:r>
              <a:rPr lang="en-US" dirty="0"/>
              <a:t> de </a:t>
            </a:r>
            <a:r>
              <a:rPr lang="en-US" dirty="0" err="1"/>
              <a:t>l'article</a:t>
            </a:r>
            <a:r>
              <a:rPr lang="en-US" dirty="0"/>
              <a:t> 27. </a:t>
            </a:r>
            <a:r>
              <a:rPr lang="en-US" dirty="0" err="1"/>
              <a:t>L'expert</a:t>
            </a:r>
            <a:r>
              <a:rPr lang="en-US" dirty="0"/>
              <a:t> doit les </a:t>
            </a:r>
            <a:r>
              <a:rPr lang="en-US" dirty="0" err="1"/>
              <a:t>résumer</a:t>
            </a:r>
            <a:r>
              <a:rPr lang="en-US" dirty="0"/>
              <a:t> avec </a:t>
            </a:r>
            <a:r>
              <a:rPr lang="en-US" dirty="0" err="1"/>
              <a:t>une</a:t>
            </a:r>
            <a:r>
              <a:rPr lang="en-US" dirty="0"/>
              <a:t> conclusion effective.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5266522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ADFBB1-7B02-4717-AEA4-A0D2A92F6065}" type="slidenum">
              <a:rPr lang="en-GB" smtClean="0"/>
              <a:t>38</a:t>
            </a:fld>
            <a:endParaRPr lang="en-GB"/>
          </a:p>
        </p:txBody>
      </p:sp>
    </p:spTree>
    <p:extLst>
      <p:ext uri="{BB962C8B-B14F-4D97-AF65-F5344CB8AC3E}">
        <p14:creationId xmlns:p14="http://schemas.microsoft.com/office/powerpoint/2010/main" val="18746049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Cet</a:t>
            </a:r>
            <a:r>
              <a:rPr lang="en-US" sz="1200" kern="1200" dirty="0">
                <a:solidFill>
                  <a:schemeClr val="tx1"/>
                </a:solidFill>
                <a:effectLst/>
                <a:latin typeface="+mn-lt"/>
                <a:ea typeface="ＭＳ Ｐゴシック" pitchFamily="-65" charset="-128"/>
                <a:cs typeface="ＭＳ Ｐゴシック" pitchFamily="-65" charset="-128"/>
              </a:rPr>
              <a:t> article </a:t>
            </a:r>
            <a:r>
              <a:rPr lang="en-US" sz="1200" kern="1200" dirty="0" err="1">
                <a:solidFill>
                  <a:schemeClr val="tx1"/>
                </a:solidFill>
                <a:effectLst/>
                <a:latin typeface="+mn-lt"/>
                <a:ea typeface="ＭＳ Ｐゴシック" pitchFamily="-65" charset="-128"/>
                <a:cs typeface="ＭＳ Ｐゴシック" pitchFamily="-65" charset="-128"/>
              </a:rPr>
              <a:t>prévoit</a:t>
            </a:r>
            <a:r>
              <a:rPr lang="en-US" sz="1200" kern="1200" dirty="0">
                <a:solidFill>
                  <a:schemeClr val="tx1"/>
                </a:solidFill>
                <a:effectLst/>
                <a:latin typeface="+mn-lt"/>
                <a:ea typeface="ＭＳ Ｐゴシック" pitchFamily="-65" charset="-128"/>
                <a:cs typeface="ＭＳ Ｐゴシック" pitchFamily="-65" charset="-128"/>
              </a:rPr>
              <a:t> un </a:t>
            </a:r>
            <a:r>
              <a:rPr lang="en-US" sz="1200" kern="1200" dirty="0" err="1">
                <a:solidFill>
                  <a:schemeClr val="tx1"/>
                </a:solidFill>
                <a:effectLst/>
                <a:latin typeface="+mn-lt"/>
                <a:ea typeface="ＭＳ Ｐゴシック" pitchFamily="-65" charset="-128"/>
                <a:cs typeface="ＭＳ Ｐゴシック" pitchFamily="-65" charset="-128"/>
              </a:rPr>
              <a:t>mécanisme</a:t>
            </a:r>
            <a:r>
              <a:rPr lang="en-US" sz="1200" kern="1200" dirty="0">
                <a:solidFill>
                  <a:schemeClr val="tx1"/>
                </a:solidFill>
                <a:effectLst/>
                <a:latin typeface="+mn-lt"/>
                <a:ea typeface="ＭＳ Ｐゴシック" pitchFamily="-65" charset="-128"/>
                <a:cs typeface="ＭＳ Ｐゴシック" pitchFamily="-65" charset="-128"/>
              </a:rPr>
              <a:t> au </a:t>
            </a:r>
            <a:r>
              <a:rPr lang="en-US" sz="1200" kern="1200" dirty="0" err="1">
                <a:solidFill>
                  <a:schemeClr val="tx1"/>
                </a:solidFill>
                <a:effectLst/>
                <a:latin typeface="+mn-lt"/>
                <a:ea typeface="ＭＳ Ｐゴシック" pitchFamily="-65" charset="-128"/>
                <a:cs typeface="ＭＳ Ｐゴシック" pitchFamily="-65" charset="-128"/>
              </a:rPr>
              <a:t>niveau</a:t>
            </a:r>
            <a:r>
              <a:rPr lang="en-US" sz="1200" kern="1200" dirty="0">
                <a:solidFill>
                  <a:schemeClr val="tx1"/>
                </a:solidFill>
                <a:effectLst/>
                <a:latin typeface="+mn-lt"/>
                <a:ea typeface="ＭＳ Ｐゴシック" pitchFamily="-65" charset="-128"/>
                <a:cs typeface="ＭＳ Ｐゴシック" pitchFamily="-65" charset="-128"/>
              </a:rPr>
              <a:t> international </a:t>
            </a:r>
            <a:r>
              <a:rPr lang="en-US" sz="1200" kern="1200" dirty="0" err="1">
                <a:solidFill>
                  <a:schemeClr val="tx1"/>
                </a:solidFill>
                <a:effectLst/>
                <a:latin typeface="+mn-lt"/>
                <a:ea typeface="ＭＳ Ｐゴシック" pitchFamily="-65" charset="-128"/>
                <a:cs typeface="ＭＳ Ｐゴシック" pitchFamily="-65" charset="-128"/>
              </a:rPr>
              <a:t>équivalent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celui</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prévu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l'article</a:t>
            </a:r>
            <a:r>
              <a:rPr lang="en-US" sz="1200" kern="1200" dirty="0">
                <a:solidFill>
                  <a:schemeClr val="tx1"/>
                </a:solidFill>
                <a:effectLst/>
                <a:latin typeface="+mn-lt"/>
                <a:ea typeface="ＭＳ Ｐゴシック" pitchFamily="-65" charset="-128"/>
                <a:cs typeface="ＭＳ Ｐゴシック" pitchFamily="-65" charset="-128"/>
              </a:rPr>
              <a:t> 16 pour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utilisation</a:t>
            </a:r>
            <a:r>
              <a:rPr lang="en-US" sz="1200" kern="1200" dirty="0">
                <a:solidFill>
                  <a:schemeClr val="tx1"/>
                </a:solidFill>
                <a:effectLst/>
                <a:latin typeface="+mn-lt"/>
                <a:ea typeface="ＭＳ Ｐゴシック" pitchFamily="-65" charset="-128"/>
                <a:cs typeface="ＭＳ Ｐゴシック" pitchFamily="-65" charset="-128"/>
              </a:rPr>
              <a:t> au </a:t>
            </a:r>
            <a:r>
              <a:rPr lang="en-US" sz="1200" kern="1200" dirty="0" err="1">
                <a:solidFill>
                  <a:schemeClr val="tx1"/>
                </a:solidFill>
                <a:effectLst/>
                <a:latin typeface="+mn-lt"/>
                <a:ea typeface="ＭＳ Ｐゴシック" pitchFamily="-65" charset="-128"/>
                <a:cs typeface="ＭＳ Ｐゴシック" pitchFamily="-65" charset="-128"/>
              </a:rPr>
              <a:t>niveau</a:t>
            </a:r>
            <a:r>
              <a:rPr lang="en-US" sz="1200" kern="1200" dirty="0">
                <a:solidFill>
                  <a:schemeClr val="tx1"/>
                </a:solidFill>
                <a:effectLst/>
                <a:latin typeface="+mn-lt"/>
                <a:ea typeface="ＭＳ Ｐゴシック" pitchFamily="-65" charset="-128"/>
                <a:cs typeface="ＭＳ Ｐゴシック" pitchFamily="-65" charset="-128"/>
              </a:rPr>
              <a:t> national. Le </a:t>
            </a:r>
            <a:r>
              <a:rPr lang="en-US" sz="1200" kern="1200" dirty="0" err="1">
                <a:solidFill>
                  <a:schemeClr val="tx1"/>
                </a:solidFill>
                <a:effectLst/>
                <a:latin typeface="+mn-lt"/>
                <a:ea typeface="ＭＳ Ｐゴシック" pitchFamily="-65" charset="-128"/>
                <a:cs typeface="ＭＳ Ｐゴシック" pitchFamily="-65" charset="-128"/>
              </a:rPr>
              <a:t>paragraphe</a:t>
            </a:r>
            <a:r>
              <a:rPr lang="en-US" sz="1200" kern="1200" dirty="0">
                <a:solidFill>
                  <a:schemeClr val="tx1"/>
                </a:solidFill>
                <a:effectLst/>
                <a:latin typeface="+mn-lt"/>
                <a:ea typeface="ＭＳ Ｐゴシック" pitchFamily="-65" charset="-128"/>
                <a:cs typeface="ＭＳ Ｐゴシック" pitchFamily="-65" charset="-128"/>
              </a:rPr>
              <a:t> 1 de </a:t>
            </a:r>
            <a:r>
              <a:rPr lang="en-US" sz="1200" kern="1200" dirty="0" err="1">
                <a:solidFill>
                  <a:schemeClr val="tx1"/>
                </a:solidFill>
                <a:effectLst/>
                <a:latin typeface="+mn-lt"/>
                <a:ea typeface="ＭＳ Ｐゴシック" pitchFamily="-65" charset="-128"/>
                <a:cs typeface="ＭＳ Ｐゴシック" pitchFamily="-65" charset="-128"/>
              </a:rPr>
              <a:t>cet</a:t>
            </a:r>
            <a:r>
              <a:rPr lang="en-US" sz="1200" kern="1200" dirty="0">
                <a:solidFill>
                  <a:schemeClr val="tx1"/>
                </a:solidFill>
                <a:effectLst/>
                <a:latin typeface="+mn-lt"/>
                <a:ea typeface="ＭＳ Ｐゴシック" pitchFamily="-65" charset="-128"/>
                <a:cs typeface="ＭＳ Ｐゴシック" pitchFamily="-65" charset="-128"/>
              </a:rPr>
              <a:t> article </a:t>
            </a:r>
            <a:r>
              <a:rPr lang="en-US" sz="1200" kern="1200" dirty="0" err="1">
                <a:solidFill>
                  <a:schemeClr val="tx1"/>
                </a:solidFill>
                <a:effectLst/>
                <a:latin typeface="+mn-lt"/>
                <a:ea typeface="ＭＳ Ｐゴシック" pitchFamily="-65" charset="-128"/>
                <a:cs typeface="ＭＳ Ｐゴシック" pitchFamily="-65" charset="-128"/>
              </a:rPr>
              <a:t>autorise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présenter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et le </a:t>
            </a:r>
            <a:r>
              <a:rPr lang="en-US" sz="1200" kern="1200" dirty="0" err="1">
                <a:solidFill>
                  <a:schemeClr val="tx1"/>
                </a:solidFill>
                <a:effectLst/>
                <a:latin typeface="+mn-lt"/>
                <a:ea typeface="ＭＳ Ｐゴシック" pitchFamily="-65" charset="-128"/>
                <a:cs typeface="ＭＳ Ｐゴシック" pitchFamily="-65" charset="-128"/>
              </a:rPr>
              <a:t>paragraphe</a:t>
            </a:r>
            <a:r>
              <a:rPr lang="en-US" sz="1200" kern="1200" dirty="0">
                <a:solidFill>
                  <a:schemeClr val="tx1"/>
                </a:solidFill>
                <a:effectLst/>
                <a:latin typeface="+mn-lt"/>
                <a:ea typeface="ＭＳ Ｐゴシック" pitchFamily="-65" charset="-128"/>
                <a:cs typeface="ＭＳ Ｐゴシック" pitchFamily="-65" charset="-128"/>
              </a:rPr>
              <a:t> 3 </a:t>
            </a:r>
            <a:r>
              <a:rPr lang="en-US" sz="1200" kern="1200" dirty="0" err="1">
                <a:solidFill>
                  <a:schemeClr val="tx1"/>
                </a:solidFill>
                <a:effectLst/>
                <a:latin typeface="+mn-lt"/>
                <a:ea typeface="ＭＳ Ｐゴシック" pitchFamily="-65" charset="-128"/>
                <a:cs typeface="ＭＳ Ｐゴシック" pitchFamily="-65" charset="-128"/>
              </a:rPr>
              <a:t>exige</a:t>
            </a:r>
            <a:r>
              <a:rPr lang="en-US" sz="1200" kern="1200" dirty="0">
                <a:solidFill>
                  <a:schemeClr val="tx1"/>
                </a:solidFill>
                <a:effectLst/>
                <a:latin typeface="+mn-lt"/>
                <a:ea typeface="ＭＳ Ｐゴシック" pitchFamily="-65" charset="-128"/>
                <a:cs typeface="ＭＳ Ｐゴシック" pitchFamily="-65" charset="-128"/>
              </a:rPr>
              <a:t> que </a:t>
            </a:r>
            <a:r>
              <a:rPr lang="en-US" sz="1200" kern="1200" dirty="0" err="1">
                <a:solidFill>
                  <a:schemeClr val="tx1"/>
                </a:solidFill>
                <a:effectLst/>
                <a:latin typeface="+mn-lt"/>
                <a:ea typeface="ＭＳ Ｐゴシック" pitchFamily="-65" charset="-128"/>
                <a:cs typeface="ＭＳ Ｐゴシック" pitchFamily="-65" charset="-128"/>
              </a:rPr>
              <a:t>chaque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ait</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capacité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juridique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d'obtenir</a:t>
            </a:r>
            <a:r>
              <a:rPr lang="en-US" sz="1200" kern="1200" dirty="0">
                <a:solidFill>
                  <a:schemeClr val="tx1"/>
                </a:solidFill>
                <a:effectLst/>
                <a:latin typeface="+mn-lt"/>
                <a:ea typeface="ＭＳ Ｐゴシック" pitchFamily="-65" charset="-128"/>
                <a:cs typeface="ＭＳ Ｐゴシック" pitchFamily="-65" charset="-128"/>
              </a:rPr>
              <a:t> la conservation </a:t>
            </a:r>
            <a:r>
              <a:rPr lang="en-US" sz="1200" kern="1200" dirty="0" err="1">
                <a:solidFill>
                  <a:schemeClr val="tx1"/>
                </a:solidFill>
                <a:effectLst/>
                <a:latin typeface="+mn-lt"/>
                <a:ea typeface="ＭＳ Ｐゴシック" pitchFamily="-65" charset="-128"/>
                <a:cs typeface="ＭＳ Ｐゴシック" pitchFamily="-65" charset="-128"/>
              </a:rPr>
              <a:t>rapide</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stockées</a:t>
            </a:r>
            <a:r>
              <a:rPr lang="en-US" sz="1200" kern="1200" dirty="0">
                <a:solidFill>
                  <a:schemeClr val="tx1"/>
                </a:solidFill>
                <a:effectLst/>
                <a:latin typeface="+mn-lt"/>
                <a:ea typeface="ＭＳ Ｐゴシック" pitchFamily="-65" charset="-128"/>
                <a:cs typeface="ＭＳ Ｐゴシック" pitchFamily="-65" charset="-128"/>
              </a:rPr>
              <a:t> sur le </a:t>
            </a:r>
            <a:r>
              <a:rPr lang="en-US" sz="1200" kern="1200" dirty="0" err="1">
                <a:solidFill>
                  <a:schemeClr val="tx1"/>
                </a:solidFill>
                <a:effectLst/>
                <a:latin typeface="+mn-lt"/>
                <a:ea typeface="ＭＳ Ｐゴシック" pitchFamily="-65" charset="-128"/>
                <a:cs typeface="ＭＳ Ｐゴシック" pitchFamily="-65" charset="-128"/>
              </a:rPr>
              <a:t>territoire</a:t>
            </a:r>
            <a:r>
              <a:rPr lang="en-US" sz="1200" kern="1200" dirty="0">
                <a:solidFill>
                  <a:schemeClr val="tx1"/>
                </a:solidFill>
                <a:effectLst/>
                <a:latin typeface="+mn-lt"/>
                <a:ea typeface="ＭＳ Ｐゴシック" pitchFamily="-65" charset="-128"/>
                <a:cs typeface="ＭＳ Ｐゴシック" pitchFamily="-65" charset="-128"/>
              </a:rPr>
              <a:t> de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requise</a:t>
            </a:r>
            <a:r>
              <a:rPr lang="en-US" sz="1200" kern="1200" dirty="0">
                <a:solidFill>
                  <a:schemeClr val="tx1"/>
                </a:solidFill>
                <a:effectLst/>
                <a:latin typeface="+mn-lt"/>
                <a:ea typeface="ＭＳ Ｐゴシック" pitchFamily="-65" charset="-128"/>
                <a:cs typeface="ＭＳ Ｐゴシック" pitchFamily="-65" charset="-128"/>
              </a:rPr>
              <a:t> au </a:t>
            </a:r>
            <a:r>
              <a:rPr lang="en-US" sz="1200" kern="1200" dirty="0" err="1">
                <a:solidFill>
                  <a:schemeClr val="tx1"/>
                </a:solidFill>
                <a:effectLst/>
                <a:latin typeface="+mn-lt"/>
                <a:ea typeface="ＭＳ Ｐゴシック" pitchFamily="-65" charset="-128"/>
                <a:cs typeface="ＭＳ Ｐゴシック" pitchFamily="-65" charset="-128"/>
              </a:rPr>
              <a:t>moyen</a:t>
            </a:r>
            <a:r>
              <a:rPr lang="en-US" sz="1200" kern="1200" dirty="0">
                <a:solidFill>
                  <a:schemeClr val="tx1"/>
                </a:solidFill>
                <a:effectLst/>
                <a:latin typeface="+mn-lt"/>
                <a:ea typeface="ＭＳ Ｐゴシック" pitchFamily="-65" charset="-128"/>
                <a:cs typeface="ＭＳ Ｐゴシック" pitchFamily="-65" charset="-128"/>
              </a:rPr>
              <a:t> d'un </a:t>
            </a:r>
            <a:r>
              <a:rPr lang="en-US" sz="1200" kern="1200" dirty="0" err="1">
                <a:solidFill>
                  <a:schemeClr val="tx1"/>
                </a:solidFill>
                <a:effectLst/>
                <a:latin typeface="+mn-lt"/>
                <a:ea typeface="ＭＳ Ｐゴシック" pitchFamily="-65" charset="-128"/>
                <a:cs typeface="ＭＳ Ｐゴシック" pitchFamily="-65" charset="-128"/>
              </a:rPr>
              <a:t>système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informatique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afin</a:t>
            </a:r>
            <a:r>
              <a:rPr lang="en-US" sz="1200" kern="1200" dirty="0">
                <a:solidFill>
                  <a:schemeClr val="tx1"/>
                </a:solidFill>
                <a:effectLst/>
                <a:latin typeface="+mn-lt"/>
                <a:ea typeface="ＭＳ Ｐゴシック" pitchFamily="-65" charset="-128"/>
                <a:cs typeface="ＭＳ Ｐゴシック" pitchFamily="-65" charset="-128"/>
              </a:rPr>
              <a:t> que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ne </a:t>
            </a:r>
            <a:r>
              <a:rPr lang="en-US" sz="1200" kern="1200" dirty="0" err="1">
                <a:solidFill>
                  <a:schemeClr val="tx1"/>
                </a:solidFill>
                <a:effectLst/>
                <a:latin typeface="+mn-lt"/>
                <a:ea typeface="ＭＳ Ｐゴシック" pitchFamily="-65" charset="-128"/>
                <a:cs typeface="ＭＳ Ｐゴシック" pitchFamily="-65" charset="-128"/>
              </a:rPr>
              <a:t>soient</a:t>
            </a:r>
            <a:r>
              <a:rPr lang="en-US" sz="1200" kern="1200" dirty="0">
                <a:solidFill>
                  <a:schemeClr val="tx1"/>
                </a:solidFill>
                <a:effectLst/>
                <a:latin typeface="+mn-lt"/>
                <a:ea typeface="ＭＳ Ｐゴシック" pitchFamily="-65" charset="-128"/>
                <a:cs typeface="ＭＳ Ｐゴシック" pitchFamily="-65" charset="-128"/>
              </a:rPr>
              <a:t> pas </a:t>
            </a:r>
            <a:r>
              <a:rPr lang="en-US" sz="1200" kern="1200" dirty="0" err="1">
                <a:solidFill>
                  <a:schemeClr val="tx1"/>
                </a:solidFill>
                <a:effectLst/>
                <a:latin typeface="+mn-lt"/>
                <a:ea typeface="ＭＳ Ｐゴシック" pitchFamily="-65" charset="-128"/>
                <a:cs typeface="ＭＳ Ｐゴシック" pitchFamily="-65" charset="-128"/>
              </a:rPr>
              <a:t>altérées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supprimées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effacées</a:t>
            </a:r>
            <a:r>
              <a:rPr lang="en-US" sz="1200" kern="1200" dirty="0">
                <a:solidFill>
                  <a:schemeClr val="tx1"/>
                </a:solidFill>
                <a:effectLst/>
                <a:latin typeface="+mn-lt"/>
                <a:ea typeface="ＭＳ Ｐゴシック" pitchFamily="-65" charset="-128"/>
                <a:cs typeface="ＭＳ Ｐゴシック" pitchFamily="-65" charset="-128"/>
              </a:rPr>
              <a:t> pendant la </a:t>
            </a:r>
            <a:r>
              <a:rPr lang="en-US" sz="1200" kern="1200" dirty="0" err="1">
                <a:solidFill>
                  <a:schemeClr val="tx1"/>
                </a:solidFill>
                <a:effectLst/>
                <a:latin typeface="+mn-lt"/>
                <a:ea typeface="ＭＳ Ｐゴシック" pitchFamily="-65" charset="-128"/>
                <a:cs typeface="ＭＳ Ｐゴシック" pitchFamily="-65" charset="-128"/>
              </a:rPr>
              <a:t>période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nécessaire</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préparer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transmettre</a:t>
            </a:r>
            <a:r>
              <a:rPr lang="en-US" sz="1200" kern="1200" dirty="0">
                <a:solidFill>
                  <a:schemeClr val="tx1"/>
                </a:solidFill>
                <a:effectLst/>
                <a:latin typeface="+mn-lt"/>
                <a:ea typeface="ＭＳ Ｐゴシック" pitchFamily="-65" charset="-128"/>
                <a:cs typeface="ＭＳ Ｐゴシック" pitchFamily="-65" charset="-128"/>
              </a:rPr>
              <a:t> et </a:t>
            </a:r>
            <a:r>
              <a:rPr lang="en-US" sz="1200" kern="1200" dirty="0" err="1">
                <a:solidFill>
                  <a:schemeClr val="tx1"/>
                </a:solidFill>
                <a:effectLst/>
                <a:latin typeface="+mn-lt"/>
                <a:ea typeface="ＭＳ Ｐゴシック" pitchFamily="-65" charset="-128"/>
                <a:cs typeface="ＭＳ Ｐゴシック" pitchFamily="-65" charset="-128"/>
              </a:rPr>
              <a:t>exécuter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d'entraide</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obtenir</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Cette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mesure</a:t>
            </a:r>
            <a:r>
              <a:rPr lang="en-US" sz="1200" kern="1200" dirty="0">
                <a:solidFill>
                  <a:schemeClr val="tx1"/>
                </a:solidFill>
                <a:effectLst/>
                <a:latin typeface="+mn-lt"/>
                <a:ea typeface="ＭＳ Ｐゴシック" pitchFamily="-65" charset="-128"/>
                <a:cs typeface="ＭＳ Ｐゴシック" pitchFamily="-65" charset="-128"/>
              </a:rPr>
              <a:t>, bien que beaucoup plus </a:t>
            </a:r>
            <a:r>
              <a:rPr lang="en-US" sz="1200" kern="1200" dirty="0" err="1">
                <a:solidFill>
                  <a:schemeClr val="tx1"/>
                </a:solidFill>
                <a:effectLst/>
                <a:latin typeface="+mn-lt"/>
                <a:ea typeface="ＭＳ Ｐゴシック" pitchFamily="-65" charset="-128"/>
                <a:cs typeface="ＭＳ Ｐゴシック" pitchFamily="-65" charset="-128"/>
              </a:rPr>
              <a:t>rapide</a:t>
            </a:r>
            <a:r>
              <a:rPr lang="en-US" sz="1200" kern="1200" dirty="0">
                <a:solidFill>
                  <a:schemeClr val="tx1"/>
                </a:solidFill>
                <a:effectLst/>
                <a:latin typeface="+mn-lt"/>
                <a:ea typeface="ＭＳ Ｐゴシック" pitchFamily="-65" charset="-128"/>
                <a:cs typeface="ＭＳ Ｐゴシック" pitchFamily="-65" charset="-128"/>
              </a:rPr>
              <a:t> que la pratique ordinaire de </a:t>
            </a:r>
            <a:r>
              <a:rPr lang="en-US" sz="1200" kern="1200" dirty="0" err="1">
                <a:solidFill>
                  <a:schemeClr val="tx1"/>
                </a:solidFill>
                <a:effectLst/>
                <a:latin typeface="+mn-lt"/>
                <a:ea typeface="ＭＳ Ｐゴシック" pitchFamily="-65" charset="-128"/>
                <a:cs typeface="ＭＳ Ｐゴシック" pitchFamily="-65" charset="-128"/>
              </a:rPr>
              <a:t>l'entraide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judiciaire</a:t>
            </a:r>
            <a:r>
              <a:rPr lang="en-US" sz="1200" kern="1200" dirty="0">
                <a:solidFill>
                  <a:schemeClr val="tx1"/>
                </a:solidFill>
                <a:effectLst/>
                <a:latin typeface="+mn-lt"/>
                <a:ea typeface="ＭＳ Ｐゴシック" pitchFamily="-65" charset="-128"/>
                <a:cs typeface="ＭＳ Ｐゴシック" pitchFamily="-65" charset="-128"/>
              </a:rPr>
              <a:t>, est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même</a:t>
            </a:r>
            <a:r>
              <a:rPr lang="en-US" sz="1200" kern="1200" dirty="0">
                <a:solidFill>
                  <a:schemeClr val="tx1"/>
                </a:solidFill>
                <a:effectLst/>
                <a:latin typeface="+mn-lt"/>
                <a:ea typeface="ＭＳ Ｐゴシック" pitchFamily="-65" charset="-128"/>
                <a:cs typeface="ＭＳ Ｐゴシック" pitchFamily="-65" charset="-128"/>
              </a:rPr>
              <a:t> temps </a:t>
            </a:r>
            <a:r>
              <a:rPr lang="en-US" sz="1200" kern="1200" dirty="0" err="1">
                <a:solidFill>
                  <a:schemeClr val="tx1"/>
                </a:solidFill>
                <a:effectLst/>
                <a:latin typeface="+mn-lt"/>
                <a:ea typeface="ＭＳ Ｐゴシック" pitchFamily="-65" charset="-128"/>
                <a:cs typeface="ＭＳ Ｐゴシック" pitchFamily="-65" charset="-128"/>
              </a:rPr>
              <a:t>moins</a:t>
            </a:r>
            <a:r>
              <a:rPr lang="en-US" sz="1200" kern="1200" dirty="0">
                <a:solidFill>
                  <a:schemeClr val="tx1"/>
                </a:solidFill>
                <a:effectLst/>
                <a:latin typeface="+mn-lt"/>
                <a:ea typeface="ＭＳ Ｐゴシック" pitchFamily="-65" charset="-128"/>
                <a:cs typeface="ＭＳ Ｐゴシック" pitchFamily="-65" charset="-128"/>
              </a:rPr>
              <a:t> intrusive. Les agents </a:t>
            </a:r>
            <a:r>
              <a:rPr lang="en-US" sz="1200" kern="1200" dirty="0" err="1">
                <a:solidFill>
                  <a:schemeClr val="tx1"/>
                </a:solidFill>
                <a:effectLst/>
                <a:latin typeface="+mn-lt"/>
                <a:ea typeface="ＭＳ Ｐゴシック" pitchFamily="-65" charset="-128"/>
                <a:cs typeface="ＭＳ Ｐゴシック" pitchFamily="-65" charset="-128"/>
              </a:rPr>
              <a:t>d'entraide</a:t>
            </a:r>
            <a:r>
              <a:rPr lang="en-US" sz="1200" kern="1200" dirty="0">
                <a:solidFill>
                  <a:schemeClr val="tx1"/>
                </a:solidFill>
                <a:effectLst/>
                <a:latin typeface="+mn-lt"/>
                <a:ea typeface="ＭＳ Ｐゴシック" pitchFamily="-65" charset="-128"/>
                <a:cs typeface="ＭＳ Ｐゴシック" pitchFamily="-65" charset="-128"/>
              </a:rPr>
              <a:t> de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requise</a:t>
            </a:r>
            <a:r>
              <a:rPr lang="en-US" sz="1200" kern="1200" dirty="0">
                <a:solidFill>
                  <a:schemeClr val="tx1"/>
                </a:solidFill>
                <a:effectLst/>
                <a:latin typeface="+mn-lt"/>
                <a:ea typeface="ＭＳ Ｐゴシック" pitchFamily="-65" charset="-128"/>
                <a:cs typeface="ＭＳ Ｐゴシック" pitchFamily="-65" charset="-128"/>
              </a:rPr>
              <a:t> ne </a:t>
            </a:r>
            <a:r>
              <a:rPr lang="en-US" sz="1200" kern="1200" dirty="0" err="1">
                <a:solidFill>
                  <a:schemeClr val="tx1"/>
                </a:solidFill>
                <a:effectLst/>
                <a:latin typeface="+mn-lt"/>
                <a:ea typeface="ＭＳ Ｐゴシック" pitchFamily="-65" charset="-128"/>
                <a:cs typeface="ＭＳ Ｐゴシック" pitchFamily="-65" charset="-128"/>
              </a:rPr>
              <a:t>sont</a:t>
            </a:r>
            <a:r>
              <a:rPr lang="en-US" sz="1200" kern="1200" dirty="0">
                <a:solidFill>
                  <a:schemeClr val="tx1"/>
                </a:solidFill>
                <a:effectLst/>
                <a:latin typeface="+mn-lt"/>
                <a:ea typeface="ＭＳ Ｐゴシック" pitchFamily="-65" charset="-128"/>
                <a:cs typeface="ＭＳ Ｐゴシック" pitchFamily="-65" charset="-128"/>
              </a:rPr>
              <a:t> pas </a:t>
            </a:r>
            <a:r>
              <a:rPr lang="en-US" sz="1200" kern="1200" dirty="0" err="1">
                <a:solidFill>
                  <a:schemeClr val="tx1"/>
                </a:solidFill>
                <a:effectLst/>
                <a:latin typeface="+mn-lt"/>
                <a:ea typeface="ＭＳ Ｐゴシック" pitchFamily="-65" charset="-128"/>
                <a:cs typeface="ＭＳ Ｐゴシック" pitchFamily="-65" charset="-128"/>
              </a:rPr>
              <a:t>tenus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d'obtenir</a:t>
            </a:r>
            <a:r>
              <a:rPr lang="en-US" sz="1200" kern="1200" dirty="0">
                <a:solidFill>
                  <a:schemeClr val="tx1"/>
                </a:solidFill>
                <a:effectLst/>
                <a:latin typeface="+mn-lt"/>
                <a:ea typeface="ＭＳ Ｐゴシック" pitchFamily="-65" charset="-128"/>
                <a:cs typeface="ＭＳ Ｐゴシック" pitchFamily="-65" charset="-128"/>
              </a:rPr>
              <a:t> la possession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auprès</a:t>
            </a:r>
            <a:r>
              <a:rPr lang="en-US" sz="1200" kern="1200" dirty="0">
                <a:solidFill>
                  <a:schemeClr val="tx1"/>
                </a:solidFill>
                <a:effectLst/>
                <a:latin typeface="+mn-lt"/>
                <a:ea typeface="ＭＳ Ｐゴシック" pitchFamily="-65" charset="-128"/>
                <a:cs typeface="ＭＳ Ｐゴシック" pitchFamily="-65" charset="-128"/>
              </a:rPr>
              <a:t> de son </a:t>
            </a:r>
            <a:r>
              <a:rPr lang="en-US" sz="1200" kern="1200" dirty="0" err="1">
                <a:solidFill>
                  <a:schemeClr val="tx1"/>
                </a:solidFill>
                <a:effectLst/>
                <a:latin typeface="+mn-lt"/>
                <a:ea typeface="ＭＳ Ｐゴシック" pitchFamily="-65" charset="-128"/>
                <a:cs typeface="ＭＳ Ｐゴシック" pitchFamily="-65" charset="-128"/>
              </a:rPr>
              <a:t>gardien</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procédure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préférée</a:t>
            </a:r>
            <a:r>
              <a:rPr lang="en-US" sz="1200" kern="1200" dirty="0">
                <a:solidFill>
                  <a:schemeClr val="tx1"/>
                </a:solidFill>
                <a:effectLst/>
                <a:latin typeface="+mn-lt"/>
                <a:ea typeface="ＭＳ Ｐゴシック" pitchFamily="-65" charset="-128"/>
                <a:cs typeface="ＭＳ Ｐゴシック" pitchFamily="-65" charset="-128"/>
              </a:rPr>
              <a:t> est que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requise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veille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a:t>
            </a:r>
            <a:r>
              <a:rPr lang="en-US" sz="1200" kern="1200" dirty="0">
                <a:solidFill>
                  <a:schemeClr val="tx1"/>
                </a:solidFill>
                <a:effectLst/>
                <a:latin typeface="+mn-lt"/>
                <a:ea typeface="ＭＳ Ｐゴシック" pitchFamily="-65" charset="-128"/>
                <a:cs typeface="ＭＳ Ｐゴシック" pitchFamily="-65" charset="-128"/>
              </a:rPr>
              <a:t> que le </a:t>
            </a:r>
            <a:r>
              <a:rPr lang="en-US" sz="1200" kern="1200" dirty="0" err="1">
                <a:solidFill>
                  <a:schemeClr val="tx1"/>
                </a:solidFill>
                <a:effectLst/>
                <a:latin typeface="+mn-lt"/>
                <a:ea typeface="ＭＳ Ｐゴシック" pitchFamily="-65" charset="-128"/>
                <a:cs typeface="ＭＳ Ｐゴシック" pitchFamily="-65" charset="-128"/>
              </a:rPr>
              <a:t>gardien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souvent</a:t>
            </a:r>
            <a:r>
              <a:rPr lang="en-US" sz="1200" kern="1200" dirty="0">
                <a:solidFill>
                  <a:schemeClr val="tx1"/>
                </a:solidFill>
                <a:effectLst/>
                <a:latin typeface="+mn-lt"/>
                <a:ea typeface="ＭＳ Ｐゴシック" pitchFamily="-65" charset="-128"/>
                <a:cs typeface="ＭＳ Ｐゴシック" pitchFamily="-65" charset="-128"/>
              </a:rPr>
              <a:t> un </a:t>
            </a:r>
            <a:r>
              <a:rPr lang="en-US" sz="1200" kern="1200" dirty="0" err="1">
                <a:solidFill>
                  <a:schemeClr val="tx1"/>
                </a:solidFill>
                <a:effectLst/>
                <a:latin typeface="+mn-lt"/>
                <a:ea typeface="ＭＳ Ｐゴシック" pitchFamily="-65" charset="-128"/>
                <a:cs typeface="ＭＳ Ｐゴシック" pitchFamily="-65" charset="-128"/>
              </a:rPr>
              <a:t>prestataire</a:t>
            </a:r>
            <a:r>
              <a:rPr lang="en-US" sz="1200" kern="1200" dirty="0">
                <a:solidFill>
                  <a:schemeClr val="tx1"/>
                </a:solidFill>
                <a:effectLst/>
                <a:latin typeface="+mn-lt"/>
                <a:ea typeface="ＭＳ Ｐゴシック" pitchFamily="-65" charset="-128"/>
                <a:cs typeface="ＭＳ Ｐゴシック" pitchFamily="-65" charset="-128"/>
              </a:rPr>
              <a:t> de services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un </a:t>
            </a:r>
            <a:r>
              <a:rPr lang="en-US" sz="1200" kern="1200" dirty="0" err="1">
                <a:solidFill>
                  <a:schemeClr val="tx1"/>
                </a:solidFill>
                <a:effectLst/>
                <a:latin typeface="+mn-lt"/>
                <a:ea typeface="ＭＳ Ｐゴシック" pitchFamily="-65" charset="-128"/>
                <a:cs typeface="ＭＳ Ｐゴシック" pitchFamily="-65" charset="-128"/>
              </a:rPr>
              <a:t>autre</a:t>
            </a:r>
            <a:r>
              <a:rPr lang="en-US" sz="1200" kern="1200" dirty="0">
                <a:solidFill>
                  <a:schemeClr val="tx1"/>
                </a:solidFill>
                <a:effectLst/>
                <a:latin typeface="+mn-lt"/>
                <a:ea typeface="ＭＳ Ｐゴシック" pitchFamily="-65" charset="-128"/>
                <a:cs typeface="ＭＳ Ｐゴシック" pitchFamily="-65" charset="-128"/>
              </a:rPr>
              <a:t> tiers) conserve (</a:t>
            </a:r>
            <a:r>
              <a:rPr lang="en-US" sz="1200" kern="1200" dirty="0" err="1">
                <a:solidFill>
                  <a:schemeClr val="tx1"/>
                </a:solidFill>
                <a:effectLst/>
                <a:latin typeface="+mn-lt"/>
                <a:ea typeface="ＭＳ Ｐゴシック" pitchFamily="-65" charset="-128"/>
                <a:cs typeface="ＭＳ Ｐゴシック" pitchFamily="-65" charset="-128"/>
              </a:rPr>
              <a:t>c'est</a:t>
            </a:r>
            <a:r>
              <a:rPr lang="en-US" sz="1200" kern="1200" dirty="0">
                <a:solidFill>
                  <a:schemeClr val="tx1"/>
                </a:solidFill>
                <a:effectLst/>
                <a:latin typeface="+mn-lt"/>
                <a:ea typeface="ＭＳ Ｐゴシック" pitchFamily="-65" charset="-128"/>
                <a:cs typeface="ＭＳ Ｐゴシック" pitchFamily="-65" charset="-128"/>
              </a:rPr>
              <a:t>-</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-dire ne </a:t>
            </a:r>
            <a:r>
              <a:rPr lang="en-US" sz="1200" kern="1200" dirty="0" err="1">
                <a:solidFill>
                  <a:schemeClr val="tx1"/>
                </a:solidFill>
                <a:effectLst/>
                <a:latin typeface="+mn-lt"/>
                <a:ea typeface="ＭＳ Ｐゴシック" pitchFamily="-65" charset="-128"/>
                <a:cs typeface="ＭＳ Ｐゴシック" pitchFamily="-65" charset="-128"/>
              </a:rPr>
              <a:t>supprime</a:t>
            </a:r>
            <a:r>
              <a:rPr lang="en-US" sz="1200" kern="1200" dirty="0">
                <a:solidFill>
                  <a:schemeClr val="tx1"/>
                </a:solidFill>
                <a:effectLst/>
                <a:latin typeface="+mn-lt"/>
                <a:ea typeface="ＭＳ Ｐゴシック" pitchFamily="-65" charset="-128"/>
                <a:cs typeface="ＭＳ Ｐゴシック" pitchFamily="-65" charset="-128"/>
              </a:rPr>
              <a:t> pas)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attendant la mise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place d'un </a:t>
            </a:r>
            <a:r>
              <a:rPr lang="en-US" sz="1200" kern="1200" dirty="0" err="1">
                <a:solidFill>
                  <a:schemeClr val="tx1"/>
                </a:solidFill>
                <a:effectLst/>
                <a:latin typeface="+mn-lt"/>
                <a:ea typeface="ＭＳ Ｐゴシック" pitchFamily="-65" charset="-128"/>
                <a:cs typeface="ＭＳ Ｐゴシック" pitchFamily="-65" charset="-128"/>
              </a:rPr>
              <a:t>traitement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exigeant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qu'elles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soient</a:t>
            </a:r>
            <a:r>
              <a:rPr lang="en-US" sz="1200" kern="1200" dirty="0">
                <a:solidFill>
                  <a:schemeClr val="tx1"/>
                </a:solidFill>
                <a:effectLst/>
                <a:latin typeface="+mn-lt"/>
                <a:ea typeface="ＭＳ Ｐゴシック" pitchFamily="-65" charset="-128"/>
                <a:cs typeface="ＭＳ Ｐゴシック" pitchFamily="-65" charset="-128"/>
              </a:rPr>
              <a:t> remises aux agents des services </a:t>
            </a:r>
            <a:r>
              <a:rPr lang="en-US" sz="1200" kern="1200" dirty="0" err="1">
                <a:solidFill>
                  <a:schemeClr val="tx1"/>
                </a:solidFill>
                <a:effectLst/>
                <a:latin typeface="+mn-lt"/>
                <a:ea typeface="ＭＳ Ｐゴシック" pitchFamily="-65" charset="-128"/>
                <a:cs typeface="ＭＳ Ｐゴシック" pitchFamily="-65" charset="-128"/>
              </a:rPr>
              <a:t>répressifs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un </a:t>
            </a:r>
            <a:r>
              <a:rPr lang="en-US" sz="1200" kern="1200" dirty="0" err="1">
                <a:solidFill>
                  <a:schemeClr val="tx1"/>
                </a:solidFill>
                <a:effectLst/>
                <a:latin typeface="+mn-lt"/>
                <a:ea typeface="ＭＳ Ｐゴシック" pitchFamily="-65" charset="-128"/>
                <a:cs typeface="ＭＳ Ｐゴシック" pitchFamily="-65" charset="-128"/>
              </a:rPr>
              <a:t>stade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ultérieur</a:t>
            </a:r>
            <a:r>
              <a:rPr lang="en-US" sz="1200" kern="1200" dirty="0">
                <a:solidFill>
                  <a:schemeClr val="tx1"/>
                </a:solidFill>
                <a:effectLst/>
                <a:latin typeface="+mn-lt"/>
                <a:ea typeface="ＭＳ Ｐゴシック" pitchFamily="-65" charset="-128"/>
                <a:cs typeface="ＭＳ Ｐゴシック" pitchFamily="-65" charset="-128"/>
              </a:rPr>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Cette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procédure</a:t>
            </a:r>
            <a:r>
              <a:rPr lang="en-US" sz="1200" kern="1200" dirty="0">
                <a:solidFill>
                  <a:schemeClr val="tx1"/>
                </a:solidFill>
                <a:effectLst/>
                <a:latin typeface="+mn-lt"/>
                <a:ea typeface="ＭＳ Ｐゴシック" pitchFamily="-65" charset="-128"/>
                <a:cs typeface="ＭＳ Ｐゴシック" pitchFamily="-65" charset="-128"/>
              </a:rPr>
              <a:t> a </a:t>
            </a:r>
            <a:r>
              <a:rPr lang="en-US" sz="1200" kern="1200" dirty="0" err="1">
                <a:solidFill>
                  <a:schemeClr val="tx1"/>
                </a:solidFill>
                <a:effectLst/>
                <a:latin typeface="+mn-lt"/>
                <a:ea typeface="ＭＳ Ｐゴシック" pitchFamily="-65" charset="-128"/>
                <a:cs typeface="ＭＳ Ｐゴシック" pitchFamily="-65" charset="-128"/>
              </a:rPr>
              <a:t>l'avantage</a:t>
            </a:r>
            <a:r>
              <a:rPr lang="en-US" sz="1200" kern="1200" dirty="0">
                <a:solidFill>
                  <a:schemeClr val="tx1"/>
                </a:solidFill>
                <a:effectLst/>
                <a:latin typeface="+mn-lt"/>
                <a:ea typeface="ＭＳ Ｐゴシック" pitchFamily="-65" charset="-128"/>
                <a:cs typeface="ＭＳ Ｐゴシック" pitchFamily="-65" charset="-128"/>
              </a:rPr>
              <a:t> d'être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fois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rapide</a:t>
            </a:r>
            <a:r>
              <a:rPr lang="en-US" sz="1200" kern="1200" dirty="0">
                <a:solidFill>
                  <a:schemeClr val="tx1"/>
                </a:solidFill>
                <a:effectLst/>
                <a:latin typeface="+mn-lt"/>
                <a:ea typeface="ＭＳ Ｐゴシック" pitchFamily="-65" charset="-128"/>
                <a:cs typeface="ＭＳ Ｐゴシック" pitchFamily="-65" charset="-128"/>
              </a:rPr>
              <a:t> et </a:t>
            </a:r>
            <a:r>
              <a:rPr lang="en-US" sz="1200" kern="1200" dirty="0" err="1">
                <a:solidFill>
                  <a:schemeClr val="tx1"/>
                </a:solidFill>
                <a:effectLst/>
                <a:latin typeface="+mn-lt"/>
                <a:ea typeface="ＭＳ Ｐゴシック" pitchFamily="-65" charset="-128"/>
                <a:cs typeface="ＭＳ Ｐゴシック" pitchFamily="-65" charset="-128"/>
              </a:rPr>
              <a:t>protectrice</a:t>
            </a:r>
            <a:r>
              <a:rPr lang="en-US" sz="1200" kern="1200" dirty="0">
                <a:solidFill>
                  <a:schemeClr val="tx1"/>
                </a:solidFill>
                <a:effectLst/>
                <a:latin typeface="+mn-lt"/>
                <a:ea typeface="ＭＳ Ｐゴシック" pitchFamily="-65" charset="-128"/>
                <a:cs typeface="ＭＳ Ｐゴシック" pitchFamily="-65" charset="-128"/>
              </a:rPr>
              <a:t> de la vie </a:t>
            </a:r>
            <a:r>
              <a:rPr lang="en-US" sz="1200" kern="1200" dirty="0" err="1">
                <a:solidFill>
                  <a:schemeClr val="tx1"/>
                </a:solidFill>
                <a:effectLst/>
                <a:latin typeface="+mn-lt"/>
                <a:ea typeface="ＭＳ Ｐゴシック" pitchFamily="-65" charset="-128"/>
                <a:cs typeface="ＭＳ Ｐゴシック" pitchFamily="-65" charset="-128"/>
              </a:rPr>
              <a:t>privée</a:t>
            </a:r>
            <a:r>
              <a:rPr lang="en-US" sz="1200" kern="1200" dirty="0">
                <a:solidFill>
                  <a:schemeClr val="tx1"/>
                </a:solidFill>
                <a:effectLst/>
                <a:latin typeface="+mn-lt"/>
                <a:ea typeface="ＭＳ Ｐゴシック" pitchFamily="-65" charset="-128"/>
                <a:cs typeface="ＭＳ Ｐゴシック" pitchFamily="-65" charset="-128"/>
              </a:rPr>
              <a:t> de la </a:t>
            </a:r>
            <a:r>
              <a:rPr lang="en-US" sz="1200" kern="1200" dirty="0" err="1">
                <a:solidFill>
                  <a:schemeClr val="tx1"/>
                </a:solidFill>
                <a:effectLst/>
                <a:latin typeface="+mn-lt"/>
                <a:ea typeface="ＭＳ Ｐゴシック" pitchFamily="-65" charset="-128"/>
                <a:cs typeface="ＭＳ Ｐゴシック" pitchFamily="-65" charset="-128"/>
              </a:rPr>
              <a:t>personne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concernée</a:t>
            </a:r>
            <a:r>
              <a:rPr lang="en-US" sz="1200" kern="1200" dirty="0">
                <a:solidFill>
                  <a:schemeClr val="tx1"/>
                </a:solidFill>
                <a:effectLst/>
                <a:latin typeface="+mn-lt"/>
                <a:ea typeface="ＭＳ Ｐゴシック" pitchFamily="-65" charset="-128"/>
                <a:cs typeface="ＭＳ Ｐゴシック" pitchFamily="-65" charset="-128"/>
              </a:rPr>
              <a:t> par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car </a:t>
            </a:r>
            <a:r>
              <a:rPr lang="en-US" sz="1200" kern="1200" dirty="0" err="1">
                <a:solidFill>
                  <a:schemeClr val="tx1"/>
                </a:solidFill>
                <a:effectLst/>
                <a:latin typeface="+mn-lt"/>
                <a:ea typeface="ＭＳ Ｐゴシック" pitchFamily="-65" charset="-128"/>
                <a:cs typeface="ＭＳ Ｐゴシック" pitchFamily="-65" charset="-128"/>
              </a:rPr>
              <a:t>celles</a:t>
            </a:r>
            <a:r>
              <a:rPr lang="en-US" sz="1200" kern="1200" dirty="0">
                <a:solidFill>
                  <a:schemeClr val="tx1"/>
                </a:solidFill>
                <a:effectLst/>
                <a:latin typeface="+mn-lt"/>
                <a:ea typeface="ＭＳ Ｐゴシック" pitchFamily="-65" charset="-128"/>
                <a:cs typeface="ＭＳ Ｐゴシック" pitchFamily="-65" charset="-128"/>
              </a:rPr>
              <a:t>-ci ne </a:t>
            </a:r>
            <a:r>
              <a:rPr lang="en-US" sz="1200" kern="1200" dirty="0" err="1">
                <a:solidFill>
                  <a:schemeClr val="tx1"/>
                </a:solidFill>
                <a:effectLst/>
                <a:latin typeface="+mn-lt"/>
                <a:ea typeface="ＭＳ Ｐゴシック" pitchFamily="-65" charset="-128"/>
                <a:cs typeface="ＭＳ Ｐゴシック" pitchFamily="-65" charset="-128"/>
              </a:rPr>
              <a:t>seront</a:t>
            </a:r>
            <a:r>
              <a:rPr lang="en-US" sz="1200" kern="1200" dirty="0">
                <a:solidFill>
                  <a:schemeClr val="tx1"/>
                </a:solidFill>
                <a:effectLst/>
                <a:latin typeface="+mn-lt"/>
                <a:ea typeface="ＭＳ Ｐゴシック" pitchFamily="-65" charset="-128"/>
                <a:cs typeface="ＭＳ Ｐゴシック" pitchFamily="-65" charset="-128"/>
              </a:rPr>
              <a:t> pas </a:t>
            </a:r>
            <a:r>
              <a:rPr lang="en-US" sz="1200" kern="1200" dirty="0" err="1">
                <a:solidFill>
                  <a:schemeClr val="tx1"/>
                </a:solidFill>
                <a:effectLst/>
                <a:latin typeface="+mn-lt"/>
                <a:ea typeface="ＭＳ Ｐゴシック" pitchFamily="-65" charset="-128"/>
                <a:cs typeface="ＭＳ Ｐゴシック" pitchFamily="-65" charset="-128"/>
              </a:rPr>
              <a:t>divulguées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un fonctionnaire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examinées</a:t>
            </a:r>
            <a:r>
              <a:rPr lang="en-US" sz="1200" kern="1200" dirty="0">
                <a:solidFill>
                  <a:schemeClr val="tx1"/>
                </a:solidFill>
                <a:effectLst/>
                <a:latin typeface="+mn-lt"/>
                <a:ea typeface="ＭＳ Ｐゴシック" pitchFamily="-65" charset="-128"/>
                <a:cs typeface="ＭＳ Ｐゴシック" pitchFamily="-65" charset="-128"/>
              </a:rPr>
              <a:t> par </a:t>
            </a:r>
            <a:r>
              <a:rPr lang="en-US" sz="1200" kern="1200" dirty="0" err="1">
                <a:solidFill>
                  <a:schemeClr val="tx1"/>
                </a:solidFill>
                <a:effectLst/>
                <a:latin typeface="+mn-lt"/>
                <a:ea typeface="ＭＳ Ｐゴシック" pitchFamily="-65" charset="-128"/>
                <a:cs typeface="ＭＳ Ｐゴシック" pitchFamily="-65" charset="-128"/>
              </a:rPr>
              <a:t>lui</a:t>
            </a:r>
            <a:r>
              <a:rPr lang="en-US" sz="1200" kern="1200" dirty="0">
                <a:solidFill>
                  <a:schemeClr val="tx1"/>
                </a:solidFill>
                <a:effectLst/>
                <a:latin typeface="+mn-lt"/>
                <a:ea typeface="ＭＳ Ｐゴシック" pitchFamily="-65" charset="-128"/>
                <a:cs typeface="ＭＳ Ｐゴシック" pitchFamily="-65" charset="-128"/>
              </a:rPr>
              <a:t> tant que les </a:t>
            </a:r>
            <a:r>
              <a:rPr lang="en-US" sz="1200" kern="1200" dirty="0" err="1">
                <a:solidFill>
                  <a:schemeClr val="tx1"/>
                </a:solidFill>
                <a:effectLst/>
                <a:latin typeface="+mn-lt"/>
                <a:ea typeface="ＭＳ Ｐゴシック" pitchFamily="-65" charset="-128"/>
                <a:cs typeface="ＭＳ Ｐゴシック" pitchFamily="-65" charset="-128"/>
              </a:rPr>
              <a:t>critères</a:t>
            </a:r>
            <a:r>
              <a:rPr lang="en-US" sz="1200" kern="1200" dirty="0">
                <a:solidFill>
                  <a:schemeClr val="tx1"/>
                </a:solidFill>
                <a:effectLst/>
                <a:latin typeface="+mn-lt"/>
                <a:ea typeface="ＭＳ Ｐゴシック" pitchFamily="-65" charset="-128"/>
                <a:cs typeface="ＭＳ Ｐゴシック" pitchFamily="-65" charset="-128"/>
              </a:rPr>
              <a:t> de divulgation </a:t>
            </a:r>
            <a:r>
              <a:rPr lang="en-US" sz="1200" kern="1200" dirty="0" err="1">
                <a:solidFill>
                  <a:schemeClr val="tx1"/>
                </a:solidFill>
                <a:effectLst/>
                <a:latin typeface="+mn-lt"/>
                <a:ea typeface="ＭＳ Ｐゴシック" pitchFamily="-65" charset="-128"/>
                <a:cs typeface="ＭＳ Ｐゴシック" pitchFamily="-65" charset="-128"/>
              </a:rPr>
              <a:t>complète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vertu des régimes </a:t>
            </a:r>
            <a:r>
              <a:rPr lang="en-US" sz="1200" kern="1200" dirty="0" err="1">
                <a:solidFill>
                  <a:schemeClr val="tx1"/>
                </a:solidFill>
                <a:effectLst/>
                <a:latin typeface="+mn-lt"/>
                <a:ea typeface="ＭＳ Ｐゴシック" pitchFamily="-65" charset="-128"/>
                <a:cs typeface="ＭＳ Ｐゴシック" pitchFamily="-65" charset="-128"/>
              </a:rPr>
              <a:t>normaux</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d'assistance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mutuelle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n'auront</a:t>
            </a:r>
            <a:r>
              <a:rPr lang="en-US" sz="1200" kern="1200" dirty="0">
                <a:solidFill>
                  <a:schemeClr val="tx1"/>
                </a:solidFill>
                <a:effectLst/>
                <a:latin typeface="+mn-lt"/>
                <a:ea typeface="ＭＳ Ｐゴシック" pitchFamily="-65" charset="-128"/>
                <a:cs typeface="ＭＳ Ｐゴシック" pitchFamily="-65" charset="-128"/>
              </a:rPr>
              <a:t> pas </a:t>
            </a:r>
            <a:r>
              <a:rPr lang="en-US" sz="1200" kern="1200" dirty="0" err="1">
                <a:solidFill>
                  <a:schemeClr val="tx1"/>
                </a:solidFill>
                <a:effectLst/>
                <a:latin typeface="+mn-lt"/>
                <a:ea typeface="ＭＳ Ｐゴシック" pitchFamily="-65" charset="-128"/>
                <a:cs typeface="ＭＳ Ｐゴシック" pitchFamily="-65" charset="-128"/>
              </a:rPr>
              <a:t>été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remplis</a:t>
            </a:r>
            <a:r>
              <a:rPr lang="en-US" sz="1200" kern="1200" dirty="0">
                <a:solidFill>
                  <a:schemeClr val="tx1"/>
                </a:solidFill>
                <a:effectLst/>
                <a:latin typeface="+mn-lt"/>
                <a:ea typeface="ＭＳ Ｐゴシック" pitchFamily="-65" charset="-128"/>
                <a:cs typeface="ＭＳ Ｐゴシック" pitchFamily="-65" charset="-128"/>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5261349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Le </a:t>
            </a:r>
            <a:r>
              <a:rPr lang="en-US" sz="1200" kern="1200" dirty="0" err="1">
                <a:solidFill>
                  <a:schemeClr val="tx1"/>
                </a:solidFill>
                <a:effectLst/>
                <a:latin typeface="+mn-lt"/>
                <a:ea typeface="ＭＳ Ｐゴシック" pitchFamily="-65" charset="-128"/>
                <a:cs typeface="ＭＳ Ｐゴシック" pitchFamily="-65" charset="-128"/>
              </a:rPr>
              <a:t>paragraphe</a:t>
            </a:r>
            <a:r>
              <a:rPr lang="en-US" sz="1200" kern="1200" dirty="0">
                <a:solidFill>
                  <a:schemeClr val="tx1"/>
                </a:solidFill>
                <a:effectLst/>
                <a:latin typeface="+mn-lt"/>
                <a:ea typeface="ＭＳ Ｐゴシック" pitchFamily="-65" charset="-128"/>
                <a:cs typeface="ＭＳ Ｐゴシック" pitchFamily="-65" charset="-128"/>
              </a:rPr>
              <a:t> 2 </a:t>
            </a:r>
            <a:r>
              <a:rPr lang="en-US" sz="1200" kern="1200" dirty="0" err="1">
                <a:solidFill>
                  <a:schemeClr val="tx1"/>
                </a:solidFill>
                <a:effectLst/>
                <a:latin typeface="+mn-lt"/>
                <a:ea typeface="ＭＳ Ｐゴシック" pitchFamily="-65" charset="-128"/>
                <a:cs typeface="ＭＳ Ｐゴシック" pitchFamily="-65" charset="-128"/>
              </a:rPr>
              <a:t>énonce</a:t>
            </a:r>
            <a:r>
              <a:rPr lang="en-US" sz="1200" kern="1200" dirty="0">
                <a:solidFill>
                  <a:schemeClr val="tx1"/>
                </a:solidFill>
                <a:effectLst/>
                <a:latin typeface="+mn-lt"/>
                <a:ea typeface="ＭＳ Ｐゴシック" pitchFamily="-65" charset="-128"/>
                <a:cs typeface="ＭＳ Ｐゴシック" pitchFamily="-65" charset="-128"/>
              </a:rPr>
              <a:t> le </a:t>
            </a:r>
            <a:r>
              <a:rPr lang="en-US" sz="1200" kern="1200" dirty="0" err="1">
                <a:solidFill>
                  <a:schemeClr val="tx1"/>
                </a:solidFill>
                <a:effectLst/>
                <a:latin typeface="+mn-lt"/>
                <a:ea typeface="ＭＳ Ｐゴシック" pitchFamily="-65" charset="-128"/>
                <a:cs typeface="ＭＳ Ｐゴシック" pitchFamily="-65" charset="-128"/>
              </a:rPr>
              <a:t>contenu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de conservation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vertu de </a:t>
            </a:r>
            <a:r>
              <a:rPr lang="en-US" sz="1200" kern="1200" dirty="0" err="1">
                <a:solidFill>
                  <a:schemeClr val="tx1"/>
                </a:solidFill>
                <a:effectLst/>
                <a:latin typeface="+mn-lt"/>
                <a:ea typeface="ＭＳ Ｐゴシック" pitchFamily="-65" charset="-128"/>
                <a:cs typeface="ＭＳ Ｐゴシック" pitchFamily="-65" charset="-128"/>
              </a:rPr>
              <a:t>cet</a:t>
            </a:r>
            <a:r>
              <a:rPr lang="en-US" sz="1200" kern="1200" dirty="0">
                <a:solidFill>
                  <a:schemeClr val="tx1"/>
                </a:solidFill>
                <a:effectLst/>
                <a:latin typeface="+mn-lt"/>
                <a:ea typeface="ＭＳ Ｐゴシック" pitchFamily="-65" charset="-128"/>
                <a:cs typeface="ＭＳ Ｐゴシック" pitchFamily="-65" charset="-128"/>
              </a:rPr>
              <a:t> article. </a:t>
            </a:r>
            <a:r>
              <a:rPr lang="en-US" sz="1200" kern="1200" dirty="0" err="1">
                <a:solidFill>
                  <a:schemeClr val="tx1"/>
                </a:solidFill>
                <a:effectLst/>
                <a:latin typeface="+mn-lt"/>
                <a:ea typeface="ＭＳ Ｐゴシック" pitchFamily="-65" charset="-128"/>
                <a:cs typeface="ＭＳ Ｐゴシック" pitchFamily="-65" charset="-128"/>
              </a:rPr>
              <a:t>Étant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donné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qu'il</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s'agit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mesure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provisoire</a:t>
            </a:r>
            <a:r>
              <a:rPr lang="en-US" sz="1200" kern="1200" dirty="0">
                <a:solidFill>
                  <a:schemeClr val="tx1"/>
                </a:solidFill>
                <a:effectLst/>
                <a:latin typeface="+mn-lt"/>
                <a:ea typeface="ＭＳ Ｐゴシック" pitchFamily="-65" charset="-128"/>
                <a:cs typeface="ＭＳ Ｐゴシック" pitchFamily="-65" charset="-128"/>
              </a:rPr>
              <a:t> et </a:t>
            </a:r>
            <a:r>
              <a:rPr lang="en-US" sz="1200" kern="1200" dirty="0" err="1">
                <a:solidFill>
                  <a:schemeClr val="tx1"/>
                </a:solidFill>
                <a:effectLst/>
                <a:latin typeface="+mn-lt"/>
                <a:ea typeface="ＭＳ Ｐゴシック" pitchFamily="-65" charset="-128"/>
                <a:cs typeface="ＭＳ Ｐゴシック" pitchFamily="-65" charset="-128"/>
              </a:rPr>
              <a:t>qu'une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devra</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être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préparée</a:t>
            </a:r>
            <a:r>
              <a:rPr lang="en-US" sz="1200" kern="1200" dirty="0">
                <a:solidFill>
                  <a:schemeClr val="tx1"/>
                </a:solidFill>
                <a:effectLst/>
                <a:latin typeface="+mn-lt"/>
                <a:ea typeface="ＭＳ Ｐゴシック" pitchFamily="-65" charset="-128"/>
                <a:cs typeface="ＭＳ Ｐゴシック" pitchFamily="-65" charset="-128"/>
              </a:rPr>
              <a:t> et </a:t>
            </a:r>
            <a:r>
              <a:rPr lang="en-US" sz="1200" kern="1200" dirty="0" err="1">
                <a:solidFill>
                  <a:schemeClr val="tx1"/>
                </a:solidFill>
                <a:effectLst/>
                <a:latin typeface="+mn-lt"/>
                <a:ea typeface="ＭＳ Ｐゴシック" pitchFamily="-65" charset="-128"/>
                <a:cs typeface="ＭＳ Ｐゴシック" pitchFamily="-65" charset="-128"/>
              </a:rPr>
              <a:t>transmise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rapidement</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informations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fournies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seront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sommaires</a:t>
            </a:r>
            <a:r>
              <a:rPr lang="en-US" sz="1200" kern="1200" dirty="0">
                <a:solidFill>
                  <a:schemeClr val="tx1"/>
                </a:solidFill>
                <a:effectLst/>
                <a:latin typeface="+mn-lt"/>
                <a:ea typeface="ＭＳ Ｐゴシック" pitchFamily="-65" charset="-128"/>
                <a:cs typeface="ＭＳ Ｐゴシック" pitchFamily="-65" charset="-128"/>
              </a:rPr>
              <a:t> et ne </a:t>
            </a:r>
            <a:r>
              <a:rPr lang="en-US" sz="1200" kern="1200" dirty="0" err="1">
                <a:solidFill>
                  <a:schemeClr val="tx1"/>
                </a:solidFill>
                <a:effectLst/>
                <a:latin typeface="+mn-lt"/>
                <a:ea typeface="ＭＳ Ｐゴシック" pitchFamily="-65" charset="-128"/>
                <a:cs typeface="ＭＳ Ｐゴシック" pitchFamily="-65" charset="-128"/>
              </a:rPr>
              <a:t>comprendront</a:t>
            </a:r>
            <a:r>
              <a:rPr lang="en-US" sz="1200" kern="1200" dirty="0">
                <a:solidFill>
                  <a:schemeClr val="tx1"/>
                </a:solidFill>
                <a:effectLst/>
                <a:latin typeface="+mn-lt"/>
                <a:ea typeface="ＭＳ Ｐゴシック" pitchFamily="-65" charset="-128"/>
                <a:cs typeface="ＭＳ Ｐゴシック" pitchFamily="-65" charset="-128"/>
              </a:rPr>
              <a:t> que le minimum </a:t>
            </a:r>
            <a:r>
              <a:rPr lang="en-US" sz="1200" kern="1200" dirty="0" err="1">
                <a:solidFill>
                  <a:schemeClr val="tx1"/>
                </a:solidFill>
                <a:effectLst/>
                <a:latin typeface="+mn-lt"/>
                <a:ea typeface="ＭＳ Ｐゴシック" pitchFamily="-65" charset="-128"/>
                <a:cs typeface="ＭＳ Ｐゴシック" pitchFamily="-65" charset="-128"/>
              </a:rPr>
              <a:t>d'informations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nécessaires</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permettre</a:t>
            </a:r>
            <a:r>
              <a:rPr lang="en-US" sz="1200" kern="1200" dirty="0">
                <a:solidFill>
                  <a:schemeClr val="tx1"/>
                </a:solidFill>
                <a:effectLst/>
                <a:latin typeface="+mn-lt"/>
                <a:ea typeface="ＭＳ Ｐゴシック" pitchFamily="-65" charset="-128"/>
                <a:cs typeface="ＭＳ Ｐゴシック" pitchFamily="-65" charset="-128"/>
              </a:rPr>
              <a:t> la conservation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plus de </a:t>
            </a:r>
            <a:r>
              <a:rPr lang="en-US" sz="1200" kern="1200" dirty="0" err="1">
                <a:solidFill>
                  <a:schemeClr val="tx1"/>
                </a:solidFill>
                <a:effectLst/>
                <a:latin typeface="+mn-lt"/>
                <a:ea typeface="ＭＳ Ｐゴシック" pitchFamily="-65" charset="-128"/>
                <a:cs typeface="ＭＳ Ｐゴシック" pitchFamily="-65" charset="-128"/>
              </a:rPr>
              <a:t>préciser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l'autorité</a:t>
            </a:r>
            <a:r>
              <a:rPr lang="en-US" sz="1200" kern="1200" dirty="0">
                <a:solidFill>
                  <a:schemeClr val="tx1"/>
                </a:solidFill>
                <a:effectLst/>
                <a:latin typeface="+mn-lt"/>
                <a:ea typeface="ＭＳ Ｐゴシック" pitchFamily="-65" charset="-128"/>
                <a:cs typeface="ＭＳ Ｐゴシック" pitchFamily="-65" charset="-128"/>
              </a:rPr>
              <a:t> qui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la conservation et </a:t>
            </a:r>
            <a:r>
              <a:rPr lang="en-US" sz="1200" kern="1200" dirty="0" err="1">
                <a:solidFill>
                  <a:schemeClr val="tx1"/>
                </a:solidFill>
                <a:effectLst/>
                <a:latin typeface="+mn-lt"/>
                <a:ea typeface="ＭＳ Ｐゴシック" pitchFamily="-65" charset="-128"/>
                <a:cs typeface="ＭＳ Ｐゴシック" pitchFamily="-65" charset="-128"/>
              </a:rPr>
              <a:t>l'infraction</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laquelle</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mesure</a:t>
            </a:r>
            <a:r>
              <a:rPr lang="en-US" sz="1200" kern="1200" dirty="0">
                <a:solidFill>
                  <a:schemeClr val="tx1"/>
                </a:solidFill>
                <a:effectLst/>
                <a:latin typeface="+mn-lt"/>
                <a:ea typeface="ＭＳ Ｐゴシック" pitchFamily="-65" charset="-128"/>
                <a:cs typeface="ＭＳ Ｐゴシック" pitchFamily="-65" charset="-128"/>
              </a:rPr>
              <a:t> est </a:t>
            </a:r>
            <a:r>
              <a:rPr lang="en-US" sz="1200" kern="1200" dirty="0" err="1">
                <a:solidFill>
                  <a:schemeClr val="tx1"/>
                </a:solidFill>
                <a:effectLst/>
                <a:latin typeface="+mn-lt"/>
                <a:ea typeface="ＭＳ Ｐゴシック" pitchFamily="-65" charset="-128"/>
                <a:cs typeface="ＭＳ Ｐゴシック" pitchFamily="-65" charset="-128"/>
              </a:rPr>
              <a:t>demandée</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doit </a:t>
            </a:r>
            <a:r>
              <a:rPr lang="en-US" sz="1200" kern="1200" dirty="0" err="1">
                <a:solidFill>
                  <a:schemeClr val="tx1"/>
                </a:solidFill>
                <a:effectLst/>
                <a:latin typeface="+mn-lt"/>
                <a:ea typeface="ＭＳ Ｐゴシック" pitchFamily="-65" charset="-128"/>
                <a:cs typeface="ＭＳ Ｐゴシック" pitchFamily="-65" charset="-128"/>
              </a:rPr>
              <a:t>fournir</a:t>
            </a:r>
            <a:r>
              <a:rPr lang="en-US" sz="1200" kern="1200" dirty="0">
                <a:solidFill>
                  <a:schemeClr val="tx1"/>
                </a:solidFill>
                <a:effectLst/>
                <a:latin typeface="+mn-lt"/>
                <a:ea typeface="ＭＳ Ｐゴシック" pitchFamily="-65" charset="-128"/>
                <a:cs typeface="ＭＳ Ｐゴシック" pitchFamily="-65" charset="-128"/>
              </a:rPr>
              <a:t> un résumé des faits, des </a:t>
            </a:r>
            <a:r>
              <a:rPr lang="en-US" sz="1200" kern="1200" dirty="0" err="1">
                <a:solidFill>
                  <a:schemeClr val="tx1"/>
                </a:solidFill>
                <a:effectLst/>
                <a:latin typeface="+mn-lt"/>
                <a:ea typeface="ＭＳ Ｐゴシック" pitchFamily="-65" charset="-128"/>
                <a:cs typeface="ＭＳ Ｐゴシック" pitchFamily="-65" charset="-128"/>
              </a:rPr>
              <a:t>informations</a:t>
            </a:r>
            <a:r>
              <a:rPr lang="en-US" sz="1200" kern="1200" dirty="0">
                <a:solidFill>
                  <a:schemeClr val="tx1"/>
                </a:solidFill>
                <a:effectLst/>
                <a:latin typeface="+mn-lt"/>
                <a:ea typeface="ＭＳ Ｐゴシック" pitchFamily="-65" charset="-128"/>
                <a:cs typeface="ＭＳ Ｐゴシック" pitchFamily="-65" charset="-128"/>
              </a:rPr>
              <a:t> suffisantes pour identifier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conserver et </a:t>
            </a:r>
            <a:r>
              <a:rPr lang="en-US" sz="1200" kern="1200" dirty="0" err="1">
                <a:solidFill>
                  <a:schemeClr val="tx1"/>
                </a:solidFill>
                <a:effectLst/>
                <a:latin typeface="+mn-lt"/>
                <a:ea typeface="ＭＳ Ｐゴシック" pitchFamily="-65" charset="-128"/>
                <a:cs typeface="ＭＳ Ｐゴシック" pitchFamily="-65" charset="-128"/>
              </a:rPr>
              <a:t>leur</a:t>
            </a:r>
            <a:r>
              <a:rPr lang="en-US" sz="1200" kern="1200" dirty="0">
                <a:solidFill>
                  <a:schemeClr val="tx1"/>
                </a:solidFill>
                <a:effectLst/>
                <a:latin typeface="+mn-lt"/>
                <a:ea typeface="ＭＳ Ｐゴシック" pitchFamily="-65" charset="-128"/>
                <a:cs typeface="ＭＳ Ｐゴシック" pitchFamily="-65" charset="-128"/>
              </a:rPr>
              <a:t> emplacement, et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preuve</a:t>
            </a:r>
            <a:r>
              <a:rPr lang="en-US" sz="1200" kern="1200" dirty="0">
                <a:solidFill>
                  <a:schemeClr val="tx1"/>
                </a:solidFill>
                <a:effectLst/>
                <a:latin typeface="+mn-lt"/>
                <a:ea typeface="ＭＳ Ｐゴシック" pitchFamily="-65" charset="-128"/>
                <a:cs typeface="ＭＳ Ｐゴシック" pitchFamily="-65" charset="-128"/>
              </a:rPr>
              <a:t> que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pertinentes</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l'enquête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poursuite</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l'infraction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concernée</a:t>
            </a:r>
            <a:r>
              <a:rPr lang="en-US" sz="1200" kern="1200" dirty="0">
                <a:solidFill>
                  <a:schemeClr val="tx1"/>
                </a:solidFill>
                <a:effectLst/>
                <a:latin typeface="+mn-lt"/>
                <a:ea typeface="ＭＳ Ｐゴシック" pitchFamily="-65" charset="-128"/>
                <a:cs typeface="ＭＳ Ｐゴシック" pitchFamily="-65" charset="-128"/>
              </a:rPr>
              <a:t> et que la conservation est </a:t>
            </a:r>
            <a:r>
              <a:rPr lang="en-US" sz="1200" kern="1200" dirty="0" err="1">
                <a:solidFill>
                  <a:schemeClr val="tx1"/>
                </a:solidFill>
                <a:effectLst/>
                <a:latin typeface="+mn-lt"/>
                <a:ea typeface="ＭＳ Ｐゴシック" pitchFamily="-65" charset="-128"/>
                <a:cs typeface="ＭＳ Ｐゴシック" pitchFamily="-65" charset="-128"/>
              </a:rPr>
              <a:t>nécessaire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Enfin</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requérante</a:t>
            </a:r>
            <a:r>
              <a:rPr lang="en-US" sz="1200" kern="1200" dirty="0">
                <a:solidFill>
                  <a:schemeClr val="tx1"/>
                </a:solidFill>
                <a:effectLst/>
                <a:latin typeface="+mn-lt"/>
                <a:ea typeface="ＭＳ Ｐゴシック" pitchFamily="-65" charset="-128"/>
                <a:cs typeface="ＭＳ Ｐゴシック" pitchFamily="-65" charset="-128"/>
              </a:rPr>
              <a:t> doit </a:t>
            </a:r>
            <a:r>
              <a:rPr lang="en-US" sz="1200" kern="1200" dirty="0" err="1">
                <a:solidFill>
                  <a:schemeClr val="tx1"/>
                </a:solidFill>
                <a:effectLst/>
                <a:latin typeface="+mn-lt"/>
                <a:ea typeface="ＭＳ Ｐゴシック" pitchFamily="-65" charset="-128"/>
                <a:cs typeface="ＭＳ Ｐゴシック" pitchFamily="-65" charset="-128"/>
              </a:rPr>
              <a:t>s'engager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présenter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ultérieurement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d'entraide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afin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d'obtenir</a:t>
            </a:r>
            <a:r>
              <a:rPr lang="en-US" sz="1200" kern="1200" dirty="0">
                <a:solidFill>
                  <a:schemeClr val="tx1"/>
                </a:solidFill>
                <a:effectLst/>
                <a:latin typeface="+mn-lt"/>
                <a:ea typeface="ＭＳ Ｐゴシック" pitchFamily="-65" charset="-128"/>
                <a:cs typeface="ＭＳ Ｐゴシック" pitchFamily="-65" charset="-128"/>
              </a:rPr>
              <a:t> la production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9686669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conséquence</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règle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générale</a:t>
            </a:r>
            <a:r>
              <a:rPr lang="en-US" sz="1200" kern="1200" dirty="0">
                <a:solidFill>
                  <a:schemeClr val="tx1"/>
                </a:solidFill>
                <a:effectLst/>
                <a:latin typeface="+mn-lt"/>
                <a:ea typeface="ＭＳ Ｐゴシック" pitchFamily="-65" charset="-128"/>
                <a:cs typeface="ＭＳ Ｐゴシック" pitchFamily="-65" charset="-128"/>
              </a:rPr>
              <a:t> est que les Parties </a:t>
            </a:r>
            <a:r>
              <a:rPr lang="en-US" sz="1200" kern="1200" dirty="0" err="1">
                <a:solidFill>
                  <a:schemeClr val="tx1"/>
                </a:solidFill>
                <a:effectLst/>
                <a:latin typeface="+mn-lt"/>
                <a:ea typeface="ＭＳ Ｐゴシック" pitchFamily="-65" charset="-128"/>
                <a:cs typeface="ＭＳ Ｐゴシック" pitchFamily="-65" charset="-128"/>
              </a:rPr>
              <a:t>doivent</a:t>
            </a:r>
            <a:r>
              <a:rPr lang="en-US" sz="1200" kern="1200" dirty="0">
                <a:solidFill>
                  <a:schemeClr val="tx1"/>
                </a:solidFill>
                <a:effectLst/>
                <a:latin typeface="+mn-lt"/>
                <a:ea typeface="ＭＳ Ｐゴシック" pitchFamily="-65" charset="-128"/>
                <a:cs typeface="ＭＳ Ｐゴシック" pitchFamily="-65" charset="-128"/>
              </a:rPr>
              <a:t> se dispenser de </a:t>
            </a:r>
            <a:r>
              <a:rPr lang="en-US" sz="1200" kern="1200" dirty="0" err="1">
                <a:solidFill>
                  <a:schemeClr val="tx1"/>
                </a:solidFill>
                <a:effectLst/>
                <a:latin typeface="+mn-lt"/>
                <a:ea typeface="ＭＳ Ｐゴシック" pitchFamily="-65" charset="-128"/>
                <a:cs typeface="ＭＳ Ｐゴシック" pitchFamily="-65" charset="-128"/>
              </a:rPr>
              <a:t>toute</a:t>
            </a:r>
            <a:r>
              <a:rPr lang="en-US" sz="1200" kern="1200" dirty="0">
                <a:solidFill>
                  <a:schemeClr val="tx1"/>
                </a:solidFill>
                <a:effectLst/>
                <a:latin typeface="+mn-lt"/>
                <a:ea typeface="ＭＳ Ｐゴシック" pitchFamily="-65" charset="-128"/>
                <a:cs typeface="ＭＳ Ｐゴシック" pitchFamily="-65" charset="-128"/>
              </a:rPr>
              <a:t> exigence de double incrimination aux fins de conservation. </a:t>
            </a:r>
            <a:r>
              <a:rPr lang="en-US" sz="1200" kern="1200" dirty="0" err="1">
                <a:solidFill>
                  <a:schemeClr val="tx1"/>
                </a:solidFill>
                <a:effectLst/>
                <a:latin typeface="+mn-lt"/>
                <a:ea typeface="ＭＳ Ｐゴシック" pitchFamily="-65" charset="-128"/>
                <a:cs typeface="ＭＳ Ｐゴシック" pitchFamily="-65" charset="-128"/>
              </a:rPr>
              <a:t>Toutefois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réserve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limitée</a:t>
            </a:r>
            <a:r>
              <a:rPr lang="en-US" sz="1200" kern="1200" dirty="0">
                <a:solidFill>
                  <a:schemeClr val="tx1"/>
                </a:solidFill>
                <a:effectLst/>
                <a:latin typeface="+mn-lt"/>
                <a:ea typeface="ＭＳ Ｐゴシック" pitchFamily="-65" charset="-128"/>
                <a:cs typeface="ＭＳ Ｐゴシック" pitchFamily="-65" charset="-128"/>
              </a:rPr>
              <a:t> est possible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vertu du </a:t>
            </a:r>
            <a:r>
              <a:rPr lang="en-US" sz="1200" kern="1200" dirty="0" err="1">
                <a:solidFill>
                  <a:schemeClr val="tx1"/>
                </a:solidFill>
                <a:effectLst/>
                <a:latin typeface="+mn-lt"/>
                <a:ea typeface="ＭＳ Ｐゴシック" pitchFamily="-65" charset="-128"/>
                <a:cs typeface="ＭＳ Ｐゴシック" pitchFamily="-65" charset="-128"/>
              </a:rPr>
              <a:t>paragraphe</a:t>
            </a:r>
            <a:r>
              <a:rPr lang="en-US" sz="1200" kern="1200" dirty="0">
                <a:solidFill>
                  <a:schemeClr val="tx1"/>
                </a:solidFill>
                <a:effectLst/>
                <a:latin typeface="+mn-lt"/>
                <a:ea typeface="ＭＳ Ｐゴシック" pitchFamily="-65" charset="-128"/>
                <a:cs typeface="ＭＳ Ｐゴシック" pitchFamily="-65" charset="-128"/>
              </a:rPr>
              <a:t> 4. Si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exige</a:t>
            </a:r>
            <a:r>
              <a:rPr lang="en-US" sz="1200" kern="1200" dirty="0">
                <a:solidFill>
                  <a:schemeClr val="tx1"/>
                </a:solidFill>
                <a:effectLst/>
                <a:latin typeface="+mn-lt"/>
                <a:ea typeface="ＭＳ Ｐゴシック" pitchFamily="-65" charset="-128"/>
                <a:cs typeface="ＭＳ Ｐゴシック" pitchFamily="-65" charset="-128"/>
              </a:rPr>
              <a:t> la double incrimination </a:t>
            </a:r>
            <a:r>
              <a:rPr lang="en-US" sz="1200" kern="1200" dirty="0" err="1">
                <a:solidFill>
                  <a:schemeClr val="tx1"/>
                </a:solidFill>
                <a:effectLst/>
                <a:latin typeface="+mn-lt"/>
                <a:ea typeface="ＭＳ Ｐゴシック" pitchFamily="-65" charset="-128"/>
                <a:cs typeface="ＭＳ Ｐゴシック" pitchFamily="-65" charset="-128"/>
              </a:rPr>
              <a:t>comme</a:t>
            </a:r>
            <a:r>
              <a:rPr lang="en-US" sz="1200" kern="1200" dirty="0">
                <a:solidFill>
                  <a:schemeClr val="tx1"/>
                </a:solidFill>
                <a:effectLst/>
                <a:latin typeface="+mn-lt"/>
                <a:ea typeface="ＭＳ Ｐゴシック" pitchFamily="-65" charset="-128"/>
                <a:cs typeface="ＭＳ Ｐゴシック" pitchFamily="-65" charset="-128"/>
              </a:rPr>
              <a:t> condition pour </a:t>
            </a:r>
            <a:r>
              <a:rPr lang="en-US" sz="1200" kern="1200" dirty="0" err="1">
                <a:solidFill>
                  <a:schemeClr val="tx1"/>
                </a:solidFill>
                <a:effectLst/>
                <a:latin typeface="+mn-lt"/>
                <a:ea typeface="ＭＳ Ｐゴシック" pitchFamily="-65" charset="-128"/>
                <a:cs typeface="ＭＳ Ｐゴシック" pitchFamily="-65" charset="-128"/>
              </a:rPr>
              <a:t>répondre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d'entraide</a:t>
            </a:r>
            <a:r>
              <a:rPr lang="en-US" sz="1200" kern="1200" dirty="0">
                <a:solidFill>
                  <a:schemeClr val="tx1"/>
                </a:solidFill>
                <a:effectLst/>
                <a:latin typeface="+mn-lt"/>
                <a:ea typeface="ＭＳ Ｐゴシック" pitchFamily="-65" charset="-128"/>
                <a:cs typeface="ＭＳ Ｐゴシック" pitchFamily="-65" charset="-128"/>
              </a:rPr>
              <a:t> pour la production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et </a:t>
            </a:r>
            <a:r>
              <a:rPr lang="en-US" sz="1200" kern="1200" dirty="0" err="1">
                <a:solidFill>
                  <a:schemeClr val="tx1"/>
                </a:solidFill>
                <a:effectLst/>
                <a:latin typeface="+mn-lt"/>
                <a:ea typeface="ＭＳ Ｐゴシック" pitchFamily="-65" charset="-128"/>
                <a:cs typeface="ＭＳ Ｐゴシック" pitchFamily="-65" charset="-128"/>
              </a:rPr>
              <a:t>si</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elle</a:t>
            </a:r>
            <a:r>
              <a:rPr lang="en-US" sz="1200" kern="1200" dirty="0">
                <a:solidFill>
                  <a:schemeClr val="tx1"/>
                </a:solidFill>
                <a:effectLst/>
                <a:latin typeface="+mn-lt"/>
                <a:ea typeface="ＭＳ Ｐゴシック" pitchFamily="-65" charset="-128"/>
                <a:cs typeface="ＭＳ Ｐゴシック" pitchFamily="-65" charset="-128"/>
              </a:rPr>
              <a:t> a des raisons de </a:t>
            </a:r>
            <a:r>
              <a:rPr lang="en-US" sz="1200" kern="1200" dirty="0" err="1">
                <a:solidFill>
                  <a:schemeClr val="tx1"/>
                </a:solidFill>
                <a:effectLst/>
                <a:latin typeface="+mn-lt"/>
                <a:ea typeface="ＭＳ Ｐゴシック" pitchFamily="-65" charset="-128"/>
                <a:cs typeface="ＭＳ Ｐゴシック" pitchFamily="-65" charset="-128"/>
              </a:rPr>
              <a:t>croire</a:t>
            </a:r>
            <a:r>
              <a:rPr lang="en-US" sz="1200" kern="1200" dirty="0">
                <a:solidFill>
                  <a:schemeClr val="tx1"/>
                </a:solidFill>
                <a:effectLst/>
                <a:latin typeface="+mn-lt"/>
                <a:ea typeface="ＭＳ Ｐゴシック" pitchFamily="-65" charset="-128"/>
                <a:cs typeface="ＭＳ Ｐゴシック" pitchFamily="-65" charset="-128"/>
              </a:rPr>
              <a:t> que, au moment de la divulgation, la double incrimination ne sera pas </a:t>
            </a:r>
            <a:r>
              <a:rPr lang="en-US" sz="1200" kern="1200" dirty="0" err="1">
                <a:solidFill>
                  <a:schemeClr val="tx1"/>
                </a:solidFill>
                <a:effectLst/>
                <a:latin typeface="+mn-lt"/>
                <a:ea typeface="ＭＳ Ｐゴシック" pitchFamily="-65" charset="-128"/>
                <a:cs typeface="ＭＳ Ｐゴシック" pitchFamily="-65" charset="-128"/>
              </a:rPr>
              <a:t>satisfaite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elle</a:t>
            </a:r>
            <a:r>
              <a:rPr lang="en-US" sz="1200" kern="1200" dirty="0">
                <a:solidFill>
                  <a:schemeClr val="tx1"/>
                </a:solidFill>
                <a:effectLst/>
                <a:latin typeface="+mn-lt"/>
                <a:ea typeface="ＭＳ Ｐゴシック" pitchFamily="-65" charset="-128"/>
                <a:cs typeface="ＭＳ Ｐゴシック" pitchFamily="-65" charset="-128"/>
              </a:rPr>
              <a:t> peut se </a:t>
            </a:r>
            <a:r>
              <a:rPr lang="en-US" sz="1200" kern="1200" dirty="0" err="1">
                <a:solidFill>
                  <a:schemeClr val="tx1"/>
                </a:solidFill>
                <a:effectLst/>
                <a:latin typeface="+mn-lt"/>
                <a:ea typeface="ＭＳ Ｐゴシック" pitchFamily="-65" charset="-128"/>
                <a:cs typeface="ＭＳ Ｐゴシック" pitchFamily="-65" charset="-128"/>
              </a:rPr>
              <a:t>réserver</a:t>
            </a:r>
            <a:r>
              <a:rPr lang="en-US" sz="1200" kern="1200" dirty="0">
                <a:solidFill>
                  <a:schemeClr val="tx1"/>
                </a:solidFill>
                <a:effectLst/>
                <a:latin typeface="+mn-lt"/>
                <a:ea typeface="ＭＳ Ｐゴシック" pitchFamily="-65" charset="-128"/>
                <a:cs typeface="ＭＳ Ｐゴシック" pitchFamily="-65" charset="-128"/>
              </a:rPr>
              <a:t> le droit </a:t>
            </a:r>
            <a:r>
              <a:rPr lang="en-US" sz="1200" kern="1200" dirty="0" err="1">
                <a:solidFill>
                  <a:schemeClr val="tx1"/>
                </a:solidFill>
                <a:effectLst/>
                <a:latin typeface="+mn-lt"/>
                <a:ea typeface="ＭＳ Ｐゴシック" pitchFamily="-65" charset="-128"/>
                <a:cs typeface="ＭＳ Ｐゴシック" pitchFamily="-65" charset="-128"/>
              </a:rPr>
              <a:t>d'exiger</a:t>
            </a:r>
            <a:r>
              <a:rPr lang="en-US" sz="1200" kern="1200" dirty="0">
                <a:solidFill>
                  <a:schemeClr val="tx1"/>
                </a:solidFill>
                <a:effectLst/>
                <a:latin typeface="+mn-lt"/>
                <a:ea typeface="ＭＳ Ｐゴシック" pitchFamily="-65" charset="-128"/>
                <a:cs typeface="ＭＳ Ｐゴシック" pitchFamily="-65" charset="-128"/>
              </a:rPr>
              <a:t> la double incrimination </a:t>
            </a:r>
            <a:r>
              <a:rPr lang="en-US" sz="1200" kern="1200" dirty="0" err="1">
                <a:solidFill>
                  <a:schemeClr val="tx1"/>
                </a:solidFill>
                <a:effectLst/>
                <a:latin typeface="+mn-lt"/>
                <a:ea typeface="ＭＳ Ｐゴシック" pitchFamily="-65" charset="-128"/>
                <a:cs typeface="ＭＳ Ｐゴシック" pitchFamily="-65" charset="-128"/>
              </a:rPr>
              <a:t>comme</a:t>
            </a:r>
            <a:r>
              <a:rPr lang="en-US" sz="1200" kern="1200" dirty="0">
                <a:solidFill>
                  <a:schemeClr val="tx1"/>
                </a:solidFill>
                <a:effectLst/>
                <a:latin typeface="+mn-lt"/>
                <a:ea typeface="ＭＳ Ｐゴシック" pitchFamily="-65" charset="-128"/>
                <a:cs typeface="ＭＳ Ｐゴシック" pitchFamily="-65" charset="-128"/>
              </a:rPr>
              <a:t> condition </a:t>
            </a:r>
            <a:r>
              <a:rPr lang="en-US" sz="1200" kern="1200" dirty="0" err="1">
                <a:solidFill>
                  <a:schemeClr val="tx1"/>
                </a:solidFill>
                <a:effectLst/>
                <a:latin typeface="+mn-lt"/>
                <a:ea typeface="ＭＳ Ｐゴシック" pitchFamily="-65" charset="-128"/>
                <a:cs typeface="ＭＳ Ｐゴシック" pitchFamily="-65" charset="-128"/>
              </a:rPr>
              <a:t>préalable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conservation.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a:t>
            </a:r>
            <a:r>
              <a:rPr lang="en-US" sz="1200" kern="1200" dirty="0">
                <a:solidFill>
                  <a:schemeClr val="tx1"/>
                </a:solidFill>
                <a:effectLst/>
                <a:latin typeface="+mn-lt"/>
                <a:ea typeface="ＭＳ Ｐゴシック" pitchFamily="-65" charset="-128"/>
                <a:cs typeface="ＭＳ Ｐゴシック" pitchFamily="-65" charset="-128"/>
              </a:rPr>
              <a:t> qui </a:t>
            </a:r>
            <a:r>
              <a:rPr lang="en-US" sz="1200" kern="1200" dirty="0" err="1">
                <a:solidFill>
                  <a:schemeClr val="tx1"/>
                </a:solidFill>
                <a:effectLst/>
                <a:latin typeface="+mn-lt"/>
                <a:ea typeface="ＭＳ Ｐゴシック" pitchFamily="-65" charset="-128"/>
                <a:cs typeface="ＭＳ Ｐゴシック" pitchFamily="-65" charset="-128"/>
              </a:rPr>
              <a:t>concerne</a:t>
            </a:r>
            <a:r>
              <a:rPr lang="en-US" sz="1200" kern="1200" dirty="0">
                <a:solidFill>
                  <a:schemeClr val="tx1"/>
                </a:solidFill>
                <a:effectLst/>
                <a:latin typeface="+mn-lt"/>
                <a:ea typeface="ＭＳ Ｐゴシック" pitchFamily="-65" charset="-128"/>
                <a:cs typeface="ＭＳ Ｐゴシック" pitchFamily="-65" charset="-128"/>
              </a:rPr>
              <a:t> les infractions </a:t>
            </a:r>
            <a:r>
              <a:rPr lang="en-US" sz="1200" kern="1200" dirty="0" err="1">
                <a:solidFill>
                  <a:schemeClr val="tx1"/>
                </a:solidFill>
                <a:effectLst/>
                <a:latin typeface="+mn-lt"/>
                <a:ea typeface="ＭＳ Ｐゴシック" pitchFamily="-65" charset="-128"/>
                <a:cs typeface="ＭＳ Ｐゴシック" pitchFamily="-65" charset="-128"/>
              </a:rPr>
              <a:t>établies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conformément</a:t>
            </a:r>
            <a:r>
              <a:rPr lang="en-US" sz="1200" kern="1200" dirty="0">
                <a:solidFill>
                  <a:schemeClr val="tx1"/>
                </a:solidFill>
                <a:effectLst/>
                <a:latin typeface="+mn-lt"/>
                <a:ea typeface="ＭＳ Ｐゴシック" pitchFamily="-65" charset="-128"/>
                <a:cs typeface="ＭＳ Ｐゴシック" pitchFamily="-65" charset="-128"/>
              </a:rPr>
              <a:t> aux articles 2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11, il est </a:t>
            </a:r>
            <a:r>
              <a:rPr lang="en-US" sz="1200" kern="1200" dirty="0" err="1">
                <a:solidFill>
                  <a:schemeClr val="tx1"/>
                </a:solidFill>
                <a:effectLst/>
                <a:latin typeface="+mn-lt"/>
                <a:ea typeface="ＭＳ Ｐゴシック" pitchFamily="-65" charset="-128"/>
                <a:cs typeface="ＭＳ Ｐゴシック" pitchFamily="-65" charset="-128"/>
              </a:rPr>
              <a:t>supposé</a:t>
            </a:r>
            <a:r>
              <a:rPr lang="en-US" sz="1200" kern="1200" dirty="0">
                <a:solidFill>
                  <a:schemeClr val="tx1"/>
                </a:solidFill>
                <a:effectLst/>
                <a:latin typeface="+mn-lt"/>
                <a:ea typeface="ＭＳ Ｐゴシック" pitchFamily="-65" charset="-128"/>
                <a:cs typeface="ＭＳ Ｐゴシック" pitchFamily="-65" charset="-128"/>
              </a:rPr>
              <a:t> que la condition de double incrimination est </a:t>
            </a:r>
            <a:r>
              <a:rPr lang="en-US" sz="1200" kern="1200" dirty="0" err="1">
                <a:solidFill>
                  <a:schemeClr val="tx1"/>
                </a:solidFill>
                <a:effectLst/>
                <a:latin typeface="+mn-lt"/>
                <a:ea typeface="ＭＳ Ｐゴシック" pitchFamily="-65" charset="-128"/>
                <a:cs typeface="ＭＳ Ｐゴシック" pitchFamily="-65" charset="-128"/>
              </a:rPr>
              <a:t>automatiquement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remplie</a:t>
            </a:r>
            <a:r>
              <a:rPr lang="en-US" sz="1200" kern="1200" dirty="0">
                <a:solidFill>
                  <a:schemeClr val="tx1"/>
                </a:solidFill>
                <a:effectLst/>
                <a:latin typeface="+mn-lt"/>
                <a:ea typeface="ＭＳ Ｐゴシック" pitchFamily="-65" charset="-128"/>
                <a:cs typeface="ＭＳ Ｐゴシック" pitchFamily="-65" charset="-128"/>
              </a:rPr>
              <a:t> entre les Parties, sous </a:t>
            </a:r>
            <a:r>
              <a:rPr lang="en-US" sz="1200" kern="1200" dirty="0" err="1">
                <a:solidFill>
                  <a:schemeClr val="tx1"/>
                </a:solidFill>
                <a:effectLst/>
                <a:latin typeface="+mn-lt"/>
                <a:ea typeface="ＭＳ Ｐゴシック" pitchFamily="-65" charset="-128"/>
                <a:cs typeface="ＭＳ Ｐゴシック" pitchFamily="-65" charset="-128"/>
              </a:rPr>
              <a:t>réserve</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réserves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qu'elles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peuvent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avoir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formulées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l'égard</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ces</a:t>
            </a:r>
            <a:r>
              <a:rPr lang="en-US" sz="1200" kern="1200" dirty="0">
                <a:solidFill>
                  <a:schemeClr val="tx1"/>
                </a:solidFill>
                <a:effectLst/>
                <a:latin typeface="+mn-lt"/>
                <a:ea typeface="ＭＳ Ｐゴシック" pitchFamily="-65" charset="-128"/>
                <a:cs typeface="ＭＳ Ｐゴシック" pitchFamily="-65" charset="-128"/>
              </a:rPr>
              <a:t> infractions </a:t>
            </a:r>
            <a:r>
              <a:rPr lang="en-US" sz="1200" kern="1200" dirty="0" err="1">
                <a:solidFill>
                  <a:schemeClr val="tx1"/>
                </a:solidFill>
                <a:effectLst/>
                <a:latin typeface="+mn-lt"/>
                <a:ea typeface="ＭＳ Ｐゴシック" pitchFamily="-65" charset="-128"/>
                <a:cs typeface="ＭＳ Ｐゴシック" pitchFamily="-65" charset="-128"/>
              </a:rPr>
              <a:t>lorsque</a:t>
            </a:r>
            <a:r>
              <a:rPr lang="en-US" sz="1200" kern="1200" dirty="0">
                <a:solidFill>
                  <a:schemeClr val="tx1"/>
                </a:solidFill>
                <a:effectLst/>
                <a:latin typeface="+mn-lt"/>
                <a:ea typeface="ＭＳ Ｐゴシック" pitchFamily="-65" charset="-128"/>
                <a:cs typeface="ＭＳ Ｐゴシック" pitchFamily="-65" charset="-128"/>
              </a:rPr>
              <a:t> la Convention le </a:t>
            </a:r>
            <a:r>
              <a:rPr lang="en-US" sz="1200" kern="1200" dirty="0" err="1">
                <a:solidFill>
                  <a:schemeClr val="tx1"/>
                </a:solidFill>
                <a:effectLst/>
                <a:latin typeface="+mn-lt"/>
                <a:ea typeface="ＭＳ Ｐゴシック" pitchFamily="-65" charset="-128"/>
                <a:cs typeface="ＭＳ Ｐゴシック" pitchFamily="-65" charset="-128"/>
              </a:rPr>
              <a:t>permet</a:t>
            </a:r>
            <a:r>
              <a:rPr lang="en-US" sz="1200" kern="1200" dirty="0">
                <a:solidFill>
                  <a:schemeClr val="tx1"/>
                </a:solidFill>
                <a:effectLst/>
                <a:latin typeface="+mn-lt"/>
                <a:ea typeface="ＭＳ Ｐゴシック" pitchFamily="-65" charset="-128"/>
                <a:cs typeface="ＭＳ Ｐゴシック" pitchFamily="-65" charset="-128"/>
              </a:rPr>
              <a:t>. Par </a:t>
            </a:r>
            <a:r>
              <a:rPr lang="en-US" sz="1200" kern="1200" dirty="0" err="1">
                <a:solidFill>
                  <a:schemeClr val="tx1"/>
                </a:solidFill>
                <a:effectLst/>
                <a:latin typeface="+mn-lt"/>
                <a:ea typeface="ＭＳ Ｐゴシック" pitchFamily="-65" charset="-128"/>
                <a:cs typeface="ＭＳ Ｐゴシック" pitchFamily="-65" charset="-128"/>
              </a:rPr>
              <a:t>conséquent</a:t>
            </a:r>
            <a:r>
              <a:rPr lang="en-US" sz="1200" kern="1200" dirty="0">
                <a:solidFill>
                  <a:schemeClr val="tx1"/>
                </a:solidFill>
                <a:effectLst/>
                <a:latin typeface="+mn-lt"/>
                <a:ea typeface="ＭＳ Ｐゴシック" pitchFamily="-65" charset="-128"/>
                <a:cs typeface="ＭＳ Ｐゴシック" pitchFamily="-65" charset="-128"/>
              </a:rPr>
              <a:t>, les Parties ne </a:t>
            </a:r>
            <a:r>
              <a:rPr lang="en-US" sz="1200" kern="1200" dirty="0" err="1">
                <a:solidFill>
                  <a:schemeClr val="tx1"/>
                </a:solidFill>
                <a:effectLst/>
                <a:latin typeface="+mn-lt"/>
                <a:ea typeface="ＭＳ Ｐゴシック" pitchFamily="-65" charset="-128"/>
                <a:cs typeface="ＭＳ Ｐゴシック" pitchFamily="-65" charset="-128"/>
              </a:rPr>
              <a:t>peuvent</a:t>
            </a:r>
            <a:r>
              <a:rPr lang="en-US" sz="1200" kern="1200" dirty="0">
                <a:solidFill>
                  <a:schemeClr val="tx1"/>
                </a:solidFill>
                <a:effectLst/>
                <a:latin typeface="+mn-lt"/>
                <a:ea typeface="ＭＳ Ｐゴシック" pitchFamily="-65" charset="-128"/>
                <a:cs typeface="ＭＳ Ｐゴシック" pitchFamily="-65" charset="-128"/>
              </a:rPr>
              <a:t> imposer </a:t>
            </a:r>
            <a:r>
              <a:rPr lang="en-US" sz="1200" kern="1200" dirty="0" err="1">
                <a:solidFill>
                  <a:schemeClr val="tx1"/>
                </a:solidFill>
                <a:effectLst/>
                <a:latin typeface="+mn-lt"/>
                <a:ea typeface="ＭＳ Ｐゴシック" pitchFamily="-65" charset="-128"/>
                <a:cs typeface="ＭＳ Ｐゴシック" pitchFamily="-65" charset="-128"/>
              </a:rPr>
              <a:t>cette</a:t>
            </a:r>
            <a:r>
              <a:rPr lang="en-US" sz="1200" kern="1200" dirty="0">
                <a:solidFill>
                  <a:schemeClr val="tx1"/>
                </a:solidFill>
                <a:effectLst/>
                <a:latin typeface="+mn-lt"/>
                <a:ea typeface="ＭＳ Ｐゴシック" pitchFamily="-65" charset="-128"/>
                <a:cs typeface="ＭＳ Ｐゴシック" pitchFamily="-65" charset="-128"/>
              </a:rPr>
              <a:t> condition </a:t>
            </a:r>
            <a:r>
              <a:rPr lang="en-US" sz="1200" kern="1200" dirty="0" err="1">
                <a:solidFill>
                  <a:schemeClr val="tx1"/>
                </a:solidFill>
                <a:effectLst/>
                <a:latin typeface="+mn-lt"/>
                <a:ea typeface="ＭＳ Ｐゴシック" pitchFamily="-65" charset="-128"/>
                <a:cs typeface="ＭＳ Ｐゴシック" pitchFamily="-65" charset="-128"/>
              </a:rPr>
              <a:t>qu'en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a:t>
            </a:r>
            <a:r>
              <a:rPr lang="en-US" sz="1200" kern="1200" dirty="0">
                <a:solidFill>
                  <a:schemeClr val="tx1"/>
                </a:solidFill>
                <a:effectLst/>
                <a:latin typeface="+mn-lt"/>
                <a:ea typeface="ＭＳ Ｐゴシック" pitchFamily="-65" charset="-128"/>
                <a:cs typeface="ＭＳ Ｐゴシック" pitchFamily="-65" charset="-128"/>
              </a:rPr>
              <a:t> qui </a:t>
            </a:r>
            <a:r>
              <a:rPr lang="en-US" sz="1200" kern="1200" dirty="0" err="1">
                <a:solidFill>
                  <a:schemeClr val="tx1"/>
                </a:solidFill>
                <a:effectLst/>
                <a:latin typeface="+mn-lt"/>
                <a:ea typeface="ＭＳ Ｐゴシック" pitchFamily="-65" charset="-128"/>
                <a:cs typeface="ＭＳ Ｐゴシック" pitchFamily="-65" charset="-128"/>
              </a:rPr>
              <a:t>concerne</a:t>
            </a:r>
            <a:r>
              <a:rPr lang="en-US" sz="1200" kern="1200" dirty="0">
                <a:solidFill>
                  <a:schemeClr val="tx1"/>
                </a:solidFill>
                <a:effectLst/>
                <a:latin typeface="+mn-lt"/>
                <a:ea typeface="ＭＳ Ｐゴシック" pitchFamily="-65" charset="-128"/>
                <a:cs typeface="ＭＳ Ｐゴシック" pitchFamily="-65" charset="-128"/>
              </a:rPr>
              <a:t> les infractions </a:t>
            </a:r>
            <a:r>
              <a:rPr lang="en-US" sz="1200" kern="1200" dirty="0" err="1">
                <a:solidFill>
                  <a:schemeClr val="tx1"/>
                </a:solidFill>
                <a:effectLst/>
                <a:latin typeface="+mn-lt"/>
                <a:ea typeface="ＭＳ Ｐゴシック" pitchFamily="-65" charset="-128"/>
                <a:cs typeface="ＭＳ Ｐゴシック" pitchFamily="-65" charset="-128"/>
              </a:rPr>
              <a:t>autres</a:t>
            </a:r>
            <a:r>
              <a:rPr lang="en-US" sz="1200" kern="1200" dirty="0">
                <a:solidFill>
                  <a:schemeClr val="tx1"/>
                </a:solidFill>
                <a:effectLst/>
                <a:latin typeface="+mn-lt"/>
                <a:ea typeface="ＭＳ Ｐゴシック" pitchFamily="-65" charset="-128"/>
                <a:cs typeface="ＭＳ Ｐゴシック" pitchFamily="-65" charset="-128"/>
              </a:rPr>
              <a:t> que </a:t>
            </a:r>
            <a:r>
              <a:rPr lang="en-US" sz="1200" kern="1200" dirty="0" err="1">
                <a:solidFill>
                  <a:schemeClr val="tx1"/>
                </a:solidFill>
                <a:effectLst/>
                <a:latin typeface="+mn-lt"/>
                <a:ea typeface="ＭＳ Ｐゴシック" pitchFamily="-65" charset="-128"/>
                <a:cs typeface="ＭＳ Ｐゴシック" pitchFamily="-65" charset="-128"/>
              </a:rPr>
              <a:t>celles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définies</a:t>
            </a:r>
            <a:r>
              <a:rPr lang="en-US" sz="1200" kern="1200" dirty="0">
                <a:solidFill>
                  <a:schemeClr val="tx1"/>
                </a:solidFill>
                <a:effectLst/>
                <a:latin typeface="+mn-lt"/>
                <a:ea typeface="ＭＳ Ｐゴシック" pitchFamily="-65" charset="-128"/>
                <a:cs typeface="ＭＳ Ｐゴシック" pitchFamily="-65" charset="-128"/>
              </a:rPr>
              <a:t> dans la Convention.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Les Parties </a:t>
            </a:r>
            <a:r>
              <a:rPr lang="en-US" sz="1200" kern="1200" dirty="0" err="1">
                <a:solidFill>
                  <a:schemeClr val="tx1"/>
                </a:solidFill>
                <a:effectLst/>
                <a:latin typeface="+mn-lt"/>
                <a:ea typeface="ＭＳ Ｐゴシック" pitchFamily="-65" charset="-128"/>
                <a:cs typeface="ＭＳ Ｐゴシック" pitchFamily="-65" charset="-128"/>
              </a:rPr>
              <a:t>peuvent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garantir</a:t>
            </a:r>
            <a:r>
              <a:rPr lang="en-US" sz="1200" kern="1200" dirty="0">
                <a:solidFill>
                  <a:schemeClr val="tx1"/>
                </a:solidFill>
                <a:effectLst/>
                <a:latin typeface="+mn-lt"/>
                <a:ea typeface="ＭＳ Ｐゴシック" pitchFamily="-65" charset="-128"/>
                <a:cs typeface="ＭＳ Ｐゴシック" pitchFamily="-65" charset="-128"/>
              </a:rPr>
              <a:t> que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conservées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vertu de </a:t>
            </a:r>
            <a:r>
              <a:rPr lang="en-US" sz="1200" kern="1200" dirty="0" err="1">
                <a:solidFill>
                  <a:schemeClr val="tx1"/>
                </a:solidFill>
                <a:effectLst/>
                <a:latin typeface="+mn-lt"/>
                <a:ea typeface="ＭＳ Ｐゴシック" pitchFamily="-65" charset="-128"/>
                <a:cs typeface="ＭＳ Ｐゴシック" pitchFamily="-65" charset="-128"/>
              </a:rPr>
              <a:t>cet</a:t>
            </a:r>
            <a:r>
              <a:rPr lang="en-US" sz="1200" kern="1200" dirty="0">
                <a:solidFill>
                  <a:schemeClr val="tx1"/>
                </a:solidFill>
                <a:effectLst/>
                <a:latin typeface="+mn-lt"/>
                <a:ea typeface="ＭＳ Ｐゴシック" pitchFamily="-65" charset="-128"/>
                <a:cs typeface="ＭＳ Ｐゴシック" pitchFamily="-65" charset="-128"/>
              </a:rPr>
              <a:t> article </a:t>
            </a:r>
            <a:r>
              <a:rPr lang="en-US" sz="1200" kern="1200" dirty="0" err="1">
                <a:solidFill>
                  <a:schemeClr val="tx1"/>
                </a:solidFill>
                <a:effectLst/>
                <a:latin typeface="+mn-lt"/>
                <a:ea typeface="ＭＳ Ｐゴシック" pitchFamily="-65" charset="-128"/>
                <a:cs typeface="ＭＳ Ｐゴシック" pitchFamily="-65" charset="-128"/>
              </a:rPr>
              <a:t>seront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conservées</a:t>
            </a:r>
            <a:r>
              <a:rPr lang="en-US" sz="1200" kern="1200" dirty="0">
                <a:solidFill>
                  <a:schemeClr val="tx1"/>
                </a:solidFill>
                <a:effectLst/>
                <a:latin typeface="+mn-lt"/>
                <a:ea typeface="ＭＳ Ｐゴシック" pitchFamily="-65" charset="-128"/>
                <a:cs typeface="ＭＳ Ｐゴシック" pitchFamily="-65" charset="-128"/>
              </a:rPr>
              <a:t> pendant au </a:t>
            </a:r>
            <a:r>
              <a:rPr lang="en-US" sz="1200" kern="1200" dirty="0" err="1">
                <a:solidFill>
                  <a:schemeClr val="tx1"/>
                </a:solidFill>
                <a:effectLst/>
                <a:latin typeface="+mn-lt"/>
                <a:ea typeface="ＭＳ Ｐゴシック" pitchFamily="-65" charset="-128"/>
                <a:cs typeface="ＭＳ Ｐゴシック" pitchFamily="-65" charset="-128"/>
              </a:rPr>
              <a:t>moins</a:t>
            </a:r>
            <a:r>
              <a:rPr lang="en-US" sz="1200" kern="1200" dirty="0">
                <a:solidFill>
                  <a:schemeClr val="tx1"/>
                </a:solidFill>
                <a:effectLst/>
                <a:latin typeface="+mn-lt"/>
                <a:ea typeface="ＭＳ Ｐゴシック" pitchFamily="-65" charset="-128"/>
                <a:cs typeface="ＭＳ Ｐゴシック" pitchFamily="-65" charset="-128"/>
              </a:rPr>
              <a:t> 60 </a:t>
            </a:r>
            <a:r>
              <a:rPr lang="en-US" sz="1200" kern="1200" dirty="0" err="1">
                <a:solidFill>
                  <a:schemeClr val="tx1"/>
                </a:solidFill>
                <a:effectLst/>
                <a:latin typeface="+mn-lt"/>
                <a:ea typeface="ＭＳ Ｐゴシック" pitchFamily="-65" charset="-128"/>
                <a:cs typeface="ＭＳ Ｐゴシック" pitchFamily="-65" charset="-128"/>
              </a:rPr>
              <a:t>jours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attendant la </a:t>
            </a:r>
            <a:r>
              <a:rPr lang="en-US" sz="1200" kern="1200" dirty="0" err="1">
                <a:solidFill>
                  <a:schemeClr val="tx1"/>
                </a:solidFill>
                <a:effectLst/>
                <a:latin typeface="+mn-lt"/>
                <a:ea typeface="ＭＳ Ｐゴシック" pitchFamily="-65" charset="-128"/>
                <a:cs typeface="ＭＳ Ｐゴシック" pitchFamily="-65" charset="-128"/>
              </a:rPr>
              <a:t>réception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formelle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d'entraide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judiciaire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visant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divulgation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et </a:t>
            </a:r>
            <a:r>
              <a:rPr lang="en-US" sz="1200" kern="1200" dirty="0" err="1">
                <a:solidFill>
                  <a:schemeClr val="tx1"/>
                </a:solidFill>
                <a:effectLst/>
                <a:latin typeface="+mn-lt"/>
                <a:ea typeface="ＭＳ Ｐゴシック" pitchFamily="-65" charset="-128"/>
                <a:cs typeface="ＭＳ Ｐゴシック" pitchFamily="-65" charset="-128"/>
              </a:rPr>
              <a:t>continueront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être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conservées</a:t>
            </a:r>
            <a:r>
              <a:rPr lang="en-US" sz="1200" kern="1200" dirty="0">
                <a:solidFill>
                  <a:schemeClr val="tx1"/>
                </a:solidFill>
                <a:effectLst/>
                <a:latin typeface="+mn-lt"/>
                <a:ea typeface="ＭＳ Ｐゴシック" pitchFamily="-65" charset="-128"/>
                <a:cs typeface="ＭＳ Ｐゴシック" pitchFamily="-65" charset="-128"/>
              </a:rPr>
              <a:t> après </a:t>
            </a:r>
            <a:r>
              <a:rPr lang="en-US" sz="1200" kern="1200" dirty="0" err="1">
                <a:solidFill>
                  <a:schemeClr val="tx1"/>
                </a:solidFill>
                <a:effectLst/>
                <a:latin typeface="+mn-lt"/>
                <a:ea typeface="ＭＳ Ｐゴシック" pitchFamily="-65" charset="-128"/>
                <a:cs typeface="ＭＳ Ｐゴシック" pitchFamily="-65" charset="-128"/>
              </a:rPr>
              <a:t>réception</a:t>
            </a:r>
            <a:r>
              <a:rPr lang="en-US" sz="1200" kern="1200" dirty="0">
                <a:solidFill>
                  <a:schemeClr val="tx1"/>
                </a:solidFill>
                <a:effectLst/>
                <a:latin typeface="+mn-lt"/>
                <a:ea typeface="ＭＳ Ｐゴシック" pitchFamily="-65" charset="-128"/>
                <a:cs typeface="ＭＳ Ｐゴシック" pitchFamily="-65" charset="-128"/>
              </a:rPr>
              <a:t> de la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days pending receipt of a formal mutual assistance request seeking the disclosure of the data and continue to be held following receipt of the request.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7339472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err="1"/>
              <a:t>Présentation</a:t>
            </a:r>
            <a:r>
              <a:rPr lang="en-US" dirty="0"/>
              <a:t> </a:t>
            </a:r>
            <a:r>
              <a:rPr lang="en-US" dirty="0" err="1"/>
              <a:t>graphique</a:t>
            </a:r>
            <a:r>
              <a:rPr lang="en-US" dirty="0"/>
              <a:t> des trois aspects les plus </a:t>
            </a:r>
            <a:r>
              <a:rPr lang="en-US" dirty="0" err="1"/>
              <a:t>importants</a:t>
            </a:r>
            <a:r>
              <a:rPr lang="en-US" dirty="0"/>
              <a:t> de </a:t>
            </a:r>
            <a:r>
              <a:rPr lang="en-US" dirty="0" err="1"/>
              <a:t>l'article</a:t>
            </a:r>
            <a:r>
              <a:rPr lang="en-US" dirty="0"/>
              <a:t> 29. </a:t>
            </a:r>
            <a:r>
              <a:rPr lang="en-US" dirty="0" err="1"/>
              <a:t>L'expert</a:t>
            </a:r>
            <a:r>
              <a:rPr lang="en-US" dirty="0"/>
              <a:t> doit les </a:t>
            </a:r>
            <a:r>
              <a:rPr lang="en-US" dirty="0" err="1"/>
              <a:t>résumer</a:t>
            </a:r>
            <a:r>
              <a:rPr lang="en-US" dirty="0"/>
              <a:t> avec </a:t>
            </a:r>
            <a:r>
              <a:rPr lang="en-US" dirty="0" err="1"/>
              <a:t>une</a:t>
            </a:r>
            <a:r>
              <a:rPr lang="en-US" dirty="0"/>
              <a:t> conclusion effective.</a:t>
            </a:r>
          </a:p>
          <a:p>
            <a:pPr algn="just"/>
            <a:endParaRPr lang="en-US" dirty="0"/>
          </a:p>
          <a:p>
            <a:pPr algn="just"/>
            <a:r>
              <a:rPr lang="en-US" dirty="0"/>
              <a:t>La conservation </a:t>
            </a:r>
            <a:r>
              <a:rPr lang="en-US" dirty="0" err="1"/>
              <a:t>accélérée</a:t>
            </a:r>
            <a:r>
              <a:rPr lang="en-US" dirty="0"/>
              <a:t> est </a:t>
            </a:r>
            <a:r>
              <a:rPr lang="en-US" dirty="0" err="1"/>
              <a:t>mieux</a:t>
            </a:r>
            <a:r>
              <a:rPr lang="en-US" dirty="0"/>
              <a:t> </a:t>
            </a:r>
            <a:r>
              <a:rPr lang="en-US" dirty="0" err="1"/>
              <a:t>expliquée</a:t>
            </a:r>
            <a:r>
              <a:rPr lang="en-US" dirty="0"/>
              <a:t> </a:t>
            </a:r>
            <a:r>
              <a:rPr lang="en-US" dirty="0" err="1"/>
              <a:t>lorsqu'il</a:t>
            </a:r>
            <a:r>
              <a:rPr lang="en-US" dirty="0"/>
              <a:t> </a:t>
            </a:r>
            <a:r>
              <a:rPr lang="en-US" dirty="0" err="1"/>
              <a:t>n'y</a:t>
            </a:r>
            <a:r>
              <a:rPr lang="en-US" dirty="0"/>
              <a:t> a pas de régime de conservation des </a:t>
            </a:r>
            <a:r>
              <a:rPr lang="en-US" dirty="0" err="1"/>
              <a:t>données</a:t>
            </a:r>
            <a:r>
              <a:rPr lang="en-US" dirty="0"/>
              <a:t>. Si </a:t>
            </a:r>
            <a:r>
              <a:rPr lang="en-US" dirty="0" err="1"/>
              <a:t>tel</a:t>
            </a:r>
            <a:r>
              <a:rPr lang="en-US" dirty="0"/>
              <a:t> est le </a:t>
            </a:r>
            <a:r>
              <a:rPr lang="en-US" dirty="0" err="1"/>
              <a:t>cas</a:t>
            </a:r>
            <a:r>
              <a:rPr lang="en-US" dirty="0"/>
              <a:t>, la conservation </a:t>
            </a:r>
            <a:r>
              <a:rPr lang="en-US" dirty="0" err="1"/>
              <a:t>n'est</a:t>
            </a:r>
            <a:r>
              <a:rPr lang="en-US" dirty="0"/>
              <a:t> pas </a:t>
            </a:r>
            <a:r>
              <a:rPr lang="en-US" dirty="0" err="1"/>
              <a:t>nécessaire</a:t>
            </a:r>
            <a:r>
              <a:rPr lang="en-US" dirty="0"/>
              <a:t> </a:t>
            </a:r>
            <a:r>
              <a:rPr lang="en-US" dirty="0" err="1"/>
              <a:t>puisque</a:t>
            </a:r>
            <a:r>
              <a:rPr lang="en-US" dirty="0"/>
              <a:t> les </a:t>
            </a:r>
            <a:r>
              <a:rPr lang="en-US" dirty="0" err="1"/>
              <a:t>données</a:t>
            </a:r>
            <a:r>
              <a:rPr lang="en-US" dirty="0"/>
              <a:t> </a:t>
            </a:r>
            <a:r>
              <a:rPr lang="en-US" dirty="0" err="1"/>
              <a:t>sont</a:t>
            </a:r>
            <a:r>
              <a:rPr lang="en-US" dirty="0"/>
              <a:t> déjà </a:t>
            </a:r>
            <a:r>
              <a:rPr lang="en-US" dirty="0" err="1"/>
              <a:t>conservées</a:t>
            </a:r>
            <a:r>
              <a:rPr lang="en-US" dirty="0"/>
              <a:t> pendant un certain temps par le </a:t>
            </a:r>
            <a:r>
              <a:rPr lang="en-US" dirty="0" err="1"/>
              <a:t>fournisseur</a:t>
            </a:r>
            <a:r>
              <a:rPr lang="en-US" dirty="0"/>
              <a:t> de services Internet. </a:t>
            </a:r>
            <a:r>
              <a:rPr lang="en-US" dirty="0" err="1"/>
              <a:t>Toutefois</a:t>
            </a:r>
            <a:r>
              <a:rPr lang="en-US" dirty="0"/>
              <a:t>, la conservation </a:t>
            </a:r>
            <a:r>
              <a:rPr lang="en-US" dirty="0" err="1"/>
              <a:t>accélérée</a:t>
            </a:r>
            <a:r>
              <a:rPr lang="en-US" dirty="0"/>
              <a:t> peut </a:t>
            </a:r>
            <a:r>
              <a:rPr lang="en-US" dirty="0" err="1"/>
              <a:t>être</a:t>
            </a:r>
            <a:r>
              <a:rPr lang="en-US" dirty="0"/>
              <a:t> </a:t>
            </a:r>
            <a:r>
              <a:rPr lang="en-US" dirty="0" err="1"/>
              <a:t>utilisée</a:t>
            </a:r>
            <a:r>
              <a:rPr lang="en-US" dirty="0"/>
              <a:t> </a:t>
            </a:r>
            <a:r>
              <a:rPr lang="en-US" dirty="0" err="1"/>
              <a:t>même</a:t>
            </a:r>
            <a:r>
              <a:rPr lang="en-US" dirty="0"/>
              <a:t> dans les régimes de conservation des </a:t>
            </a:r>
            <a:r>
              <a:rPr lang="en-US" dirty="0" err="1"/>
              <a:t>données</a:t>
            </a:r>
            <a:r>
              <a:rPr lang="en-US" dirty="0"/>
              <a:t> </a:t>
            </a:r>
            <a:r>
              <a:rPr lang="en-US" dirty="0" err="1"/>
              <a:t>puisqu'elle</a:t>
            </a:r>
            <a:r>
              <a:rPr lang="en-US" dirty="0"/>
              <a:t> ne </a:t>
            </a:r>
            <a:r>
              <a:rPr lang="en-US" dirty="0" err="1"/>
              <a:t>couvre</a:t>
            </a:r>
            <a:r>
              <a:rPr lang="en-US" dirty="0"/>
              <a:t> pas les </a:t>
            </a:r>
            <a:r>
              <a:rPr lang="en-US" dirty="0" err="1"/>
              <a:t>données</a:t>
            </a:r>
            <a:r>
              <a:rPr lang="en-US" dirty="0"/>
              <a:t> </a:t>
            </a:r>
            <a:r>
              <a:rPr lang="en-US" dirty="0" err="1"/>
              <a:t>en</a:t>
            </a:r>
            <a:r>
              <a:rPr lang="en-US" dirty="0"/>
              <a:t> possession des </a:t>
            </a:r>
            <a:r>
              <a:rPr lang="en-US" dirty="0" err="1"/>
              <a:t>personnes</a:t>
            </a:r>
            <a:r>
              <a:rPr lang="en-US" dirty="0"/>
              <a:t> physiques. </a:t>
            </a:r>
            <a:r>
              <a:rPr lang="en-US" dirty="0" err="1"/>
              <a:t>Néanmoins</a:t>
            </a:r>
            <a:r>
              <a:rPr lang="en-US" dirty="0"/>
              <a:t>, la </a:t>
            </a:r>
            <a:r>
              <a:rPr lang="en-US" dirty="0" err="1"/>
              <a:t>plupart</a:t>
            </a:r>
            <a:r>
              <a:rPr lang="en-US" dirty="0"/>
              <a:t> des </a:t>
            </a:r>
            <a:r>
              <a:rPr lang="en-US" dirty="0" err="1"/>
              <a:t>données</a:t>
            </a:r>
            <a:r>
              <a:rPr lang="en-US" dirty="0"/>
              <a:t> </a:t>
            </a:r>
            <a:r>
              <a:rPr lang="en-US" dirty="0" err="1"/>
              <a:t>recherchées</a:t>
            </a:r>
            <a:r>
              <a:rPr lang="en-US" dirty="0"/>
              <a:t> par les </a:t>
            </a:r>
            <a:r>
              <a:rPr lang="en-US" dirty="0" err="1"/>
              <a:t>autorités</a:t>
            </a:r>
            <a:r>
              <a:rPr lang="en-US" dirty="0"/>
              <a:t> de justice </a:t>
            </a:r>
            <a:r>
              <a:rPr lang="en-US" dirty="0" err="1"/>
              <a:t>pénale</a:t>
            </a:r>
            <a:r>
              <a:rPr lang="en-US" dirty="0"/>
              <a:t> </a:t>
            </a:r>
            <a:r>
              <a:rPr lang="en-US" dirty="0" err="1"/>
              <a:t>sont</a:t>
            </a:r>
            <a:r>
              <a:rPr lang="en-US" dirty="0"/>
              <a:t> </a:t>
            </a:r>
            <a:r>
              <a:rPr lang="en-US" dirty="0" err="1"/>
              <a:t>détenues</a:t>
            </a:r>
            <a:r>
              <a:rPr lang="en-US" dirty="0"/>
              <a:t> par des </a:t>
            </a:r>
            <a:r>
              <a:rPr lang="en-US" dirty="0" err="1"/>
              <a:t>fournisseurs</a:t>
            </a:r>
            <a:r>
              <a:rPr lang="en-US" dirty="0"/>
              <a:t> de services Internet </a:t>
            </a:r>
            <a:r>
              <a:rPr lang="en-US" dirty="0" err="1"/>
              <a:t>ou</a:t>
            </a:r>
            <a:r>
              <a:rPr lang="en-US" dirty="0"/>
              <a:t> </a:t>
            </a:r>
            <a:r>
              <a:rPr lang="en-US" dirty="0" err="1"/>
              <a:t>d'autres</a:t>
            </a:r>
            <a:r>
              <a:rPr lang="en-US" dirty="0"/>
              <a:t> </a:t>
            </a:r>
            <a:r>
              <a:rPr lang="en-US" dirty="0" err="1"/>
              <a:t>entités</a:t>
            </a:r>
            <a:r>
              <a:rPr lang="en-US" dirty="0"/>
              <a:t> </a:t>
            </a:r>
            <a:r>
              <a:rPr lang="en-US" dirty="0" err="1"/>
              <a:t>juridiques</a:t>
            </a:r>
            <a:r>
              <a:rPr lang="en-US" dirty="0"/>
              <a:t> et, par </a:t>
            </a:r>
            <a:r>
              <a:rPr lang="en-US" dirty="0" err="1"/>
              <a:t>conséquent</a:t>
            </a:r>
            <a:r>
              <a:rPr lang="en-US" dirty="0"/>
              <a:t>, </a:t>
            </a:r>
            <a:r>
              <a:rPr lang="en-US" dirty="0" err="1"/>
              <a:t>si</a:t>
            </a:r>
            <a:r>
              <a:rPr lang="en-US" dirty="0"/>
              <a:t> la conservation est </a:t>
            </a:r>
            <a:r>
              <a:rPr lang="en-US" dirty="0" err="1"/>
              <a:t>en</a:t>
            </a:r>
            <a:r>
              <a:rPr lang="en-US" dirty="0"/>
              <a:t> place, la conservation </a:t>
            </a:r>
            <a:r>
              <a:rPr lang="en-US" dirty="0" err="1"/>
              <a:t>accélérée</a:t>
            </a:r>
            <a:r>
              <a:rPr lang="en-US" dirty="0"/>
              <a:t> ne sera pas très </a:t>
            </a:r>
            <a:r>
              <a:rPr lang="en-US" dirty="0" err="1"/>
              <a:t>utilisée</a:t>
            </a:r>
            <a:r>
              <a:rPr lang="en-US" dirty="0"/>
              <a:t>. Si </a:t>
            </a:r>
            <a:r>
              <a:rPr lang="en-US" dirty="0" err="1"/>
              <a:t>ce</a:t>
            </a:r>
            <a:r>
              <a:rPr lang="en-US" dirty="0"/>
              <a:t> </a:t>
            </a:r>
            <a:r>
              <a:rPr lang="en-US" dirty="0" err="1"/>
              <a:t>n'est</a:t>
            </a:r>
            <a:r>
              <a:rPr lang="en-US" dirty="0"/>
              <a:t> pas le </a:t>
            </a:r>
            <a:r>
              <a:rPr lang="en-US" dirty="0" err="1"/>
              <a:t>cas</a:t>
            </a:r>
            <a:r>
              <a:rPr lang="en-US" dirty="0"/>
              <a:t>, la conservation des </a:t>
            </a:r>
            <a:r>
              <a:rPr lang="en-US" dirty="0" err="1"/>
              <a:t>données</a:t>
            </a:r>
            <a:r>
              <a:rPr lang="en-US" dirty="0"/>
              <a:t> est la </a:t>
            </a:r>
            <a:r>
              <a:rPr lang="en-US" dirty="0" err="1"/>
              <a:t>seule</a:t>
            </a:r>
            <a:r>
              <a:rPr lang="en-US" dirty="0"/>
              <a:t> façon de conserver les </a:t>
            </a:r>
            <a:r>
              <a:rPr lang="en-US" dirty="0" err="1"/>
              <a:t>données</a:t>
            </a:r>
            <a:r>
              <a:rPr lang="en-US" dirty="0"/>
              <a:t> </a:t>
            </a:r>
            <a:r>
              <a:rPr lang="en-US" dirty="0" err="1"/>
              <a:t>sauvegardées</a:t>
            </a:r>
            <a:r>
              <a:rPr lang="en-US" dirty="0"/>
              <a:t> </a:t>
            </a:r>
            <a:r>
              <a:rPr lang="en-US" dirty="0" err="1"/>
              <a:t>jusqu'à</a:t>
            </a:r>
            <a:r>
              <a:rPr lang="en-US" dirty="0"/>
              <a:t> </a:t>
            </a:r>
            <a:r>
              <a:rPr lang="en-US" dirty="0" err="1"/>
              <a:t>l'ordre</a:t>
            </a:r>
            <a:r>
              <a:rPr lang="en-US" dirty="0"/>
              <a:t> de production.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14313636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Cet</a:t>
            </a:r>
            <a:r>
              <a:rPr lang="en-US" sz="1200" kern="1200" dirty="0">
                <a:solidFill>
                  <a:schemeClr val="tx1"/>
                </a:solidFill>
                <a:effectLst/>
                <a:latin typeface="+mn-lt"/>
                <a:ea typeface="ＭＳ Ｐゴシック" pitchFamily="-65" charset="-128"/>
                <a:cs typeface="ＭＳ Ｐゴシック" pitchFamily="-65" charset="-128"/>
              </a:rPr>
              <a:t> article </a:t>
            </a:r>
            <a:r>
              <a:rPr lang="en-US" sz="1200" kern="1200" dirty="0" err="1">
                <a:solidFill>
                  <a:schemeClr val="tx1"/>
                </a:solidFill>
                <a:effectLst/>
                <a:latin typeface="+mn-lt"/>
                <a:ea typeface="ＭＳ Ｐゴシック" pitchFamily="-65" charset="-128"/>
                <a:cs typeface="ＭＳ Ｐゴシック" pitchFamily="-65" charset="-128"/>
              </a:rPr>
              <a:t>fournit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l'équivalent</a:t>
            </a:r>
            <a:r>
              <a:rPr lang="en-US" sz="1200" kern="1200" dirty="0">
                <a:solidFill>
                  <a:schemeClr val="tx1"/>
                </a:solidFill>
                <a:effectLst/>
                <a:latin typeface="+mn-lt"/>
                <a:ea typeface="ＭＳ Ｐゴシック" pitchFamily="-65" charset="-128"/>
                <a:cs typeface="ＭＳ Ｐゴシック" pitchFamily="-65" charset="-128"/>
              </a:rPr>
              <a:t> international de la puissance </a:t>
            </a:r>
            <a:r>
              <a:rPr lang="en-US" sz="1200" kern="1200" dirty="0" err="1">
                <a:solidFill>
                  <a:schemeClr val="tx1"/>
                </a:solidFill>
                <a:effectLst/>
                <a:latin typeface="+mn-lt"/>
                <a:ea typeface="ＭＳ Ｐゴシック" pitchFamily="-65" charset="-128"/>
                <a:cs typeface="ＭＳ Ｐゴシック" pitchFamily="-65" charset="-128"/>
              </a:rPr>
              <a:t>établie</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l'usage</a:t>
            </a:r>
            <a:r>
              <a:rPr lang="en-US" sz="1200" kern="1200" dirty="0">
                <a:solidFill>
                  <a:schemeClr val="tx1"/>
                </a:solidFill>
                <a:effectLst/>
                <a:latin typeface="+mn-lt"/>
                <a:ea typeface="ＭＳ Ｐゴシック" pitchFamily="-65" charset="-128"/>
                <a:cs typeface="ＭＳ Ｐゴシック" pitchFamily="-65" charset="-128"/>
              </a:rPr>
              <a:t> domestique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l'article</a:t>
            </a:r>
            <a:r>
              <a:rPr lang="en-US" sz="1200" kern="1200" dirty="0">
                <a:solidFill>
                  <a:schemeClr val="tx1"/>
                </a:solidFill>
                <a:effectLst/>
                <a:latin typeface="+mn-lt"/>
                <a:ea typeface="ＭＳ Ｐゴシック" pitchFamily="-65" charset="-128"/>
                <a:cs typeface="ＭＳ Ｐゴシック" pitchFamily="-65" charset="-128"/>
              </a:rPr>
              <a:t> 17.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Souvent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dans </a:t>
            </a:r>
            <a:r>
              <a:rPr lang="en-US" sz="1200" kern="1200" dirty="0" err="1">
                <a:solidFill>
                  <a:schemeClr val="tx1"/>
                </a:solidFill>
                <a:effectLst/>
                <a:latin typeface="+mn-lt"/>
                <a:ea typeface="ＭＳ Ｐゴシック" pitchFamily="-65" charset="-128"/>
                <a:cs typeface="ＭＳ Ｐゴシック" pitchFamily="-65" charset="-128"/>
              </a:rPr>
              <a:t>laquelle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infraction a </a:t>
            </a:r>
            <a:r>
              <a:rPr lang="en-US" sz="1200" kern="1200" dirty="0" err="1">
                <a:solidFill>
                  <a:schemeClr val="tx1"/>
                </a:solidFill>
                <a:effectLst/>
                <a:latin typeface="+mn-lt"/>
                <a:ea typeface="ＭＳ Ｐゴシック" pitchFamily="-65" charset="-128"/>
                <a:cs typeface="ＭＳ Ｐゴシック" pitchFamily="-65" charset="-128"/>
              </a:rPr>
              <a:t>été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commise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requise</a:t>
            </a:r>
            <a:r>
              <a:rPr lang="en-US" sz="1200" kern="1200" dirty="0">
                <a:solidFill>
                  <a:schemeClr val="tx1"/>
                </a:solidFill>
                <a:effectLst/>
                <a:latin typeface="+mn-lt"/>
                <a:ea typeface="ＭＳ Ｐゴシック" pitchFamily="-65" charset="-128"/>
                <a:cs typeface="ＭＳ Ｐゴシック" pitchFamily="-65" charset="-128"/>
              </a:rPr>
              <a:t> conserve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relatives au </a:t>
            </a:r>
            <a:r>
              <a:rPr lang="en-US" sz="1200" kern="1200" dirty="0" err="1">
                <a:solidFill>
                  <a:schemeClr val="tx1"/>
                </a:solidFill>
                <a:effectLst/>
                <a:latin typeface="+mn-lt"/>
                <a:ea typeface="ＭＳ Ｐゴシック" pitchFamily="-65" charset="-128"/>
                <a:cs typeface="ＭＳ Ｐゴシック" pitchFamily="-65" charset="-128"/>
              </a:rPr>
              <a:t>trafic</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concernant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transmission qui a </a:t>
            </a:r>
            <a:r>
              <a:rPr lang="en-US" sz="1200" kern="1200" dirty="0" err="1">
                <a:solidFill>
                  <a:schemeClr val="tx1"/>
                </a:solidFill>
                <a:effectLst/>
                <a:latin typeface="+mn-lt"/>
                <a:ea typeface="ＭＳ Ｐゴシック" pitchFamily="-65" charset="-128"/>
                <a:cs typeface="ＭＳ Ｐゴシック" pitchFamily="-65" charset="-128"/>
              </a:rPr>
              <a:t>transité</a:t>
            </a:r>
            <a:r>
              <a:rPr lang="en-US" sz="1200" kern="1200" dirty="0">
                <a:solidFill>
                  <a:schemeClr val="tx1"/>
                </a:solidFill>
                <a:effectLst/>
                <a:latin typeface="+mn-lt"/>
                <a:ea typeface="ＭＳ Ｐゴシック" pitchFamily="-65" charset="-128"/>
                <a:cs typeface="ＭＳ Ｐゴシック" pitchFamily="-65" charset="-128"/>
              </a:rPr>
              <a:t> par </a:t>
            </a:r>
            <a:r>
              <a:rPr lang="en-US" sz="1200" kern="1200" dirty="0" err="1">
                <a:solidFill>
                  <a:schemeClr val="tx1"/>
                </a:solidFill>
                <a:effectLst/>
                <a:latin typeface="+mn-lt"/>
                <a:ea typeface="ＭＳ Ｐゴシック" pitchFamily="-65" charset="-128"/>
                <a:cs typeface="ＭＳ Ｐゴシック" pitchFamily="-65" charset="-128"/>
              </a:rPr>
              <a:t>ses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ordinateurs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afin</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remonter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source de la transmission et </a:t>
            </a:r>
            <a:r>
              <a:rPr lang="en-US" sz="1200" kern="1200" dirty="0" err="1">
                <a:solidFill>
                  <a:schemeClr val="tx1"/>
                </a:solidFill>
                <a:effectLst/>
                <a:latin typeface="+mn-lt"/>
                <a:ea typeface="ＭＳ Ｐゴシック" pitchFamily="-65" charset="-128"/>
                <a:cs typeface="ＭＳ Ｐゴシック" pitchFamily="-65" charset="-128"/>
              </a:rPr>
              <a:t>d'identifier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l'auteur</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l'infraction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localiser</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éléments</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preuve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essentiels</a:t>
            </a:r>
            <a:r>
              <a:rPr lang="en-US" sz="1200" kern="1200" dirty="0">
                <a:solidFill>
                  <a:schemeClr val="tx1"/>
                </a:solidFill>
                <a:effectLst/>
                <a:latin typeface="+mn-lt"/>
                <a:ea typeface="ＭＳ Ｐゴシック" pitchFamily="-65" charset="-128"/>
                <a:cs typeface="ＭＳ Ｐゴシック" pitchFamily="-65" charset="-128"/>
              </a:rPr>
              <a:t>. Ce </a:t>
            </a:r>
            <a:r>
              <a:rPr lang="en-US" sz="1200" kern="1200" dirty="0" err="1">
                <a:solidFill>
                  <a:schemeClr val="tx1"/>
                </a:solidFill>
                <a:effectLst/>
                <a:latin typeface="+mn-lt"/>
                <a:ea typeface="ＭＳ Ｐゴシック" pitchFamily="-65" charset="-128"/>
                <a:cs typeface="ＭＳ Ｐゴシック" pitchFamily="-65" charset="-128"/>
              </a:rPr>
              <a:t>faisant</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requise</a:t>
            </a:r>
            <a:r>
              <a:rPr lang="en-US" sz="1200" kern="1200" dirty="0">
                <a:solidFill>
                  <a:schemeClr val="tx1"/>
                </a:solidFill>
                <a:effectLst/>
                <a:latin typeface="+mn-lt"/>
                <a:ea typeface="ＭＳ Ｐゴシック" pitchFamily="-65" charset="-128"/>
                <a:cs typeface="ＭＳ Ｐゴシック" pitchFamily="-65" charset="-128"/>
              </a:rPr>
              <a:t> peut </a:t>
            </a:r>
            <a:r>
              <a:rPr lang="en-US" sz="1200" kern="1200" dirty="0" err="1">
                <a:solidFill>
                  <a:schemeClr val="tx1"/>
                </a:solidFill>
                <a:effectLst/>
                <a:latin typeface="+mn-lt"/>
                <a:ea typeface="ＭＳ Ｐゴシック" pitchFamily="-65" charset="-128"/>
                <a:cs typeface="ＭＳ Ｐゴシック" pitchFamily="-65" charset="-128"/>
              </a:rPr>
              <a:t>découvrir</a:t>
            </a:r>
            <a:r>
              <a:rPr lang="en-US" sz="1200" kern="1200" dirty="0">
                <a:solidFill>
                  <a:schemeClr val="tx1"/>
                </a:solidFill>
                <a:effectLst/>
                <a:latin typeface="+mn-lt"/>
                <a:ea typeface="ＭＳ Ｐゴシック" pitchFamily="-65" charset="-128"/>
                <a:cs typeface="ＭＳ Ｐゴシック" pitchFamily="-65" charset="-128"/>
              </a:rPr>
              <a:t> que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relatives au </a:t>
            </a:r>
            <a:r>
              <a:rPr lang="en-US" sz="1200" kern="1200" dirty="0" err="1">
                <a:solidFill>
                  <a:schemeClr val="tx1"/>
                </a:solidFill>
                <a:effectLst/>
                <a:latin typeface="+mn-lt"/>
                <a:ea typeface="ＭＳ Ｐゴシック" pitchFamily="-65" charset="-128"/>
                <a:cs typeface="ＭＳ Ｐゴシック" pitchFamily="-65" charset="-128"/>
              </a:rPr>
              <a:t>trafic</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trouvées</a:t>
            </a:r>
            <a:r>
              <a:rPr lang="en-US" sz="1200" kern="1200" dirty="0">
                <a:solidFill>
                  <a:schemeClr val="tx1"/>
                </a:solidFill>
                <a:effectLst/>
                <a:latin typeface="+mn-lt"/>
                <a:ea typeface="ＭＳ Ｐゴシック" pitchFamily="-65" charset="-128"/>
                <a:cs typeface="ＭＳ Ｐゴシック" pitchFamily="-65" charset="-128"/>
              </a:rPr>
              <a:t> sur son </a:t>
            </a:r>
            <a:r>
              <a:rPr lang="en-US" sz="1200" kern="1200" dirty="0" err="1">
                <a:solidFill>
                  <a:schemeClr val="tx1"/>
                </a:solidFill>
                <a:effectLst/>
                <a:latin typeface="+mn-lt"/>
                <a:ea typeface="ＭＳ Ｐゴシック" pitchFamily="-65" charset="-128"/>
                <a:cs typeface="ＭＳ Ｐゴシック" pitchFamily="-65" charset="-128"/>
              </a:rPr>
              <a:t>territoire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révèlent</a:t>
            </a:r>
            <a:r>
              <a:rPr lang="en-US" sz="1200" kern="1200" dirty="0">
                <a:solidFill>
                  <a:schemeClr val="tx1"/>
                </a:solidFill>
                <a:effectLst/>
                <a:latin typeface="+mn-lt"/>
                <a:ea typeface="ＭＳ Ｐゴシック" pitchFamily="-65" charset="-128"/>
                <a:cs typeface="ＭＳ Ｐゴシック" pitchFamily="-65" charset="-128"/>
              </a:rPr>
              <a:t> que la transmission </a:t>
            </a:r>
            <a:r>
              <a:rPr lang="en-US" sz="1200" kern="1200" dirty="0" err="1">
                <a:solidFill>
                  <a:schemeClr val="tx1"/>
                </a:solidFill>
                <a:effectLst/>
                <a:latin typeface="+mn-lt"/>
                <a:ea typeface="ＭＳ Ｐゴシック" pitchFamily="-65" charset="-128"/>
                <a:cs typeface="ＭＳ Ｐゴシック" pitchFamily="-65" charset="-128"/>
              </a:rPr>
              <a:t>avait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été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acheminée</a:t>
            </a:r>
            <a:r>
              <a:rPr lang="en-US" sz="1200" kern="1200" dirty="0">
                <a:solidFill>
                  <a:schemeClr val="tx1"/>
                </a:solidFill>
                <a:effectLst/>
                <a:latin typeface="+mn-lt"/>
                <a:ea typeface="ＭＳ Ｐゴシック" pitchFamily="-65" charset="-128"/>
                <a:cs typeface="ＭＳ Ｐゴシック" pitchFamily="-65" charset="-128"/>
              </a:rPr>
              <a:t> par un </a:t>
            </a:r>
            <a:r>
              <a:rPr lang="en-US" sz="1200" kern="1200" dirty="0" err="1">
                <a:solidFill>
                  <a:schemeClr val="tx1"/>
                </a:solidFill>
                <a:effectLst/>
                <a:latin typeface="+mn-lt"/>
                <a:ea typeface="ＭＳ Ｐゴシック" pitchFamily="-65" charset="-128"/>
                <a:cs typeface="ＭＳ Ｐゴシック" pitchFamily="-65" charset="-128"/>
              </a:rPr>
              <a:t>fournisseur</a:t>
            </a:r>
            <a:r>
              <a:rPr lang="en-US" sz="1200" kern="1200" dirty="0">
                <a:solidFill>
                  <a:schemeClr val="tx1"/>
                </a:solidFill>
                <a:effectLst/>
                <a:latin typeface="+mn-lt"/>
                <a:ea typeface="ＭＳ Ｐゴシック" pitchFamily="-65" charset="-128"/>
                <a:cs typeface="ＭＳ Ｐゴシック" pitchFamily="-65" charset="-128"/>
              </a:rPr>
              <a:t> de services d'un État tiers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par un </a:t>
            </a:r>
            <a:r>
              <a:rPr lang="en-US" sz="1200" kern="1200" dirty="0" err="1">
                <a:solidFill>
                  <a:schemeClr val="tx1"/>
                </a:solidFill>
                <a:effectLst/>
                <a:latin typeface="+mn-lt"/>
                <a:ea typeface="ＭＳ Ｐゴシック" pitchFamily="-65" charset="-128"/>
                <a:cs typeface="ＭＳ Ｐゴシック" pitchFamily="-65" charset="-128"/>
              </a:rPr>
              <a:t>fournisseur</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l'État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requérant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lui-même</a:t>
            </a:r>
            <a:r>
              <a:rPr lang="en-US" sz="1200" kern="1200" dirty="0">
                <a:solidFill>
                  <a:schemeClr val="tx1"/>
                </a:solidFill>
                <a:effectLst/>
                <a:latin typeface="+mn-lt"/>
                <a:ea typeface="ＭＳ Ｐゴシック" pitchFamily="-65" charset="-128"/>
                <a:cs typeface="ＭＳ Ｐゴシック" pitchFamily="-65" charset="-128"/>
              </a:rPr>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pareil</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cas</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requise</a:t>
            </a:r>
            <a:r>
              <a:rPr lang="en-US" sz="1200" kern="1200" dirty="0">
                <a:solidFill>
                  <a:schemeClr val="tx1"/>
                </a:solidFill>
                <a:effectLst/>
                <a:latin typeface="+mn-lt"/>
                <a:ea typeface="ＭＳ Ｐゴシック" pitchFamily="-65" charset="-128"/>
                <a:cs typeface="ＭＳ Ｐゴシック" pitchFamily="-65" charset="-128"/>
              </a:rPr>
              <a:t> doit </a:t>
            </a:r>
            <a:r>
              <a:rPr lang="en-US" sz="1200" kern="1200" dirty="0" err="1">
                <a:solidFill>
                  <a:schemeClr val="tx1"/>
                </a:solidFill>
                <a:effectLst/>
                <a:latin typeface="+mn-lt"/>
                <a:ea typeface="ＭＳ Ｐゴシック" pitchFamily="-65" charset="-128"/>
                <a:cs typeface="ＭＳ Ｐゴシック" pitchFamily="-65" charset="-128"/>
              </a:rPr>
              <a:t>fournir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rapidement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requérante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quantité</a:t>
            </a:r>
            <a:r>
              <a:rPr lang="en-US" sz="1200" kern="1200" dirty="0">
                <a:solidFill>
                  <a:schemeClr val="tx1"/>
                </a:solidFill>
                <a:effectLst/>
                <a:latin typeface="+mn-lt"/>
                <a:ea typeface="ＭＳ Ｐゴシック" pitchFamily="-65" charset="-128"/>
                <a:cs typeface="ＭＳ Ｐゴシック" pitchFamily="-65" charset="-128"/>
              </a:rPr>
              <a:t> suffisante de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relatives au </a:t>
            </a:r>
            <a:r>
              <a:rPr lang="en-US" sz="1200" kern="1200" dirty="0" err="1">
                <a:solidFill>
                  <a:schemeClr val="tx1"/>
                </a:solidFill>
                <a:effectLst/>
                <a:latin typeface="+mn-lt"/>
                <a:ea typeface="ＭＳ Ｐゴシック" pitchFamily="-65" charset="-128"/>
                <a:cs typeface="ＭＳ Ｐゴシック" pitchFamily="-65" charset="-128"/>
              </a:rPr>
              <a:t>trafic</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permettre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l'identification</a:t>
            </a:r>
            <a:r>
              <a:rPr lang="en-US" sz="1200" kern="1200" dirty="0">
                <a:solidFill>
                  <a:schemeClr val="tx1"/>
                </a:solidFill>
                <a:effectLst/>
                <a:latin typeface="+mn-lt"/>
                <a:ea typeface="ＭＳ Ｐゴシック" pitchFamily="-65" charset="-128"/>
                <a:cs typeface="ＭＳ Ｐゴシック" pitchFamily="-65" charset="-128"/>
              </a:rPr>
              <a:t> du </a:t>
            </a:r>
            <a:r>
              <a:rPr lang="en-US" sz="1200" kern="1200" dirty="0" err="1">
                <a:solidFill>
                  <a:schemeClr val="tx1"/>
                </a:solidFill>
                <a:effectLst/>
                <a:latin typeface="+mn-lt"/>
                <a:ea typeface="ＭＳ Ｐゴシック" pitchFamily="-65" charset="-128"/>
                <a:cs typeface="ＭＳ Ｐゴシック" pitchFamily="-65" charset="-128"/>
              </a:rPr>
              <a:t>fournisseur</a:t>
            </a:r>
            <a:r>
              <a:rPr lang="en-US" sz="1200" kern="1200" dirty="0">
                <a:solidFill>
                  <a:schemeClr val="tx1"/>
                </a:solidFill>
                <a:effectLst/>
                <a:latin typeface="+mn-lt"/>
                <a:ea typeface="ＭＳ Ｐゴシック" pitchFamily="-65" charset="-128"/>
                <a:cs typeface="ＭＳ Ｐゴシック" pitchFamily="-65" charset="-128"/>
              </a:rPr>
              <a:t> de services dans </a:t>
            </a:r>
            <a:r>
              <a:rPr lang="en-US" sz="1200" kern="1200" dirty="0" err="1">
                <a:solidFill>
                  <a:schemeClr val="tx1"/>
                </a:solidFill>
                <a:effectLst/>
                <a:latin typeface="+mn-lt"/>
                <a:ea typeface="ＭＳ Ｐゴシック" pitchFamily="-65" charset="-128"/>
                <a:cs typeface="ＭＳ Ｐゴシック" pitchFamily="-65" charset="-128"/>
              </a:rPr>
              <a:t>l'autre</a:t>
            </a:r>
            <a:r>
              <a:rPr lang="en-US" sz="1200" kern="1200" dirty="0">
                <a:solidFill>
                  <a:schemeClr val="tx1"/>
                </a:solidFill>
                <a:effectLst/>
                <a:latin typeface="+mn-lt"/>
                <a:ea typeface="ＭＳ Ｐゴシック" pitchFamily="-65" charset="-128"/>
                <a:cs typeface="ＭＳ Ｐゴシック" pitchFamily="-65" charset="-128"/>
              </a:rPr>
              <a:t> État et </a:t>
            </a:r>
            <a:r>
              <a:rPr lang="en-US" sz="1200" kern="1200" dirty="0" err="1">
                <a:solidFill>
                  <a:schemeClr val="tx1"/>
                </a:solidFill>
                <a:effectLst/>
                <a:latin typeface="+mn-lt"/>
                <a:ea typeface="ＭＳ Ｐゴシック" pitchFamily="-65" charset="-128"/>
                <a:cs typeface="ＭＳ Ｐゴシック" pitchFamily="-65" charset="-128"/>
              </a:rPr>
              <a:t>l'acheminement</a:t>
            </a:r>
            <a:r>
              <a:rPr lang="en-US" sz="1200" kern="1200" dirty="0">
                <a:solidFill>
                  <a:schemeClr val="tx1"/>
                </a:solidFill>
                <a:effectLst/>
                <a:latin typeface="+mn-lt"/>
                <a:ea typeface="ＭＳ Ｐゴシック" pitchFamily="-65" charset="-128"/>
                <a:cs typeface="ＭＳ Ｐゴシック" pitchFamily="-65" charset="-128"/>
              </a:rPr>
              <a:t> de la communication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partir</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celui</a:t>
            </a:r>
            <a:r>
              <a:rPr lang="en-US" sz="1200" kern="1200" dirty="0">
                <a:solidFill>
                  <a:schemeClr val="tx1"/>
                </a:solidFill>
                <a:effectLst/>
                <a:latin typeface="+mn-lt"/>
                <a:ea typeface="ＭＳ Ｐゴシック" pitchFamily="-65" charset="-128"/>
                <a:cs typeface="ＭＳ Ｐゴシック" pitchFamily="-65" charset="-128"/>
              </a:rPr>
              <a:t>-ci. Si la transmission </a:t>
            </a:r>
            <a:r>
              <a:rPr lang="en-US" sz="1200" kern="1200" dirty="0" err="1">
                <a:solidFill>
                  <a:schemeClr val="tx1"/>
                </a:solidFill>
                <a:effectLst/>
                <a:latin typeface="+mn-lt"/>
                <a:ea typeface="ＭＳ Ｐゴシック" pitchFamily="-65" charset="-128"/>
                <a:cs typeface="ＭＳ Ｐゴシック" pitchFamily="-65" charset="-128"/>
              </a:rPr>
              <a:t>provient</a:t>
            </a:r>
            <a:r>
              <a:rPr lang="en-US" sz="1200" kern="1200" dirty="0">
                <a:solidFill>
                  <a:schemeClr val="tx1"/>
                </a:solidFill>
                <a:effectLst/>
                <a:latin typeface="+mn-lt"/>
                <a:ea typeface="ＭＳ Ｐゴシック" pitchFamily="-65" charset="-128"/>
                <a:cs typeface="ＭＳ Ｐゴシック" pitchFamily="-65" charset="-128"/>
              </a:rPr>
              <a:t> d'un État tiers, </a:t>
            </a:r>
            <a:r>
              <a:rPr lang="en-US" sz="1200" kern="1200" dirty="0" err="1">
                <a:solidFill>
                  <a:schemeClr val="tx1"/>
                </a:solidFill>
                <a:effectLst/>
                <a:latin typeface="+mn-lt"/>
                <a:ea typeface="ＭＳ Ｐゴシック" pitchFamily="-65" charset="-128"/>
                <a:cs typeface="ＭＳ Ｐゴシック" pitchFamily="-65" charset="-128"/>
              </a:rPr>
              <a:t>ces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informations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permettront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requérante</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présenter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de conservation et </a:t>
            </a:r>
            <a:r>
              <a:rPr lang="en-US" sz="1200" kern="1200" dirty="0" err="1">
                <a:solidFill>
                  <a:schemeClr val="tx1"/>
                </a:solidFill>
                <a:effectLst/>
                <a:latin typeface="+mn-lt"/>
                <a:ea typeface="ＭＳ Ｐゴシック" pitchFamily="-65" charset="-128"/>
                <a:cs typeface="ＭＳ Ｐゴシック" pitchFamily="-65" charset="-128"/>
              </a:rPr>
              <a:t>d'entraide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accélérée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autre</a:t>
            </a:r>
            <a:r>
              <a:rPr lang="en-US" sz="1200" kern="1200" dirty="0">
                <a:solidFill>
                  <a:schemeClr val="tx1"/>
                </a:solidFill>
                <a:effectLst/>
                <a:latin typeface="+mn-lt"/>
                <a:ea typeface="ＭＳ Ｐゴシック" pitchFamily="-65" charset="-128"/>
                <a:cs typeface="ＭＳ Ｐゴシック" pitchFamily="-65" charset="-128"/>
              </a:rPr>
              <a:t> État </a:t>
            </a:r>
            <a:r>
              <a:rPr lang="en-US" sz="1200" kern="1200" dirty="0" err="1">
                <a:solidFill>
                  <a:schemeClr val="tx1"/>
                </a:solidFill>
                <a:effectLst/>
                <a:latin typeface="+mn-lt"/>
                <a:ea typeface="ＭＳ Ｐゴシック" pitchFamily="-65" charset="-128"/>
                <a:cs typeface="ＭＳ Ｐゴシック" pitchFamily="-65" charset="-128"/>
              </a:rPr>
              <a:t>afin</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remonter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source </a:t>
            </a:r>
            <a:r>
              <a:rPr lang="en-US" sz="1200" kern="1200" dirty="0" err="1">
                <a:solidFill>
                  <a:schemeClr val="tx1"/>
                </a:solidFill>
                <a:effectLst/>
                <a:latin typeface="+mn-lt"/>
                <a:ea typeface="ＭＳ Ｐゴシック" pitchFamily="-65" charset="-128"/>
                <a:cs typeface="ＭＳ Ｐゴシック" pitchFamily="-65" charset="-128"/>
              </a:rPr>
              <a:t>ultime</a:t>
            </a:r>
            <a:r>
              <a:rPr lang="en-US" sz="1200" kern="1200" dirty="0">
                <a:solidFill>
                  <a:schemeClr val="tx1"/>
                </a:solidFill>
                <a:effectLst/>
                <a:latin typeface="+mn-lt"/>
                <a:ea typeface="ＭＳ Ｐゴシック" pitchFamily="-65" charset="-128"/>
                <a:cs typeface="ＭＳ Ｐゴシック" pitchFamily="-65" charset="-128"/>
              </a:rPr>
              <a:t> de la transmission. Si la transmission est revenue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boucle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requérante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celle</a:t>
            </a:r>
            <a:r>
              <a:rPr lang="en-US" sz="1200" kern="1200" dirty="0">
                <a:solidFill>
                  <a:schemeClr val="tx1"/>
                </a:solidFill>
                <a:effectLst/>
                <a:latin typeface="+mn-lt"/>
                <a:ea typeface="ＭＳ Ｐゴシック" pitchFamily="-65" charset="-128"/>
                <a:cs typeface="ＭＳ Ｐゴシック" pitchFamily="-65" charset="-128"/>
              </a:rPr>
              <a:t>-ci </a:t>
            </a:r>
            <a:r>
              <a:rPr lang="en-US" sz="1200" kern="1200" dirty="0" err="1">
                <a:solidFill>
                  <a:schemeClr val="tx1"/>
                </a:solidFill>
                <a:effectLst/>
                <a:latin typeface="+mn-lt"/>
                <a:ea typeface="ＭＳ Ｐゴシック" pitchFamily="-65" charset="-128"/>
                <a:cs typeface="ＭＳ Ｐゴシック" pitchFamily="-65" charset="-128"/>
              </a:rPr>
              <a:t>pourra</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obtenir</a:t>
            </a:r>
            <a:r>
              <a:rPr lang="en-US" sz="1200" kern="1200" dirty="0">
                <a:solidFill>
                  <a:schemeClr val="tx1"/>
                </a:solidFill>
                <a:effectLst/>
                <a:latin typeface="+mn-lt"/>
                <a:ea typeface="ＭＳ Ｐゴシック" pitchFamily="-65" charset="-128"/>
                <a:cs typeface="ＭＳ Ｐゴシック" pitchFamily="-65" charset="-128"/>
              </a:rPr>
              <a:t> la conservation et la divulgation </a:t>
            </a:r>
            <a:r>
              <a:rPr lang="en-US" sz="1200" kern="1200" dirty="0" err="1">
                <a:solidFill>
                  <a:schemeClr val="tx1"/>
                </a:solidFill>
                <a:effectLst/>
                <a:latin typeface="+mn-lt"/>
                <a:ea typeface="ＭＳ Ｐゴシック" pitchFamily="-65" charset="-128"/>
                <a:cs typeface="ＭＳ Ｐゴシック" pitchFamily="-65" charset="-128"/>
              </a:rPr>
              <a:t>d'autres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relatives au </a:t>
            </a:r>
            <a:r>
              <a:rPr lang="en-US" sz="1200" kern="1200" dirty="0" err="1">
                <a:solidFill>
                  <a:schemeClr val="tx1"/>
                </a:solidFill>
                <a:effectLst/>
                <a:latin typeface="+mn-lt"/>
                <a:ea typeface="ＭＳ Ｐゴシック" pitchFamily="-65" charset="-128"/>
                <a:cs typeface="ＭＳ Ｐゴシック" pitchFamily="-65" charset="-128"/>
              </a:rPr>
              <a:t>trafic</a:t>
            </a:r>
            <a:r>
              <a:rPr lang="en-US" sz="1200" kern="1200" dirty="0">
                <a:solidFill>
                  <a:schemeClr val="tx1"/>
                </a:solidFill>
                <a:effectLst/>
                <a:latin typeface="+mn-lt"/>
                <a:ea typeface="ＭＳ Ｐゴシック" pitchFamily="-65" charset="-128"/>
                <a:cs typeface="ＭＳ Ｐゴシック" pitchFamily="-65" charset="-128"/>
              </a:rPr>
              <a:t> par le </a:t>
            </a:r>
            <a:r>
              <a:rPr lang="en-US" sz="1200" kern="1200" dirty="0" err="1">
                <a:solidFill>
                  <a:schemeClr val="tx1"/>
                </a:solidFill>
                <a:effectLst/>
                <a:latin typeface="+mn-lt"/>
                <a:ea typeface="ＭＳ Ｐゴシック" pitchFamily="-65" charset="-128"/>
                <a:cs typeface="ＭＳ Ｐゴシック" pitchFamily="-65" charset="-128"/>
              </a:rPr>
              <a:t>biais</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traitements</a:t>
            </a:r>
            <a:r>
              <a:rPr lang="en-US" sz="1200" kern="1200" dirty="0">
                <a:solidFill>
                  <a:schemeClr val="tx1"/>
                </a:solidFill>
                <a:effectLst/>
                <a:latin typeface="+mn-lt"/>
                <a:ea typeface="ＭＳ Ｐゴシック" pitchFamily="-65" charset="-128"/>
                <a:cs typeface="ＭＳ Ｐゴシック" pitchFamily="-65" charset="-128"/>
              </a:rPr>
              <a:t> internes.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8408272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requirante</a:t>
            </a:r>
            <a:r>
              <a:rPr lang="en-US" sz="1200" kern="1200" dirty="0">
                <a:solidFill>
                  <a:schemeClr val="tx1"/>
                </a:solidFill>
                <a:effectLst/>
                <a:latin typeface="+mn-lt"/>
                <a:ea typeface="ＭＳ Ｐゴシック" pitchFamily="-65" charset="-128"/>
                <a:cs typeface="ＭＳ Ｐゴシック" pitchFamily="-65" charset="-128"/>
              </a:rPr>
              <a:t> ne peut refuser de </a:t>
            </a:r>
            <a:r>
              <a:rPr lang="en-US" sz="1200" kern="1200" dirty="0" err="1">
                <a:solidFill>
                  <a:schemeClr val="tx1"/>
                </a:solidFill>
                <a:effectLst/>
                <a:latin typeface="+mn-lt"/>
                <a:ea typeface="ＭＳ Ｐゴシック" pitchFamily="-65" charset="-128"/>
                <a:cs typeface="ＭＳ Ｐゴシック" pitchFamily="-65" charset="-128"/>
              </a:rPr>
              <a:t>divulguer</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relatives au </a:t>
            </a:r>
            <a:r>
              <a:rPr lang="en-US" sz="1200" kern="1200" dirty="0" err="1">
                <a:solidFill>
                  <a:schemeClr val="tx1"/>
                </a:solidFill>
                <a:effectLst/>
                <a:latin typeface="+mn-lt"/>
                <a:ea typeface="ＭＳ Ｐゴシック" pitchFamily="-65" charset="-128"/>
                <a:cs typeface="ＭＳ Ｐゴシック" pitchFamily="-65" charset="-128"/>
              </a:rPr>
              <a:t>trafic</a:t>
            </a:r>
            <a:r>
              <a:rPr lang="en-US" sz="1200" kern="1200" dirty="0">
                <a:solidFill>
                  <a:schemeClr val="tx1"/>
                </a:solidFill>
                <a:effectLst/>
                <a:latin typeface="+mn-lt"/>
                <a:ea typeface="ＭＳ Ｐゴシック" pitchFamily="-65" charset="-128"/>
                <a:cs typeface="ＭＳ Ｐゴシック" pitchFamily="-65" charset="-128"/>
              </a:rPr>
              <a:t> que </a:t>
            </a:r>
            <a:r>
              <a:rPr lang="en-US" sz="1200" kern="1200" dirty="0" err="1">
                <a:solidFill>
                  <a:schemeClr val="tx1"/>
                </a:solidFill>
                <a:effectLst/>
                <a:latin typeface="+mn-lt"/>
                <a:ea typeface="ＭＳ Ｐゴシック" pitchFamily="-65" charset="-128"/>
                <a:cs typeface="ＭＳ Ｐゴシック" pitchFamily="-65" charset="-128"/>
              </a:rPr>
              <a:t>lorsque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leur</a:t>
            </a:r>
            <a:r>
              <a:rPr lang="en-US" sz="1200" kern="1200" dirty="0">
                <a:solidFill>
                  <a:schemeClr val="tx1"/>
                </a:solidFill>
                <a:effectLst/>
                <a:latin typeface="+mn-lt"/>
                <a:ea typeface="ＭＳ Ｐゴシック" pitchFamily="-65" charset="-128"/>
                <a:cs typeface="ＭＳ Ｐゴシック" pitchFamily="-65" charset="-128"/>
              </a:rPr>
              <a:t> divulgation est susceptible de porter </a:t>
            </a:r>
            <a:r>
              <a:rPr lang="en-US" sz="1200" kern="1200" dirty="0" err="1">
                <a:solidFill>
                  <a:schemeClr val="tx1"/>
                </a:solidFill>
                <a:effectLst/>
                <a:latin typeface="+mn-lt"/>
                <a:ea typeface="ＭＳ Ｐゴシック" pitchFamily="-65" charset="-128"/>
                <a:cs typeface="ＭＳ Ｐゴシック" pitchFamily="-65" charset="-128"/>
              </a:rPr>
              <a:t>atteinte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sa</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souveraineté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sa</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sécurité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son </a:t>
            </a:r>
            <a:r>
              <a:rPr lang="en-US" sz="1200" kern="1200" dirty="0" err="1">
                <a:solidFill>
                  <a:schemeClr val="tx1"/>
                </a:solidFill>
                <a:effectLst/>
                <a:latin typeface="+mn-lt"/>
                <a:ea typeface="ＭＳ Ｐゴシック" pitchFamily="-65" charset="-128"/>
                <a:cs typeface="ＭＳ Ｐゴシック" pitchFamily="-65" charset="-128"/>
              </a:rPr>
              <a:t>ordre</a:t>
            </a:r>
            <a:r>
              <a:rPr lang="en-US" sz="1200" kern="1200" dirty="0">
                <a:solidFill>
                  <a:schemeClr val="tx1"/>
                </a:solidFill>
                <a:effectLst/>
                <a:latin typeface="+mn-lt"/>
                <a:ea typeface="ＭＳ Ｐゴシック" pitchFamily="-65" charset="-128"/>
                <a:cs typeface="ＭＳ Ｐゴシック" pitchFamily="-65" charset="-128"/>
              </a:rPr>
              <a:t> public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d'autres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intérêts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essentiels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lorsqu'elle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considère</a:t>
            </a:r>
            <a:r>
              <a:rPr lang="en-US" sz="1200" kern="1200" dirty="0">
                <a:solidFill>
                  <a:schemeClr val="tx1"/>
                </a:solidFill>
                <a:effectLst/>
                <a:latin typeface="+mn-lt"/>
                <a:ea typeface="ＭＳ Ｐゴシック" pitchFamily="-65" charset="-128"/>
                <a:cs typeface="ＭＳ Ｐゴシック" pitchFamily="-65" charset="-128"/>
              </a:rPr>
              <a:t> que </a:t>
            </a:r>
            <a:r>
              <a:rPr lang="en-US" sz="1200" kern="1200" dirty="0" err="1">
                <a:solidFill>
                  <a:schemeClr val="tx1"/>
                </a:solidFill>
                <a:effectLst/>
                <a:latin typeface="+mn-lt"/>
                <a:ea typeface="ＭＳ Ｐゴシック" pitchFamily="-65" charset="-128"/>
                <a:cs typeface="ＭＳ Ｐゴシック" pitchFamily="-65" charset="-128"/>
              </a:rPr>
              <a:t>l'infraction</a:t>
            </a:r>
            <a:r>
              <a:rPr lang="en-US" sz="1200" kern="1200" dirty="0">
                <a:solidFill>
                  <a:schemeClr val="tx1"/>
                </a:solidFill>
                <a:effectLst/>
                <a:latin typeface="+mn-lt"/>
                <a:ea typeface="ＭＳ Ｐゴシック" pitchFamily="-65" charset="-128"/>
                <a:cs typeface="ＭＳ Ｐゴシック" pitchFamily="-65" charset="-128"/>
              </a:rPr>
              <a:t> est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infraction politique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infraction </a:t>
            </a:r>
            <a:r>
              <a:rPr lang="en-US" sz="1200" kern="1200" dirty="0" err="1">
                <a:solidFill>
                  <a:schemeClr val="tx1"/>
                </a:solidFill>
                <a:effectLst/>
                <a:latin typeface="+mn-lt"/>
                <a:ea typeface="ＭＳ Ｐゴシック" pitchFamily="-65" charset="-128"/>
                <a:cs typeface="ＭＳ Ｐゴシック" pitchFamily="-65" charset="-128"/>
              </a:rPr>
              <a:t>connexe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infraction politique.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Comme dans </a:t>
            </a:r>
            <a:r>
              <a:rPr lang="en-US" sz="1200" kern="1200" dirty="0" err="1">
                <a:solidFill>
                  <a:schemeClr val="tx1"/>
                </a:solidFill>
                <a:effectLst/>
                <a:latin typeface="+mn-lt"/>
                <a:ea typeface="ＭＳ Ｐゴシック" pitchFamily="-65" charset="-128"/>
                <a:cs typeface="ＭＳ Ｐゴシック" pitchFamily="-65" charset="-128"/>
              </a:rPr>
              <a:t>l'article</a:t>
            </a:r>
            <a:r>
              <a:rPr lang="en-US" sz="1200" kern="1200" dirty="0">
                <a:solidFill>
                  <a:schemeClr val="tx1"/>
                </a:solidFill>
                <a:effectLst/>
                <a:latin typeface="+mn-lt"/>
                <a:ea typeface="ＭＳ Ｐゴシック" pitchFamily="-65" charset="-128"/>
                <a:cs typeface="ＭＳ Ｐゴシック" pitchFamily="-65" charset="-128"/>
              </a:rPr>
              <a:t> 29 (Conservation </a:t>
            </a:r>
            <a:r>
              <a:rPr lang="en-US" sz="1200" kern="1200" dirty="0" err="1">
                <a:solidFill>
                  <a:schemeClr val="tx1"/>
                </a:solidFill>
                <a:effectLst/>
                <a:latin typeface="+mn-lt"/>
                <a:ea typeface="ＭＳ Ｐゴシック" pitchFamily="-65" charset="-128"/>
                <a:cs typeface="ＭＳ Ｐゴシック" pitchFamily="-65" charset="-128"/>
              </a:rPr>
              <a:t>rapide</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informatiques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stockées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parce</a:t>
            </a:r>
            <a:r>
              <a:rPr lang="en-US" sz="1200" kern="1200" dirty="0">
                <a:solidFill>
                  <a:schemeClr val="tx1"/>
                </a:solidFill>
                <a:effectLst/>
                <a:latin typeface="+mn-lt"/>
                <a:ea typeface="ＭＳ Ｐゴシック" pitchFamily="-65" charset="-128"/>
                <a:cs typeface="ＭＳ Ｐゴシック" pitchFamily="-65" charset="-128"/>
              </a:rPr>
              <a:t> que </a:t>
            </a:r>
            <a:r>
              <a:rPr lang="en-US" sz="1200" kern="1200" dirty="0" err="1">
                <a:solidFill>
                  <a:schemeClr val="tx1"/>
                </a:solidFill>
                <a:effectLst/>
                <a:latin typeface="+mn-lt"/>
                <a:ea typeface="ＭＳ Ｐゴシック" pitchFamily="-65" charset="-128"/>
                <a:cs typeface="ＭＳ Ｐゴシック" pitchFamily="-65" charset="-128"/>
              </a:rPr>
              <a:t>ce</a:t>
            </a:r>
            <a:r>
              <a:rPr lang="en-US" sz="1200" kern="1200" dirty="0">
                <a:solidFill>
                  <a:schemeClr val="tx1"/>
                </a:solidFill>
                <a:effectLst/>
                <a:latin typeface="+mn-lt"/>
                <a:ea typeface="ＭＳ Ｐゴシック" pitchFamily="-65" charset="-128"/>
                <a:cs typeface="ＭＳ Ｐゴシック" pitchFamily="-65" charset="-128"/>
              </a:rPr>
              <a:t> type </a:t>
            </a:r>
            <a:r>
              <a:rPr lang="en-US" sz="1200" kern="1200" dirty="0" err="1">
                <a:solidFill>
                  <a:schemeClr val="tx1"/>
                </a:solidFill>
                <a:effectLst/>
                <a:latin typeface="+mn-lt"/>
                <a:ea typeface="ＭＳ Ｐゴシック" pitchFamily="-65" charset="-128"/>
                <a:cs typeface="ＭＳ Ｐゴシック" pitchFamily="-65" charset="-128"/>
              </a:rPr>
              <a:t>d'information</a:t>
            </a:r>
            <a:r>
              <a:rPr lang="en-US" sz="1200" kern="1200" dirty="0">
                <a:solidFill>
                  <a:schemeClr val="tx1"/>
                </a:solidFill>
                <a:effectLst/>
                <a:latin typeface="+mn-lt"/>
                <a:ea typeface="ＭＳ Ｐゴシック" pitchFamily="-65" charset="-128"/>
                <a:cs typeface="ＭＳ Ｐゴシック" pitchFamily="-65" charset="-128"/>
              </a:rPr>
              <a:t> est </a:t>
            </a:r>
            <a:r>
              <a:rPr lang="en-US" sz="1200" kern="1200" dirty="0" err="1">
                <a:solidFill>
                  <a:schemeClr val="tx1"/>
                </a:solidFill>
                <a:effectLst/>
                <a:latin typeface="+mn-lt"/>
                <a:ea typeface="ＭＳ Ｐゴシック" pitchFamily="-65" charset="-128"/>
                <a:cs typeface="ＭＳ Ｐゴシック" pitchFamily="-65" charset="-128"/>
              </a:rPr>
              <a:t>si</a:t>
            </a:r>
            <a:r>
              <a:rPr lang="en-US" sz="1200" kern="1200" dirty="0">
                <a:solidFill>
                  <a:schemeClr val="tx1"/>
                </a:solidFill>
                <a:effectLst/>
                <a:latin typeface="+mn-lt"/>
                <a:ea typeface="ＭＳ Ｐゴシック" pitchFamily="-65" charset="-128"/>
                <a:cs typeface="ＭＳ Ｐゴシック" pitchFamily="-65" charset="-128"/>
              </a:rPr>
              <a:t> crucial pour </a:t>
            </a:r>
            <a:r>
              <a:rPr lang="en-US" sz="1200" kern="1200" dirty="0" err="1">
                <a:solidFill>
                  <a:schemeClr val="tx1"/>
                </a:solidFill>
                <a:effectLst/>
                <a:latin typeface="+mn-lt"/>
                <a:ea typeface="ＭＳ Ｐゴシック" pitchFamily="-65" charset="-128"/>
                <a:cs typeface="ＭＳ Ｐゴシック" pitchFamily="-65" charset="-128"/>
              </a:rPr>
              <a:t>l'identification</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personnes</a:t>
            </a:r>
            <a:r>
              <a:rPr lang="en-US" sz="1200" kern="1200" dirty="0">
                <a:solidFill>
                  <a:schemeClr val="tx1"/>
                </a:solidFill>
                <a:effectLst/>
                <a:latin typeface="+mn-lt"/>
                <a:ea typeface="ＭＳ Ｐゴシック" pitchFamily="-65" charset="-128"/>
                <a:cs typeface="ＭＳ Ｐゴシック" pitchFamily="-65" charset="-128"/>
              </a:rPr>
              <a:t> qui </a:t>
            </a:r>
            <a:r>
              <a:rPr lang="en-US" sz="1200" kern="1200" dirty="0" err="1">
                <a:solidFill>
                  <a:schemeClr val="tx1"/>
                </a:solidFill>
                <a:effectLst/>
                <a:latin typeface="+mn-lt"/>
                <a:ea typeface="ＭＳ Ｐゴシック" pitchFamily="-65" charset="-128"/>
                <a:cs typeface="ＭＳ Ｐゴシック" pitchFamily="-65" charset="-128"/>
              </a:rPr>
              <a:t>ont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commis</a:t>
            </a:r>
            <a:r>
              <a:rPr lang="en-US" sz="1200" kern="1200" dirty="0">
                <a:solidFill>
                  <a:schemeClr val="tx1"/>
                </a:solidFill>
                <a:effectLst/>
                <a:latin typeface="+mn-lt"/>
                <a:ea typeface="ＭＳ Ｐゴシック" pitchFamily="-65" charset="-128"/>
                <a:cs typeface="ＭＳ Ｐゴシック" pitchFamily="-65" charset="-128"/>
              </a:rPr>
              <a:t> des infractions relevant du champ </a:t>
            </a:r>
            <a:r>
              <a:rPr lang="en-US" sz="1200" kern="1200" dirty="0" err="1">
                <a:solidFill>
                  <a:schemeClr val="tx1"/>
                </a:solidFill>
                <a:effectLst/>
                <a:latin typeface="+mn-lt"/>
                <a:ea typeface="ＭＳ Ｐゴシック" pitchFamily="-65" charset="-128"/>
                <a:cs typeface="ＭＳ Ｐゴシック" pitchFamily="-65" charset="-128"/>
              </a:rPr>
              <a:t>d'application</a:t>
            </a:r>
            <a:r>
              <a:rPr lang="en-US" sz="1200" kern="1200" dirty="0">
                <a:solidFill>
                  <a:schemeClr val="tx1"/>
                </a:solidFill>
                <a:effectLst/>
                <a:latin typeface="+mn-lt"/>
                <a:ea typeface="ＭＳ Ｐゴシック" pitchFamily="-65" charset="-128"/>
                <a:cs typeface="ＭＳ Ｐゴシック" pitchFamily="-65" charset="-128"/>
              </a:rPr>
              <a:t> de la </a:t>
            </a:r>
            <a:r>
              <a:rPr lang="en-US" sz="1200" kern="1200" dirty="0" err="1">
                <a:solidFill>
                  <a:schemeClr val="tx1"/>
                </a:solidFill>
                <a:effectLst/>
                <a:latin typeface="+mn-lt"/>
                <a:ea typeface="ＭＳ Ｐゴシック" pitchFamily="-65" charset="-128"/>
                <a:cs typeface="ＭＳ Ｐゴシック" pitchFamily="-65" charset="-128"/>
              </a:rPr>
              <a:t>présente</a:t>
            </a:r>
            <a:r>
              <a:rPr lang="en-US" sz="1200" kern="1200" dirty="0">
                <a:solidFill>
                  <a:schemeClr val="tx1"/>
                </a:solidFill>
                <a:effectLst/>
                <a:latin typeface="+mn-lt"/>
                <a:ea typeface="ＭＳ Ｐゴシック" pitchFamily="-65" charset="-128"/>
                <a:cs typeface="ＭＳ Ｐゴシック" pitchFamily="-65" charset="-128"/>
              </a:rPr>
              <a:t> convention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pour la </a:t>
            </a:r>
            <a:r>
              <a:rPr lang="en-US" sz="1200" kern="1200" dirty="0" err="1">
                <a:solidFill>
                  <a:schemeClr val="tx1"/>
                </a:solidFill>
                <a:effectLst/>
                <a:latin typeface="+mn-lt"/>
                <a:ea typeface="ＭＳ Ｐゴシック" pitchFamily="-65" charset="-128"/>
                <a:cs typeface="ＭＳ Ｐゴシック" pitchFamily="-65" charset="-128"/>
              </a:rPr>
              <a:t>localisation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d'éléments</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preuve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essentiels</a:t>
            </a:r>
            <a:r>
              <a:rPr lang="en-US" sz="1200" kern="1200" dirty="0">
                <a:solidFill>
                  <a:schemeClr val="tx1"/>
                </a:solidFill>
                <a:effectLst/>
                <a:latin typeface="+mn-lt"/>
                <a:ea typeface="ＭＳ Ｐゴシック" pitchFamily="-65" charset="-128"/>
                <a:cs typeface="ＭＳ Ｐゴシック" pitchFamily="-65" charset="-128"/>
              </a:rPr>
              <a:t>, les motifs de </a:t>
            </a:r>
            <a:r>
              <a:rPr lang="en-US" sz="1200" kern="1200" dirty="0" err="1">
                <a:solidFill>
                  <a:schemeClr val="tx1"/>
                </a:solidFill>
                <a:effectLst/>
                <a:latin typeface="+mn-lt"/>
                <a:ea typeface="ＭＳ Ｐゴシック" pitchFamily="-65" charset="-128"/>
                <a:cs typeface="ＭＳ Ｐゴシック" pitchFamily="-65" charset="-128"/>
              </a:rPr>
              <a:t>refus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doivent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être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strictement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limités</a:t>
            </a:r>
            <a:r>
              <a:rPr lang="en-US" sz="1200" kern="1200" dirty="0">
                <a:solidFill>
                  <a:schemeClr val="tx1"/>
                </a:solidFill>
                <a:effectLst/>
                <a:latin typeface="+mn-lt"/>
                <a:ea typeface="ＭＳ Ｐゴシック" pitchFamily="-65" charset="-128"/>
                <a:cs typeface="ＭＳ Ｐゴシック" pitchFamily="-65" charset="-128"/>
              </a:rPr>
              <a:t>, et il a </a:t>
            </a:r>
            <a:r>
              <a:rPr lang="en-US" sz="1200" kern="1200" dirty="0" err="1">
                <a:solidFill>
                  <a:schemeClr val="tx1"/>
                </a:solidFill>
                <a:effectLst/>
                <a:latin typeface="+mn-lt"/>
                <a:ea typeface="ＭＳ Ｐゴシック" pitchFamily="-65" charset="-128"/>
                <a:cs typeface="ＭＳ Ｐゴシック" pitchFamily="-65" charset="-128"/>
              </a:rPr>
              <a:t>été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convenu</a:t>
            </a:r>
            <a:r>
              <a:rPr lang="en-US" sz="1200" kern="1200" dirty="0">
                <a:solidFill>
                  <a:schemeClr val="tx1"/>
                </a:solidFill>
                <a:effectLst/>
                <a:latin typeface="+mn-lt"/>
                <a:ea typeface="ＭＳ Ｐゴシック" pitchFamily="-65" charset="-128"/>
                <a:cs typeface="ＭＳ Ｐゴシック" pitchFamily="-65" charset="-128"/>
              </a:rPr>
              <a:t> que </a:t>
            </a:r>
            <a:r>
              <a:rPr lang="en-US" sz="1200" kern="1200" dirty="0" err="1">
                <a:solidFill>
                  <a:schemeClr val="tx1"/>
                </a:solidFill>
                <a:effectLst/>
                <a:latin typeface="+mn-lt"/>
                <a:ea typeface="ＭＳ Ｐゴシック" pitchFamily="-65" charset="-128"/>
                <a:cs typeface="ＭＳ Ｐゴシック" pitchFamily="-65" charset="-128"/>
              </a:rPr>
              <a:t>l'affirmation</a:t>
            </a:r>
            <a:r>
              <a:rPr lang="en-US" sz="1200" kern="1200" dirty="0">
                <a:solidFill>
                  <a:schemeClr val="tx1"/>
                </a:solidFill>
                <a:effectLst/>
                <a:latin typeface="+mn-lt"/>
                <a:ea typeface="ＭＳ Ｐゴシック" pitchFamily="-65" charset="-128"/>
                <a:cs typeface="ＭＳ Ｐゴシック" pitchFamily="-65" charset="-128"/>
              </a:rPr>
              <a:t> de tout </a:t>
            </a:r>
            <a:r>
              <a:rPr lang="en-US" sz="1200" kern="1200" dirty="0" err="1">
                <a:solidFill>
                  <a:schemeClr val="tx1"/>
                </a:solidFill>
                <a:effectLst/>
                <a:latin typeface="+mn-lt"/>
                <a:ea typeface="ＭＳ Ｐゴシック" pitchFamily="-65" charset="-128"/>
                <a:cs typeface="ＭＳ Ｐゴシック" pitchFamily="-65" charset="-128"/>
              </a:rPr>
              <a:t>autre</a:t>
            </a:r>
            <a:r>
              <a:rPr lang="en-US" sz="1200" kern="1200" dirty="0">
                <a:solidFill>
                  <a:schemeClr val="tx1"/>
                </a:solidFill>
                <a:effectLst/>
                <a:latin typeface="+mn-lt"/>
                <a:ea typeface="ＭＳ Ｐゴシック" pitchFamily="-65" charset="-128"/>
                <a:cs typeface="ＭＳ Ｐゴシック" pitchFamily="-65" charset="-128"/>
              </a:rPr>
              <a:t> motif de </a:t>
            </a:r>
            <a:r>
              <a:rPr lang="en-US" sz="1200" kern="1200" dirty="0" err="1">
                <a:solidFill>
                  <a:schemeClr val="tx1"/>
                </a:solidFill>
                <a:effectLst/>
                <a:latin typeface="+mn-lt"/>
                <a:ea typeface="ＭＳ Ｐゴシック" pitchFamily="-65" charset="-128"/>
                <a:cs typeface="ＭＳ Ｐゴシック" pitchFamily="-65" charset="-128"/>
              </a:rPr>
              <a:t>refus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d'entraide</a:t>
            </a:r>
            <a:r>
              <a:rPr lang="en-US" sz="1200" kern="1200" dirty="0">
                <a:solidFill>
                  <a:schemeClr val="tx1"/>
                </a:solidFill>
                <a:effectLst/>
                <a:latin typeface="+mn-lt"/>
                <a:ea typeface="ＭＳ Ｐゴシック" pitchFamily="-65" charset="-128"/>
                <a:cs typeface="ＭＳ Ｐゴシック" pitchFamily="-65" charset="-128"/>
              </a:rPr>
              <a:t> est </a:t>
            </a:r>
            <a:r>
              <a:rPr lang="en-US" sz="1200" kern="1200" dirty="0" err="1">
                <a:solidFill>
                  <a:schemeClr val="tx1"/>
                </a:solidFill>
                <a:effectLst/>
                <a:latin typeface="+mn-lt"/>
                <a:ea typeface="ＭＳ Ｐゴシック" pitchFamily="-65" charset="-128"/>
                <a:cs typeface="ＭＳ Ｐゴシック" pitchFamily="-65" charset="-128"/>
              </a:rPr>
              <a:t>exclue</a:t>
            </a:r>
            <a:r>
              <a:rPr lang="en-US" sz="1200" kern="1200" dirty="0">
                <a:solidFill>
                  <a:schemeClr val="tx1"/>
                </a:solidFill>
                <a:effectLst/>
                <a:latin typeface="+mn-lt"/>
                <a:ea typeface="ＭＳ Ｐゴシック" pitchFamily="-65" charset="-128"/>
                <a:cs typeface="ＭＳ Ｐゴシック" pitchFamily="-65" charset="-128"/>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15411681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err="1"/>
              <a:t>Présentation</a:t>
            </a:r>
            <a:r>
              <a:rPr lang="en-US" dirty="0"/>
              <a:t> </a:t>
            </a:r>
            <a:r>
              <a:rPr lang="en-US" dirty="0" err="1"/>
              <a:t>graphique</a:t>
            </a:r>
            <a:r>
              <a:rPr lang="en-US" dirty="0"/>
              <a:t> des trois aspects les plus </a:t>
            </a:r>
            <a:r>
              <a:rPr lang="en-US" dirty="0" err="1"/>
              <a:t>importants</a:t>
            </a:r>
            <a:r>
              <a:rPr lang="en-US" dirty="0"/>
              <a:t> de </a:t>
            </a:r>
            <a:r>
              <a:rPr lang="en-US" dirty="0" err="1"/>
              <a:t>l'article</a:t>
            </a:r>
            <a:r>
              <a:rPr lang="en-US" dirty="0"/>
              <a:t> 30. La </a:t>
            </a:r>
            <a:r>
              <a:rPr lang="en-US" dirty="0" err="1"/>
              <a:t>demande</a:t>
            </a:r>
            <a:r>
              <a:rPr lang="en-US" dirty="0"/>
              <a:t> est </a:t>
            </a:r>
            <a:r>
              <a:rPr lang="en-US" dirty="0" err="1"/>
              <a:t>adressée</a:t>
            </a:r>
            <a:r>
              <a:rPr lang="en-US" dirty="0"/>
              <a:t> au pays B </a:t>
            </a:r>
            <a:r>
              <a:rPr lang="en-US" dirty="0" err="1"/>
              <a:t>afin</a:t>
            </a:r>
            <a:r>
              <a:rPr lang="en-US" dirty="0"/>
              <a:t> </a:t>
            </a:r>
            <a:r>
              <a:rPr lang="en-US" dirty="0" err="1"/>
              <a:t>d'identifier</a:t>
            </a:r>
            <a:r>
              <a:rPr lang="en-US" dirty="0"/>
              <a:t> le </a:t>
            </a:r>
            <a:r>
              <a:rPr lang="en-US" dirty="0" err="1"/>
              <a:t>destinataire</a:t>
            </a:r>
            <a:r>
              <a:rPr lang="en-US" dirty="0"/>
              <a:t> dans le pays C.</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2241886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Les questions </a:t>
            </a:r>
            <a:r>
              <a:rPr lang="en-US" dirty="0" err="1"/>
              <a:t>difficiles</a:t>
            </a:r>
            <a:r>
              <a:rPr lang="en-US" dirty="0"/>
              <a:t> </a:t>
            </a:r>
            <a:r>
              <a:rPr lang="en-US" dirty="0" err="1"/>
              <a:t>sont</a:t>
            </a:r>
            <a:r>
              <a:rPr lang="en-US" dirty="0"/>
              <a:t>, </a:t>
            </a:r>
            <a:r>
              <a:rPr lang="en-US" dirty="0" err="1"/>
              <a:t>en</a:t>
            </a:r>
            <a:r>
              <a:rPr lang="en-US" dirty="0"/>
              <a:t> fait, des questions de base sur </a:t>
            </a:r>
            <a:r>
              <a:rPr lang="en-US" dirty="0" err="1"/>
              <a:t>l'entraide</a:t>
            </a:r>
            <a:r>
              <a:rPr lang="en-US" dirty="0"/>
              <a:t> </a:t>
            </a:r>
            <a:r>
              <a:rPr lang="en-US" dirty="0" err="1"/>
              <a:t>judiciaire</a:t>
            </a:r>
            <a:r>
              <a:rPr lang="en-US" dirty="0"/>
              <a:t> </a:t>
            </a:r>
            <a:r>
              <a:rPr lang="en-US" dirty="0" err="1"/>
              <a:t>en</a:t>
            </a:r>
            <a:r>
              <a:rPr lang="en-US" dirty="0"/>
              <a:t> matière </a:t>
            </a:r>
            <a:r>
              <a:rPr lang="en-US" dirty="0" err="1"/>
              <a:t>pénale</a:t>
            </a:r>
            <a:r>
              <a:rPr lang="en-US" dirty="0"/>
              <a:t>. </a:t>
            </a:r>
            <a:r>
              <a:rPr lang="en-US" dirty="0" err="1"/>
              <a:t>L'expert</a:t>
            </a:r>
            <a:r>
              <a:rPr lang="en-US" dirty="0"/>
              <a:t> doit les </a:t>
            </a:r>
            <a:r>
              <a:rPr lang="en-US" dirty="0" err="1"/>
              <a:t>présenter</a:t>
            </a:r>
            <a:r>
              <a:rPr lang="en-US" dirty="0"/>
              <a:t> </a:t>
            </a:r>
            <a:r>
              <a:rPr lang="en-US" dirty="0" err="1"/>
              <a:t>en</a:t>
            </a:r>
            <a:r>
              <a:rPr lang="en-US" dirty="0"/>
              <a:t> </a:t>
            </a:r>
            <a:r>
              <a:rPr lang="en-US" dirty="0" err="1"/>
              <a:t>préambule</a:t>
            </a:r>
            <a:r>
              <a:rPr lang="en-US" dirty="0"/>
              <a:t> </a:t>
            </a:r>
            <a:r>
              <a:rPr lang="en-US" dirty="0" err="1"/>
              <a:t>à</a:t>
            </a:r>
            <a:r>
              <a:rPr lang="en-US" dirty="0"/>
              <a:t> la </a:t>
            </a:r>
            <a:r>
              <a:rPr lang="en-US" dirty="0" err="1"/>
              <a:t>procédure</a:t>
            </a:r>
            <a:r>
              <a:rPr lang="en-US" dirty="0"/>
              <a:t> qui </a:t>
            </a:r>
            <a:r>
              <a:rPr lang="en-US" dirty="0" err="1"/>
              <a:t>s'ensuivra</a:t>
            </a:r>
            <a:r>
              <a:rPr lang="en-US" dirty="0"/>
              <a:t>. </a:t>
            </a:r>
          </a:p>
          <a:p>
            <a:pPr algn="just"/>
            <a:endParaRPr lang="en-US" dirty="0"/>
          </a:p>
          <a:p>
            <a:pPr algn="just"/>
            <a:r>
              <a:rPr lang="en-US" dirty="0"/>
              <a:t>Dans les </a:t>
            </a:r>
            <a:r>
              <a:rPr lang="en-US" dirty="0" err="1"/>
              <a:t>procédures</a:t>
            </a:r>
            <a:r>
              <a:rPr lang="en-US" dirty="0"/>
              <a:t> </a:t>
            </a:r>
            <a:r>
              <a:rPr lang="en-US" dirty="0" err="1"/>
              <a:t>d'entraide</a:t>
            </a:r>
            <a:r>
              <a:rPr lang="en-US" dirty="0"/>
              <a:t> </a:t>
            </a:r>
            <a:r>
              <a:rPr lang="en-US" dirty="0" err="1"/>
              <a:t>judiciaire</a:t>
            </a:r>
            <a:r>
              <a:rPr lang="en-US" dirty="0"/>
              <a:t>, </a:t>
            </a:r>
            <a:r>
              <a:rPr lang="en-US" dirty="0" err="1"/>
              <a:t>comme</a:t>
            </a:r>
            <a:r>
              <a:rPr lang="en-US" dirty="0"/>
              <a:t> dans les </a:t>
            </a:r>
            <a:r>
              <a:rPr lang="en-US" dirty="0" err="1"/>
              <a:t>enquêtes</a:t>
            </a:r>
            <a:r>
              <a:rPr lang="en-US" dirty="0"/>
              <a:t> </a:t>
            </a:r>
            <a:r>
              <a:rPr lang="en-US" dirty="0" err="1"/>
              <a:t>nationales</a:t>
            </a:r>
            <a:r>
              <a:rPr lang="en-US" dirty="0"/>
              <a:t>, les </a:t>
            </a:r>
            <a:r>
              <a:rPr lang="en-US" dirty="0" err="1"/>
              <a:t>autorités</a:t>
            </a:r>
            <a:r>
              <a:rPr lang="en-US" dirty="0"/>
              <a:t> </a:t>
            </a:r>
            <a:r>
              <a:rPr lang="en-US" dirty="0" err="1"/>
              <a:t>compétentes</a:t>
            </a:r>
            <a:r>
              <a:rPr lang="en-US" dirty="0"/>
              <a:t> </a:t>
            </a:r>
            <a:r>
              <a:rPr lang="en-US" dirty="0" err="1"/>
              <a:t>seront</a:t>
            </a:r>
            <a:r>
              <a:rPr lang="en-US" dirty="0"/>
              <a:t> </a:t>
            </a:r>
            <a:r>
              <a:rPr lang="en-US" dirty="0" err="1"/>
              <a:t>confrontées</a:t>
            </a:r>
            <a:r>
              <a:rPr lang="en-US" dirty="0"/>
              <a:t> </a:t>
            </a:r>
            <a:r>
              <a:rPr lang="en-US" dirty="0" err="1"/>
              <a:t>à</a:t>
            </a:r>
            <a:r>
              <a:rPr lang="en-US" dirty="0"/>
              <a:t> des questions sur la compétence </a:t>
            </a:r>
            <a:r>
              <a:rPr lang="en-US" dirty="0" err="1"/>
              <a:t>territoriale</a:t>
            </a:r>
            <a:r>
              <a:rPr lang="en-US" dirty="0"/>
              <a:t>, </a:t>
            </a:r>
            <a:r>
              <a:rPr lang="en-US" dirty="0" err="1"/>
              <a:t>l'autorité</a:t>
            </a:r>
            <a:r>
              <a:rPr lang="en-US" dirty="0"/>
              <a:t> et la compétence interne de </a:t>
            </a:r>
            <a:r>
              <a:rPr lang="en-US" dirty="0" err="1"/>
              <a:t>l'autorité</a:t>
            </a:r>
            <a:r>
              <a:rPr lang="en-US" dirty="0"/>
              <a:t> </a:t>
            </a:r>
            <a:r>
              <a:rPr lang="en-US" dirty="0" err="1"/>
              <a:t>ou</a:t>
            </a:r>
            <a:r>
              <a:rPr lang="en-US" dirty="0"/>
              <a:t> des </a:t>
            </a:r>
            <a:r>
              <a:rPr lang="en-US" dirty="0" err="1"/>
              <a:t>autorités</a:t>
            </a:r>
            <a:r>
              <a:rPr lang="en-US" dirty="0"/>
              <a:t> qui </a:t>
            </a:r>
            <a:r>
              <a:rPr lang="en-US" dirty="0" err="1"/>
              <a:t>mènent</a:t>
            </a:r>
            <a:r>
              <a:rPr lang="en-US" dirty="0"/>
              <a:t> </a:t>
            </a:r>
            <a:r>
              <a:rPr lang="en-US" dirty="0" err="1"/>
              <a:t>l'enquête</a:t>
            </a:r>
            <a:r>
              <a:rPr lang="en-US" dirty="0"/>
              <a:t>. Comme dans de </a:t>
            </a:r>
            <a:r>
              <a:rPr lang="en-US" dirty="0" err="1"/>
              <a:t>nombreux</a:t>
            </a:r>
            <a:r>
              <a:rPr lang="en-US" dirty="0"/>
              <a:t> pays, le lieu de la </a:t>
            </a:r>
            <a:r>
              <a:rPr lang="en-US" dirty="0" err="1"/>
              <a:t>perpétration</a:t>
            </a:r>
            <a:r>
              <a:rPr lang="en-US" dirty="0"/>
              <a:t> sera le fait </a:t>
            </a:r>
            <a:r>
              <a:rPr lang="en-US" dirty="0" err="1"/>
              <a:t>déterminant</a:t>
            </a:r>
            <a:r>
              <a:rPr lang="en-US" dirty="0"/>
              <a:t> pour </a:t>
            </a:r>
            <a:r>
              <a:rPr lang="en-US" dirty="0" err="1"/>
              <a:t>établir</a:t>
            </a:r>
            <a:r>
              <a:rPr lang="en-US" dirty="0"/>
              <a:t> la compétence </a:t>
            </a:r>
            <a:r>
              <a:rPr lang="en-US" dirty="0" err="1"/>
              <a:t>appropriée</a:t>
            </a:r>
            <a:r>
              <a:rPr lang="en-US" dirty="0"/>
              <a:t>. </a:t>
            </a:r>
          </a:p>
          <a:p>
            <a:pPr algn="just"/>
            <a:endParaRPr lang="en-US" dirty="0"/>
          </a:p>
          <a:p>
            <a:pPr algn="just"/>
            <a:r>
              <a:rPr lang="en-US" dirty="0"/>
              <a:t>Les </a:t>
            </a:r>
            <a:r>
              <a:rPr lang="en-US" dirty="0" err="1"/>
              <a:t>délégués</a:t>
            </a:r>
            <a:r>
              <a:rPr lang="en-US" dirty="0"/>
              <a:t> </a:t>
            </a:r>
            <a:r>
              <a:rPr lang="en-US" dirty="0" err="1"/>
              <a:t>doivent</a:t>
            </a:r>
            <a:r>
              <a:rPr lang="en-US" dirty="0"/>
              <a:t> </a:t>
            </a:r>
            <a:r>
              <a:rPr lang="en-US" dirty="0" err="1"/>
              <a:t>être</a:t>
            </a:r>
            <a:r>
              <a:rPr lang="en-US" dirty="0"/>
              <a:t> </a:t>
            </a:r>
            <a:r>
              <a:rPr lang="en-US" dirty="0" err="1"/>
              <a:t>conscients</a:t>
            </a:r>
            <a:r>
              <a:rPr lang="en-US" dirty="0"/>
              <a:t> </a:t>
            </a:r>
            <a:r>
              <a:rPr lang="en-US" dirty="0" err="1"/>
              <a:t>qu'il</a:t>
            </a:r>
            <a:r>
              <a:rPr lang="en-US" dirty="0"/>
              <a:t> </a:t>
            </a:r>
            <a:r>
              <a:rPr lang="en-US" dirty="0" err="1"/>
              <a:t>existe</a:t>
            </a:r>
            <a:r>
              <a:rPr lang="en-US" dirty="0"/>
              <a:t> </a:t>
            </a:r>
            <a:r>
              <a:rPr lang="en-US" dirty="0" err="1"/>
              <a:t>certaines</a:t>
            </a:r>
            <a:r>
              <a:rPr lang="en-US" dirty="0"/>
              <a:t> </a:t>
            </a:r>
            <a:r>
              <a:rPr lang="en-US" dirty="0" err="1"/>
              <a:t>difficultés</a:t>
            </a:r>
            <a:r>
              <a:rPr lang="en-US" dirty="0"/>
              <a:t> regarding investigations which are exceeding domestic borders. They can be limiting factor like need for cross-border investigation and access to the place of storage of data in the ”cloud” technical environment explained during the electronic evidence session in Introductory training.</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5057198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Cet</a:t>
            </a:r>
            <a:r>
              <a:rPr lang="en-US" sz="1200" kern="1200" dirty="0">
                <a:solidFill>
                  <a:schemeClr val="tx1"/>
                </a:solidFill>
                <a:effectLst/>
                <a:latin typeface="+mn-lt"/>
                <a:ea typeface="ＭＳ Ｐゴシック" pitchFamily="-65" charset="-128"/>
                <a:cs typeface="ＭＳ Ｐゴシック" pitchFamily="-65" charset="-128"/>
              </a:rPr>
              <a:t> article </a:t>
            </a:r>
            <a:r>
              <a:rPr lang="en-US" sz="1200" kern="1200" dirty="0" err="1">
                <a:solidFill>
                  <a:schemeClr val="tx1"/>
                </a:solidFill>
                <a:effectLst/>
                <a:latin typeface="+mn-lt"/>
                <a:ea typeface="ＭＳ Ｐゴシック" pitchFamily="-65" charset="-128"/>
                <a:cs typeface="ＭＳ Ｐゴシック" pitchFamily="-65" charset="-128"/>
              </a:rPr>
              <a:t>fournit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l'équivalent</a:t>
            </a:r>
            <a:r>
              <a:rPr lang="en-US" sz="1200" kern="1200" dirty="0">
                <a:solidFill>
                  <a:schemeClr val="tx1"/>
                </a:solidFill>
                <a:effectLst/>
                <a:latin typeface="+mn-lt"/>
                <a:ea typeface="ＭＳ Ｐゴシック" pitchFamily="-65" charset="-128"/>
                <a:cs typeface="ＭＳ Ｐゴシック" pitchFamily="-65" charset="-128"/>
              </a:rPr>
              <a:t> international de la puissance </a:t>
            </a:r>
            <a:r>
              <a:rPr lang="en-US" sz="1200" kern="1200" dirty="0" err="1">
                <a:solidFill>
                  <a:schemeClr val="tx1"/>
                </a:solidFill>
                <a:effectLst/>
                <a:latin typeface="+mn-lt"/>
                <a:ea typeface="ＭＳ Ｐゴシック" pitchFamily="-65" charset="-128"/>
                <a:cs typeface="ＭＳ Ｐゴシック" pitchFamily="-65" charset="-128"/>
              </a:rPr>
              <a:t>établie</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l'usage</a:t>
            </a:r>
            <a:r>
              <a:rPr lang="en-US" sz="1200" kern="1200" dirty="0">
                <a:solidFill>
                  <a:schemeClr val="tx1"/>
                </a:solidFill>
                <a:effectLst/>
                <a:latin typeface="+mn-lt"/>
                <a:ea typeface="ＭＳ Ｐゴシック" pitchFamily="-65" charset="-128"/>
                <a:cs typeface="ＭＳ Ｐゴシック" pitchFamily="-65" charset="-128"/>
              </a:rPr>
              <a:t> domestique de </a:t>
            </a:r>
            <a:r>
              <a:rPr lang="en-US" sz="1200" kern="1200" dirty="0" err="1">
                <a:solidFill>
                  <a:schemeClr val="tx1"/>
                </a:solidFill>
                <a:effectLst/>
                <a:latin typeface="+mn-lt"/>
                <a:ea typeface="ＭＳ Ｐゴシック" pitchFamily="-65" charset="-128"/>
                <a:cs typeface="ＭＳ Ｐゴシック" pitchFamily="-65" charset="-128"/>
              </a:rPr>
              <a:t>l'article</a:t>
            </a:r>
            <a:r>
              <a:rPr lang="en-US" sz="1200" kern="1200" dirty="0">
                <a:solidFill>
                  <a:schemeClr val="tx1"/>
                </a:solidFill>
                <a:effectLst/>
                <a:latin typeface="+mn-lt"/>
                <a:ea typeface="ＭＳ Ｐゴシック" pitchFamily="-65" charset="-128"/>
                <a:cs typeface="ＭＳ Ｐゴシック" pitchFamily="-65" charset="-128"/>
              </a:rPr>
              <a:t> 19.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Le </a:t>
            </a:r>
            <a:r>
              <a:rPr lang="en-US" sz="1200" kern="1200" dirty="0" err="1">
                <a:solidFill>
                  <a:schemeClr val="tx1"/>
                </a:solidFill>
                <a:effectLst/>
                <a:latin typeface="+mn-lt"/>
                <a:ea typeface="ＭＳ Ｐゴシック" pitchFamily="-65" charset="-128"/>
                <a:cs typeface="ＭＳ Ｐゴシック" pitchFamily="-65" charset="-128"/>
              </a:rPr>
              <a:t>paragraphe</a:t>
            </a:r>
            <a:r>
              <a:rPr lang="en-US" sz="1200" kern="1200" dirty="0">
                <a:solidFill>
                  <a:schemeClr val="tx1"/>
                </a:solidFill>
                <a:effectLst/>
                <a:latin typeface="+mn-lt"/>
                <a:ea typeface="ＭＳ Ｐゴシック" pitchFamily="-65" charset="-128"/>
                <a:cs typeface="ＭＳ Ｐゴシック" pitchFamily="-65" charset="-128"/>
              </a:rPr>
              <a:t> 1 </a:t>
            </a:r>
            <a:r>
              <a:rPr lang="en-US" sz="1200" kern="1200" dirty="0" err="1">
                <a:solidFill>
                  <a:schemeClr val="tx1"/>
                </a:solidFill>
                <a:effectLst/>
                <a:latin typeface="+mn-lt"/>
                <a:ea typeface="ＭＳ Ｐゴシック" pitchFamily="-65" charset="-128"/>
                <a:cs typeface="ＭＳ Ｐゴシック" pitchFamily="-65" charset="-128"/>
              </a:rPr>
              <a:t>autorise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demander </a:t>
            </a:r>
            <a:r>
              <a:rPr lang="en-US" sz="1200" kern="1200" dirty="0" err="1">
                <a:solidFill>
                  <a:schemeClr val="tx1"/>
                </a:solidFill>
                <a:effectLst/>
                <a:latin typeface="+mn-lt"/>
                <a:ea typeface="ＭＳ Ｐゴシック" pitchFamily="-65" charset="-128"/>
                <a:cs typeface="ＭＳ Ｐゴシック" pitchFamily="-65" charset="-128"/>
              </a:rPr>
              <a:t>ce</a:t>
            </a:r>
            <a:r>
              <a:rPr lang="en-US" sz="1200" kern="1200" dirty="0">
                <a:solidFill>
                  <a:schemeClr val="tx1"/>
                </a:solidFill>
                <a:effectLst/>
                <a:latin typeface="+mn-lt"/>
                <a:ea typeface="ＭＳ Ｐゴシック" pitchFamily="-65" charset="-128"/>
                <a:cs typeface="ＭＳ Ｐゴシック" pitchFamily="-65" charset="-128"/>
              </a:rPr>
              <a:t> type </a:t>
            </a:r>
            <a:r>
              <a:rPr lang="en-US" sz="1200" kern="1200" dirty="0" err="1">
                <a:solidFill>
                  <a:schemeClr val="tx1"/>
                </a:solidFill>
                <a:effectLst/>
                <a:latin typeface="+mn-lt"/>
                <a:ea typeface="ＭＳ Ｐゴシック" pitchFamily="-65" charset="-128"/>
                <a:cs typeface="ＭＳ Ｐゴシック" pitchFamily="-65" charset="-128"/>
              </a:rPr>
              <a:t>d'entraide</a:t>
            </a:r>
            <a:r>
              <a:rPr lang="en-US" sz="1200" kern="1200" dirty="0">
                <a:solidFill>
                  <a:schemeClr val="tx1"/>
                </a:solidFill>
                <a:effectLst/>
                <a:latin typeface="+mn-lt"/>
                <a:ea typeface="ＭＳ Ｐゴシック" pitchFamily="-65" charset="-128"/>
                <a:cs typeface="ＭＳ Ｐゴシック" pitchFamily="-65" charset="-128"/>
              </a:rPr>
              <a:t>, et le </a:t>
            </a:r>
            <a:r>
              <a:rPr lang="en-US" sz="1200" kern="1200" dirty="0" err="1">
                <a:solidFill>
                  <a:schemeClr val="tx1"/>
                </a:solidFill>
                <a:effectLst/>
                <a:latin typeface="+mn-lt"/>
                <a:ea typeface="ＭＳ Ｐゴシック" pitchFamily="-65" charset="-128"/>
                <a:cs typeface="ＭＳ Ｐゴシック" pitchFamily="-65" charset="-128"/>
              </a:rPr>
              <a:t>paragraphe</a:t>
            </a:r>
            <a:r>
              <a:rPr lang="en-US" sz="1200" kern="1200" dirty="0">
                <a:solidFill>
                  <a:schemeClr val="tx1"/>
                </a:solidFill>
                <a:effectLst/>
                <a:latin typeface="+mn-lt"/>
                <a:ea typeface="ＭＳ Ｐゴシック" pitchFamily="-65" charset="-128"/>
                <a:cs typeface="ＭＳ Ｐゴシック" pitchFamily="-65" charset="-128"/>
              </a:rPr>
              <a:t> 2 </a:t>
            </a:r>
            <a:r>
              <a:rPr lang="en-US" sz="1200" kern="1200" dirty="0" err="1">
                <a:solidFill>
                  <a:schemeClr val="tx1"/>
                </a:solidFill>
                <a:effectLst/>
                <a:latin typeface="+mn-lt"/>
                <a:ea typeface="ＭＳ Ｐゴシック" pitchFamily="-65" charset="-128"/>
                <a:cs typeface="ＭＳ Ｐゴシック" pitchFamily="-65" charset="-128"/>
              </a:rPr>
              <a:t>exige</a:t>
            </a:r>
            <a:r>
              <a:rPr lang="en-US" sz="1200" kern="1200" dirty="0">
                <a:solidFill>
                  <a:schemeClr val="tx1"/>
                </a:solidFill>
                <a:effectLst/>
                <a:latin typeface="+mn-lt"/>
                <a:ea typeface="ＭＳ Ｐゴシック" pitchFamily="-65" charset="-128"/>
                <a:cs typeface="ＭＳ Ｐゴシック" pitchFamily="-65" charset="-128"/>
              </a:rPr>
              <a:t> que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requise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soit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mesure</a:t>
            </a:r>
            <a:r>
              <a:rPr lang="en-US" sz="1200" kern="1200" dirty="0">
                <a:solidFill>
                  <a:schemeClr val="tx1"/>
                </a:solidFill>
                <a:effectLst/>
                <a:latin typeface="+mn-lt"/>
                <a:ea typeface="ＭＳ Ｐゴシック" pitchFamily="-65" charset="-128"/>
                <a:cs typeface="ＭＳ Ｐゴシック" pitchFamily="-65" charset="-128"/>
              </a:rPr>
              <a:t> de la </a:t>
            </a:r>
            <a:r>
              <a:rPr lang="en-US" sz="1200" kern="1200" dirty="0" err="1">
                <a:solidFill>
                  <a:schemeClr val="tx1"/>
                </a:solidFill>
                <a:effectLst/>
                <a:latin typeface="+mn-lt"/>
                <a:ea typeface="ＭＳ Ｐゴシック" pitchFamily="-65" charset="-128"/>
                <a:cs typeface="ＭＳ Ｐゴシック" pitchFamily="-65" charset="-128"/>
              </a:rPr>
              <a:t>fournir</a:t>
            </a:r>
            <a:r>
              <a:rPr lang="en-US" sz="1200" kern="1200" dirty="0">
                <a:solidFill>
                  <a:schemeClr val="tx1"/>
                </a:solidFill>
                <a:effectLst/>
                <a:latin typeface="+mn-lt"/>
                <a:ea typeface="ＭＳ Ｐゴシック" pitchFamily="-65" charset="-128"/>
                <a:cs typeface="ＭＳ Ｐゴシック" pitchFamily="-65" charset="-128"/>
              </a:rPr>
              <a:t>. Le </a:t>
            </a:r>
            <a:r>
              <a:rPr lang="en-US" sz="1200" kern="1200" dirty="0" err="1">
                <a:solidFill>
                  <a:schemeClr val="tx1"/>
                </a:solidFill>
                <a:effectLst/>
                <a:latin typeface="+mn-lt"/>
                <a:ea typeface="ＭＳ Ｐゴシック" pitchFamily="-65" charset="-128"/>
                <a:cs typeface="ＭＳ Ｐゴシック" pitchFamily="-65" charset="-128"/>
              </a:rPr>
              <a:t>paragraphe</a:t>
            </a:r>
            <a:r>
              <a:rPr lang="en-US" sz="1200" kern="1200" dirty="0">
                <a:solidFill>
                  <a:schemeClr val="tx1"/>
                </a:solidFill>
                <a:effectLst/>
                <a:latin typeface="+mn-lt"/>
                <a:ea typeface="ＭＳ Ｐゴシック" pitchFamily="-65" charset="-128"/>
                <a:cs typeface="ＭＳ Ｐゴシック" pitchFamily="-65" charset="-128"/>
              </a:rPr>
              <a:t> 2 suit </a:t>
            </a:r>
            <a:r>
              <a:rPr lang="en-US" sz="1200" kern="1200" dirty="0" err="1">
                <a:solidFill>
                  <a:schemeClr val="tx1"/>
                </a:solidFill>
                <a:effectLst/>
                <a:latin typeface="+mn-lt"/>
                <a:ea typeface="ＭＳ Ｐゴシック" pitchFamily="-65" charset="-128"/>
                <a:cs typeface="ＭＳ Ｐゴシック" pitchFamily="-65" charset="-128"/>
              </a:rPr>
              <a:t>également</a:t>
            </a:r>
            <a:r>
              <a:rPr lang="en-US" sz="1200" kern="1200" dirty="0">
                <a:solidFill>
                  <a:schemeClr val="tx1"/>
                </a:solidFill>
                <a:effectLst/>
                <a:latin typeface="+mn-lt"/>
                <a:ea typeface="ＭＳ Ｐゴシック" pitchFamily="-65" charset="-128"/>
                <a:cs typeface="ＭＳ Ｐゴシック" pitchFamily="-65" charset="-128"/>
              </a:rPr>
              <a:t> le </a:t>
            </a:r>
            <a:r>
              <a:rPr lang="en-US" sz="1200" kern="1200" dirty="0" err="1">
                <a:solidFill>
                  <a:schemeClr val="tx1"/>
                </a:solidFill>
                <a:effectLst/>
                <a:latin typeface="+mn-lt"/>
                <a:ea typeface="ＭＳ Ｐゴシック" pitchFamily="-65" charset="-128"/>
                <a:cs typeface="ＭＳ Ｐゴシック" pitchFamily="-65" charset="-128"/>
              </a:rPr>
              <a:t>principe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selon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lequel</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modalités</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cette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coopération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doivent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être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celles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prévues</a:t>
            </a:r>
            <a:r>
              <a:rPr lang="en-US" sz="1200" kern="1200" dirty="0">
                <a:solidFill>
                  <a:schemeClr val="tx1"/>
                </a:solidFill>
                <a:effectLst/>
                <a:latin typeface="+mn-lt"/>
                <a:ea typeface="ＭＳ Ｐゴシック" pitchFamily="-65" charset="-128"/>
                <a:cs typeface="ＭＳ Ｐゴシック" pitchFamily="-65" charset="-128"/>
              </a:rPr>
              <a:t> par les </a:t>
            </a:r>
            <a:r>
              <a:rPr lang="en-US" sz="1200" kern="1200" dirty="0" err="1">
                <a:solidFill>
                  <a:schemeClr val="tx1"/>
                </a:solidFill>
                <a:effectLst/>
                <a:latin typeface="+mn-lt"/>
                <a:ea typeface="ＭＳ Ｐゴシック" pitchFamily="-65" charset="-128"/>
                <a:cs typeface="ＭＳ Ｐゴシック" pitchFamily="-65" charset="-128"/>
              </a:rPr>
              <a:t>traités</a:t>
            </a:r>
            <a:r>
              <a:rPr lang="en-US" sz="1200" kern="1200" dirty="0">
                <a:solidFill>
                  <a:schemeClr val="tx1"/>
                </a:solidFill>
                <a:effectLst/>
                <a:latin typeface="+mn-lt"/>
                <a:ea typeface="ＭＳ Ｐゴシック" pitchFamily="-65" charset="-128"/>
                <a:cs typeface="ＭＳ Ｐゴシック" pitchFamily="-65" charset="-128"/>
              </a:rPr>
              <a:t>, arrangements et </a:t>
            </a:r>
            <a:r>
              <a:rPr lang="en-US" sz="1200" kern="1200" dirty="0" err="1">
                <a:solidFill>
                  <a:schemeClr val="tx1"/>
                </a:solidFill>
                <a:effectLst/>
                <a:latin typeface="+mn-lt"/>
                <a:ea typeface="ＭＳ Ｐゴシック" pitchFamily="-65" charset="-128"/>
                <a:cs typeface="ＭＳ Ｐゴシック" pitchFamily="-65" charset="-128"/>
              </a:rPr>
              <a:t>lois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nationales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applicables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régissant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l'entraide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judiciaire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matière </a:t>
            </a:r>
            <a:r>
              <a:rPr lang="en-US" sz="1200" kern="1200" dirty="0" err="1">
                <a:solidFill>
                  <a:schemeClr val="tx1"/>
                </a:solidFill>
                <a:effectLst/>
                <a:latin typeface="+mn-lt"/>
                <a:ea typeface="ＭＳ Ｐゴシック" pitchFamily="-65" charset="-128"/>
                <a:cs typeface="ＭＳ Ｐゴシック" pitchFamily="-65" charset="-128"/>
              </a:rPr>
              <a:t>pénale</a:t>
            </a:r>
            <a:r>
              <a:rPr lang="en-US" sz="1200" kern="1200" dirty="0">
                <a:solidFill>
                  <a:schemeClr val="tx1"/>
                </a:solidFill>
                <a:effectLst/>
                <a:latin typeface="+mn-lt"/>
                <a:ea typeface="ＭＳ Ｐゴシック" pitchFamily="-65" charset="-128"/>
                <a:cs typeface="ＭＳ Ｐゴシック" pitchFamily="-65" charset="-128"/>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18678295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vertu du </a:t>
            </a:r>
            <a:r>
              <a:rPr lang="en-US" sz="1200" kern="1200" dirty="0" err="1">
                <a:solidFill>
                  <a:schemeClr val="tx1"/>
                </a:solidFill>
                <a:effectLst/>
                <a:latin typeface="+mn-lt"/>
                <a:ea typeface="ＭＳ Ｐゴシック" pitchFamily="-65" charset="-128"/>
                <a:cs typeface="ＭＳ Ｐゴシック" pitchFamily="-65" charset="-128"/>
              </a:rPr>
              <a:t>paragraphe</a:t>
            </a:r>
            <a:r>
              <a:rPr lang="en-US" sz="1200" kern="1200" dirty="0">
                <a:solidFill>
                  <a:schemeClr val="tx1"/>
                </a:solidFill>
                <a:effectLst/>
                <a:latin typeface="+mn-lt"/>
                <a:ea typeface="ＭＳ Ｐゴシック" pitchFamily="-65" charset="-128"/>
                <a:cs typeface="ＭＳ Ｐゴシック" pitchFamily="-65" charset="-128"/>
              </a:rPr>
              <a:t> 3,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telle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doit </a:t>
            </a:r>
            <a:r>
              <a:rPr lang="en-US" sz="1200" kern="1200" dirty="0" err="1">
                <a:solidFill>
                  <a:schemeClr val="tx1"/>
                </a:solidFill>
                <a:effectLst/>
                <a:latin typeface="+mn-lt"/>
                <a:ea typeface="ＭＳ Ｐゴシック" pitchFamily="-65" charset="-128"/>
                <a:cs typeface="ＭＳ Ｐゴシック" pitchFamily="-65" charset="-128"/>
              </a:rPr>
              <a:t>recevoir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réponse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rapide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lorsque</a:t>
            </a:r>
            <a:r>
              <a:rPr lang="en-US" sz="1200" kern="1200" dirty="0">
                <a:solidFill>
                  <a:schemeClr val="tx1"/>
                </a:solidFill>
                <a:effectLst/>
                <a:latin typeface="+mn-lt"/>
                <a:ea typeface="ＭＳ Ｐゴシック" pitchFamily="-65" charset="-128"/>
                <a:cs typeface="ＭＳ Ｐゴシック" pitchFamily="-65" charset="-128"/>
              </a:rPr>
              <a:t> (1) il y a des raisons de </a:t>
            </a:r>
            <a:r>
              <a:rPr lang="en-US" sz="1200" kern="1200" dirty="0" err="1">
                <a:solidFill>
                  <a:schemeClr val="tx1"/>
                </a:solidFill>
                <a:effectLst/>
                <a:latin typeface="+mn-lt"/>
                <a:ea typeface="ＭＳ Ｐゴシック" pitchFamily="-65" charset="-128"/>
                <a:cs typeface="ＭＳ Ｐゴシック" pitchFamily="-65" charset="-128"/>
              </a:rPr>
              <a:t>croire</a:t>
            </a:r>
            <a:r>
              <a:rPr lang="en-US" sz="1200" kern="1200" dirty="0">
                <a:solidFill>
                  <a:schemeClr val="tx1"/>
                </a:solidFill>
                <a:effectLst/>
                <a:latin typeface="+mn-lt"/>
                <a:ea typeface="ＭＳ Ｐゴシック" pitchFamily="-65" charset="-128"/>
                <a:cs typeface="ＭＳ Ｐゴシック" pitchFamily="-65" charset="-128"/>
              </a:rPr>
              <a:t> que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pertinentes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particulièrement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vulnérables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perte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modification,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(2) </a:t>
            </a:r>
            <a:r>
              <a:rPr lang="en-US" sz="1200" kern="1200" dirty="0" err="1">
                <a:solidFill>
                  <a:schemeClr val="tx1"/>
                </a:solidFill>
                <a:effectLst/>
                <a:latin typeface="+mn-lt"/>
                <a:ea typeface="ＭＳ Ｐゴシック" pitchFamily="-65" charset="-128"/>
                <a:cs typeface="ＭＳ Ｐゴシック" pitchFamily="-65" charset="-128"/>
              </a:rPr>
              <a:t>autrement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lorsque</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traités</a:t>
            </a:r>
            <a:r>
              <a:rPr lang="en-US" sz="1200" kern="1200" dirty="0">
                <a:solidFill>
                  <a:schemeClr val="tx1"/>
                </a:solidFill>
                <a:effectLst/>
                <a:latin typeface="+mn-lt"/>
                <a:ea typeface="ＭＳ Ｐゴシック" pitchFamily="-65" charset="-128"/>
                <a:cs typeface="ＭＳ Ｐゴシック" pitchFamily="-65" charset="-128"/>
              </a:rPr>
              <a:t>, arrangements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lois</a:t>
            </a:r>
            <a:r>
              <a:rPr lang="en-US" sz="1200" kern="1200" dirty="0">
                <a:solidFill>
                  <a:schemeClr val="tx1"/>
                </a:solidFill>
                <a:effectLst/>
                <a:latin typeface="+mn-lt"/>
                <a:ea typeface="ＭＳ Ｐゴシック" pitchFamily="-65" charset="-128"/>
                <a:cs typeface="ＭＳ Ｐゴシック" pitchFamily="-65" charset="-128"/>
              </a:rPr>
              <a:t> le </a:t>
            </a:r>
            <a:r>
              <a:rPr lang="en-US" sz="1200" kern="1200" dirty="0" err="1">
                <a:solidFill>
                  <a:schemeClr val="tx1"/>
                </a:solidFill>
                <a:effectLst/>
                <a:latin typeface="+mn-lt"/>
                <a:ea typeface="ＭＳ Ｐゴシック" pitchFamily="-65" charset="-128"/>
                <a:cs typeface="ＭＳ Ｐゴシック" pitchFamily="-65" charset="-128"/>
              </a:rPr>
              <a:t>prévoient</a:t>
            </a:r>
            <a:r>
              <a:rPr lang="en-US" sz="1200" kern="1200" dirty="0">
                <a:solidFill>
                  <a:schemeClr val="tx1"/>
                </a:solidFill>
                <a:effectLst/>
                <a:latin typeface="+mn-lt"/>
                <a:ea typeface="ＭＳ Ｐゴシック" pitchFamily="-65" charset="-128"/>
                <a:cs typeface="ＭＳ Ｐゴシック" pitchFamily="-65" charset="-128"/>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2025587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Les </a:t>
            </a:r>
            <a:r>
              <a:rPr lang="en-GB" dirty="0" err="1"/>
              <a:t>administrateurs</a:t>
            </a:r>
            <a:r>
              <a:rPr lang="en-GB" dirty="0"/>
              <a:t> de la place de </a:t>
            </a:r>
            <a:r>
              <a:rPr lang="en-GB" dirty="0" err="1"/>
              <a:t>marché</a:t>
            </a:r>
            <a:r>
              <a:rPr lang="en-GB" dirty="0"/>
              <a:t> DDoS </a:t>
            </a:r>
            <a:r>
              <a:rPr lang="en-GB" dirty="0" err="1"/>
              <a:t>webstresser.org</a:t>
            </a:r>
            <a:r>
              <a:rPr lang="en-GB" dirty="0"/>
              <a:t> </a:t>
            </a:r>
            <a:r>
              <a:rPr lang="en-GB" dirty="0" err="1"/>
              <a:t>ont</a:t>
            </a:r>
            <a:r>
              <a:rPr lang="en-GB" dirty="0"/>
              <a:t> </a:t>
            </a:r>
            <a:r>
              <a:rPr lang="en-GB" dirty="0" err="1"/>
              <a:t>été</a:t>
            </a:r>
            <a:r>
              <a:rPr lang="en-GB" dirty="0"/>
              <a:t> </a:t>
            </a:r>
            <a:r>
              <a:rPr lang="en-GB" dirty="0" err="1"/>
              <a:t>arrêtés</a:t>
            </a:r>
            <a:r>
              <a:rPr lang="en-GB" dirty="0"/>
              <a:t> le 24 </a:t>
            </a:r>
            <a:r>
              <a:rPr lang="en-GB" dirty="0" err="1"/>
              <a:t>avril</a:t>
            </a:r>
            <a:r>
              <a:rPr lang="en-GB" dirty="0"/>
              <a:t> 2018 </a:t>
            </a:r>
            <a:r>
              <a:rPr lang="en-GB" dirty="0" err="1"/>
              <a:t>à</a:t>
            </a:r>
            <a:r>
              <a:rPr lang="en-GB" dirty="0"/>
              <a:t> </a:t>
            </a:r>
            <a:r>
              <a:rPr lang="en-GB" dirty="0" err="1"/>
              <a:t>l'issue</a:t>
            </a:r>
            <a:r>
              <a:rPr lang="en-GB" dirty="0"/>
              <a:t> de </a:t>
            </a:r>
            <a:r>
              <a:rPr lang="en-GB" dirty="0" err="1"/>
              <a:t>l'opération</a:t>
            </a:r>
            <a:r>
              <a:rPr lang="en-GB" dirty="0"/>
              <a:t> Power Off, </a:t>
            </a:r>
            <a:r>
              <a:rPr lang="en-GB" dirty="0" err="1"/>
              <a:t>une</a:t>
            </a:r>
            <a:r>
              <a:rPr lang="en-GB" dirty="0"/>
              <a:t> </a:t>
            </a:r>
            <a:r>
              <a:rPr lang="en-GB" dirty="0" err="1"/>
              <a:t>enquête</a:t>
            </a:r>
            <a:r>
              <a:rPr lang="en-GB" dirty="0"/>
              <a:t> </a:t>
            </a:r>
            <a:r>
              <a:rPr lang="en-GB" dirty="0" err="1"/>
              <a:t>complexe</a:t>
            </a:r>
            <a:r>
              <a:rPr lang="en-GB" dirty="0"/>
              <a:t> </a:t>
            </a:r>
            <a:r>
              <a:rPr lang="en-GB" dirty="0" err="1"/>
              <a:t>menée</a:t>
            </a:r>
            <a:r>
              <a:rPr lang="en-GB" dirty="0"/>
              <a:t> par la police </a:t>
            </a:r>
            <a:r>
              <a:rPr lang="en-GB" dirty="0" err="1"/>
              <a:t>néerlandaise</a:t>
            </a:r>
            <a:r>
              <a:rPr lang="en-GB" dirty="0"/>
              <a:t> et </a:t>
            </a:r>
            <a:r>
              <a:rPr lang="en-GB" dirty="0" err="1"/>
              <a:t>l'Agence</a:t>
            </a:r>
            <a:r>
              <a:rPr lang="en-GB" dirty="0"/>
              <a:t> </a:t>
            </a:r>
            <a:r>
              <a:rPr lang="en-GB" dirty="0" err="1"/>
              <a:t>nationale</a:t>
            </a:r>
            <a:r>
              <a:rPr lang="en-GB" dirty="0"/>
              <a:t> </a:t>
            </a:r>
            <a:r>
              <a:rPr lang="en-GB" dirty="0" err="1"/>
              <a:t>britannique</a:t>
            </a:r>
            <a:r>
              <a:rPr lang="en-GB" dirty="0"/>
              <a:t> de </a:t>
            </a:r>
            <a:r>
              <a:rPr lang="en-GB" dirty="0" err="1"/>
              <a:t>lutte</a:t>
            </a:r>
            <a:r>
              <a:rPr lang="en-GB" dirty="0"/>
              <a:t> </a:t>
            </a:r>
            <a:r>
              <a:rPr lang="en-GB" dirty="0" err="1"/>
              <a:t>contre</a:t>
            </a:r>
            <a:r>
              <a:rPr lang="en-GB" dirty="0"/>
              <a:t> la </a:t>
            </a:r>
            <a:r>
              <a:rPr lang="en-GB" dirty="0" err="1"/>
              <a:t>criminalité</a:t>
            </a:r>
            <a:r>
              <a:rPr lang="en-GB" dirty="0"/>
              <a:t> avec le </a:t>
            </a:r>
            <a:r>
              <a:rPr lang="en-GB" dirty="0" err="1"/>
              <a:t>soutien</a:t>
            </a:r>
            <a:r>
              <a:rPr lang="en-GB" dirty="0"/>
              <a:t> </a:t>
            </a:r>
            <a:r>
              <a:rPr lang="en-GB" dirty="0" err="1"/>
              <a:t>d'Europol</a:t>
            </a:r>
            <a:r>
              <a:rPr lang="en-GB" dirty="0"/>
              <a:t> et </a:t>
            </a:r>
            <a:r>
              <a:rPr lang="en-GB" dirty="0" err="1"/>
              <a:t>d'une</a:t>
            </a:r>
            <a:r>
              <a:rPr lang="en-GB" dirty="0"/>
              <a:t> douzaine de services de police </a:t>
            </a:r>
            <a:r>
              <a:rPr lang="en-GB" dirty="0" err="1"/>
              <a:t>judiciaire</a:t>
            </a:r>
            <a:r>
              <a:rPr lang="en-GB" dirty="0"/>
              <a:t> du monde </a:t>
            </a:r>
            <a:r>
              <a:rPr lang="en-GB" dirty="0" err="1"/>
              <a:t>entier</a:t>
            </a:r>
            <a:r>
              <a:rPr lang="en-GB" dirty="0"/>
              <a:t>. Les </a:t>
            </a:r>
            <a:r>
              <a:rPr lang="en-GB" dirty="0" err="1"/>
              <a:t>administrateurs</a:t>
            </a:r>
            <a:r>
              <a:rPr lang="en-GB" dirty="0"/>
              <a:t> se </a:t>
            </a:r>
            <a:r>
              <a:rPr lang="en-GB" dirty="0" err="1"/>
              <a:t>trouvaient</a:t>
            </a:r>
            <a:r>
              <a:rPr lang="en-GB" dirty="0"/>
              <a:t> au </a:t>
            </a:r>
            <a:r>
              <a:rPr lang="en-GB" dirty="0" err="1"/>
              <a:t>Royaume</a:t>
            </a:r>
            <a:r>
              <a:rPr lang="en-GB" dirty="0"/>
              <a:t>-Uni, </a:t>
            </a:r>
            <a:r>
              <a:rPr lang="en-GB" dirty="0" err="1"/>
              <a:t>en</a:t>
            </a:r>
            <a:r>
              <a:rPr lang="en-GB" dirty="0"/>
              <a:t> </a:t>
            </a:r>
            <a:r>
              <a:rPr lang="en-GB" dirty="0" err="1"/>
              <a:t>Croatie</a:t>
            </a:r>
            <a:r>
              <a:rPr lang="en-GB" dirty="0"/>
              <a:t>, au Canada et </a:t>
            </a:r>
            <a:r>
              <a:rPr lang="en-GB" dirty="0" err="1"/>
              <a:t>en</a:t>
            </a:r>
            <a:r>
              <a:rPr lang="en-GB" dirty="0"/>
              <a:t> </a:t>
            </a:r>
            <a:r>
              <a:rPr lang="en-GB" dirty="0" err="1"/>
              <a:t>Serbie</a:t>
            </a:r>
            <a:r>
              <a:rPr lang="en-GB" dirty="0"/>
              <a:t>. </a:t>
            </a:r>
            <a:r>
              <a:rPr lang="en-GB" dirty="0" err="1"/>
              <a:t>D'autres</a:t>
            </a:r>
            <a:r>
              <a:rPr lang="en-GB" dirty="0"/>
              <a:t> </a:t>
            </a:r>
            <a:r>
              <a:rPr lang="en-GB" dirty="0" err="1"/>
              <a:t>mesures</a:t>
            </a:r>
            <a:r>
              <a:rPr lang="en-GB" dirty="0"/>
              <a:t> </a:t>
            </a:r>
            <a:r>
              <a:rPr lang="en-GB" dirty="0" err="1"/>
              <a:t>ont</a:t>
            </a:r>
            <a:r>
              <a:rPr lang="en-GB" dirty="0"/>
              <a:t> </a:t>
            </a:r>
            <a:r>
              <a:rPr lang="en-GB" dirty="0" err="1"/>
              <a:t>été</a:t>
            </a:r>
            <a:r>
              <a:rPr lang="en-GB" dirty="0"/>
              <a:t> prises </a:t>
            </a:r>
            <a:r>
              <a:rPr lang="en-GB" dirty="0" err="1"/>
              <a:t>contre</a:t>
            </a:r>
            <a:r>
              <a:rPr lang="en-GB" dirty="0"/>
              <a:t> les </a:t>
            </a:r>
            <a:r>
              <a:rPr lang="en-GB" dirty="0" err="1"/>
              <a:t>principaux</a:t>
            </a:r>
            <a:r>
              <a:rPr lang="en-GB" dirty="0"/>
              <a:t> </a:t>
            </a:r>
            <a:r>
              <a:rPr lang="en-GB" dirty="0" err="1"/>
              <a:t>utilisateurs</a:t>
            </a:r>
            <a:r>
              <a:rPr lang="en-GB" dirty="0"/>
              <a:t> de </a:t>
            </a:r>
            <a:r>
              <a:rPr lang="en-GB" dirty="0" err="1"/>
              <a:t>ce</a:t>
            </a:r>
            <a:r>
              <a:rPr lang="en-GB" dirty="0"/>
              <a:t> </a:t>
            </a:r>
            <a:r>
              <a:rPr lang="en-GB" dirty="0" err="1"/>
              <a:t>marché</a:t>
            </a:r>
            <a:r>
              <a:rPr lang="en-GB" dirty="0"/>
              <a:t> aux Pays-Bas, </a:t>
            </a:r>
            <a:r>
              <a:rPr lang="en-GB" dirty="0" err="1"/>
              <a:t>en</a:t>
            </a:r>
            <a:r>
              <a:rPr lang="en-GB" dirty="0"/>
              <a:t> Italie, </a:t>
            </a:r>
            <a:r>
              <a:rPr lang="en-GB" dirty="0" err="1"/>
              <a:t>en</a:t>
            </a:r>
            <a:r>
              <a:rPr lang="en-GB" dirty="0"/>
              <a:t> </a:t>
            </a:r>
            <a:r>
              <a:rPr lang="en-GB" dirty="0" err="1"/>
              <a:t>Espagne</a:t>
            </a:r>
            <a:r>
              <a:rPr lang="en-GB" dirty="0"/>
              <a:t>, </a:t>
            </a:r>
            <a:r>
              <a:rPr lang="en-GB" dirty="0" err="1"/>
              <a:t>en</a:t>
            </a:r>
            <a:r>
              <a:rPr lang="en-GB" dirty="0"/>
              <a:t> </a:t>
            </a:r>
            <a:r>
              <a:rPr lang="en-GB" dirty="0" err="1"/>
              <a:t>Croatie</a:t>
            </a:r>
            <a:r>
              <a:rPr lang="en-GB" dirty="0"/>
              <a:t>, au </a:t>
            </a:r>
            <a:r>
              <a:rPr lang="en-GB" dirty="0" err="1"/>
              <a:t>Royaume</a:t>
            </a:r>
            <a:r>
              <a:rPr lang="en-GB" dirty="0"/>
              <a:t>-Uni, </a:t>
            </a:r>
            <a:r>
              <a:rPr lang="en-GB" dirty="0" err="1"/>
              <a:t>en</a:t>
            </a:r>
            <a:r>
              <a:rPr lang="en-GB" dirty="0"/>
              <a:t> </a:t>
            </a:r>
            <a:r>
              <a:rPr lang="en-GB" dirty="0" err="1"/>
              <a:t>Australie</a:t>
            </a:r>
            <a:r>
              <a:rPr lang="en-GB" dirty="0"/>
              <a:t>, au Canada et </a:t>
            </a:r>
            <a:r>
              <a:rPr lang="en-GB" dirty="0" err="1"/>
              <a:t>à</a:t>
            </a:r>
            <a:r>
              <a:rPr lang="en-GB" dirty="0"/>
              <a:t> Hong Kong. Le service </a:t>
            </a:r>
            <a:r>
              <a:rPr lang="en-GB" dirty="0" err="1"/>
              <a:t>illégal</a:t>
            </a:r>
            <a:r>
              <a:rPr lang="en-GB" dirty="0"/>
              <a:t> a </a:t>
            </a:r>
            <a:r>
              <a:rPr lang="en-GB" dirty="0" err="1"/>
              <a:t>été</a:t>
            </a:r>
            <a:r>
              <a:rPr lang="en-GB" dirty="0"/>
              <a:t> fermé et son infrastructure </a:t>
            </a:r>
            <a:r>
              <a:rPr lang="en-GB" dirty="0" err="1"/>
              <a:t>ainsi</a:t>
            </a:r>
            <a:r>
              <a:rPr lang="en-GB" dirty="0"/>
              <a:t> que les </a:t>
            </a:r>
            <a:r>
              <a:rPr lang="en-GB" dirty="0" err="1"/>
              <a:t>données</a:t>
            </a:r>
            <a:r>
              <a:rPr lang="en-GB" dirty="0"/>
              <a:t> </a:t>
            </a:r>
            <a:r>
              <a:rPr lang="en-GB" dirty="0" err="1"/>
              <a:t>stockées</a:t>
            </a:r>
            <a:r>
              <a:rPr lang="en-GB" dirty="0"/>
              <a:t> </a:t>
            </a:r>
            <a:r>
              <a:rPr lang="en-GB" dirty="0" err="1"/>
              <a:t>ont</a:t>
            </a:r>
            <a:r>
              <a:rPr lang="en-GB" dirty="0"/>
              <a:t> </a:t>
            </a:r>
            <a:r>
              <a:rPr lang="en-GB" dirty="0" err="1"/>
              <a:t>été</a:t>
            </a:r>
            <a:r>
              <a:rPr lang="en-GB" dirty="0"/>
              <a:t> </a:t>
            </a:r>
            <a:r>
              <a:rPr lang="en-GB" dirty="0" err="1"/>
              <a:t>saisies</a:t>
            </a:r>
            <a:r>
              <a:rPr lang="en-GB" dirty="0"/>
              <a:t> aux Pays-Bas, aux </a:t>
            </a:r>
            <a:r>
              <a:rPr lang="en-GB" dirty="0" err="1"/>
              <a:t>États</a:t>
            </a:r>
            <a:r>
              <a:rPr lang="en-GB" dirty="0"/>
              <a:t>-Unis, </a:t>
            </a:r>
            <a:r>
              <a:rPr lang="en-GB" dirty="0" err="1"/>
              <a:t>en</a:t>
            </a:r>
            <a:r>
              <a:rPr lang="en-GB" dirty="0"/>
              <a:t> </a:t>
            </a:r>
            <a:r>
              <a:rPr lang="en-GB" dirty="0" err="1"/>
              <a:t>Allemagne</a:t>
            </a:r>
            <a:r>
              <a:rPr lang="en-GB" dirty="0"/>
              <a:t> et </a:t>
            </a:r>
            <a:r>
              <a:rPr lang="en-GB" dirty="0" err="1"/>
              <a:t>en</a:t>
            </a:r>
            <a:r>
              <a:rPr lang="en-GB" dirty="0"/>
              <a:t> </a:t>
            </a:r>
            <a:r>
              <a:rPr lang="en-GB" dirty="0" err="1"/>
              <a:t>Serbie</a:t>
            </a:r>
            <a:r>
              <a:rPr lang="en-GB" dirty="0"/>
              <a:t>.</a:t>
            </a:r>
          </a:p>
          <a:p>
            <a:pPr algn="just"/>
            <a:endParaRPr lang="en-GB" dirty="0"/>
          </a:p>
          <a:p>
            <a:pPr algn="just"/>
            <a:r>
              <a:rPr lang="en-GB" dirty="0" err="1"/>
              <a:t>Webstresser.org</a:t>
            </a:r>
            <a:r>
              <a:rPr lang="en-GB" dirty="0"/>
              <a:t> </a:t>
            </a:r>
            <a:r>
              <a:rPr lang="en-GB" dirty="0" err="1"/>
              <a:t>était</a:t>
            </a:r>
            <a:r>
              <a:rPr lang="en-GB" dirty="0"/>
              <a:t> </a:t>
            </a:r>
            <a:r>
              <a:rPr lang="en-GB" dirty="0" err="1"/>
              <a:t>considéré</a:t>
            </a:r>
            <a:r>
              <a:rPr lang="en-GB" dirty="0"/>
              <a:t> </a:t>
            </a:r>
            <a:r>
              <a:rPr lang="en-GB" dirty="0" err="1"/>
              <a:t>comme</a:t>
            </a:r>
            <a:r>
              <a:rPr lang="en-GB" dirty="0"/>
              <a:t> la plus </a:t>
            </a:r>
            <a:r>
              <a:rPr lang="en-GB" dirty="0" err="1"/>
              <a:t>grande</a:t>
            </a:r>
            <a:r>
              <a:rPr lang="en-GB" dirty="0"/>
              <a:t> place de </a:t>
            </a:r>
            <a:r>
              <a:rPr lang="en-GB" dirty="0" err="1"/>
              <a:t>marché</a:t>
            </a:r>
            <a:r>
              <a:rPr lang="en-GB" dirty="0"/>
              <a:t> au monde pour la location de services de </a:t>
            </a:r>
            <a:r>
              <a:rPr lang="en-GB" dirty="0" err="1"/>
              <a:t>dénégation</a:t>
            </a:r>
            <a:r>
              <a:rPr lang="en-GB" dirty="0"/>
              <a:t> de service </a:t>
            </a:r>
            <a:r>
              <a:rPr lang="en-GB" dirty="0" err="1"/>
              <a:t>distribué</a:t>
            </a:r>
            <a:r>
              <a:rPr lang="en-GB" dirty="0"/>
              <a:t> (DDoS), avec plus de 136 000 </a:t>
            </a:r>
            <a:r>
              <a:rPr lang="en-GB" dirty="0" err="1"/>
              <a:t>utilisateurs</a:t>
            </a:r>
            <a:r>
              <a:rPr lang="en-GB" dirty="0"/>
              <a:t> </a:t>
            </a:r>
            <a:r>
              <a:rPr lang="en-GB" dirty="0" err="1"/>
              <a:t>enregistrés</a:t>
            </a:r>
            <a:r>
              <a:rPr lang="en-GB" dirty="0"/>
              <a:t> et 4 millions </a:t>
            </a:r>
            <a:r>
              <a:rPr lang="en-GB" dirty="0" err="1"/>
              <a:t>d'attaques</a:t>
            </a:r>
            <a:r>
              <a:rPr lang="en-GB" dirty="0"/>
              <a:t> </a:t>
            </a:r>
            <a:r>
              <a:rPr lang="en-GB" dirty="0" err="1"/>
              <a:t>mesurées</a:t>
            </a:r>
            <a:r>
              <a:rPr lang="en-GB" dirty="0"/>
              <a:t> </a:t>
            </a:r>
            <a:r>
              <a:rPr lang="en-GB" dirty="0" err="1"/>
              <a:t>en</a:t>
            </a:r>
            <a:r>
              <a:rPr lang="en-GB" dirty="0"/>
              <a:t> </a:t>
            </a:r>
            <a:r>
              <a:rPr lang="en-GB" dirty="0" err="1"/>
              <a:t>avril</a:t>
            </a:r>
            <a:r>
              <a:rPr lang="en-GB" dirty="0"/>
              <a:t> 2018. Les </a:t>
            </a:r>
            <a:r>
              <a:rPr lang="en-GB" dirty="0" err="1"/>
              <a:t>attaques</a:t>
            </a:r>
            <a:r>
              <a:rPr lang="en-GB" dirty="0"/>
              <a:t> </a:t>
            </a:r>
            <a:r>
              <a:rPr lang="en-GB" dirty="0" err="1"/>
              <a:t>orchestrées</a:t>
            </a:r>
            <a:r>
              <a:rPr lang="en-GB" dirty="0"/>
              <a:t> </a:t>
            </a:r>
            <a:r>
              <a:rPr lang="en-GB" dirty="0" err="1"/>
              <a:t>visaient</a:t>
            </a:r>
            <a:r>
              <a:rPr lang="en-GB" dirty="0"/>
              <a:t> des services </a:t>
            </a:r>
            <a:r>
              <a:rPr lang="en-GB" dirty="0" err="1"/>
              <a:t>en</a:t>
            </a:r>
            <a:r>
              <a:rPr lang="en-GB" dirty="0"/>
              <a:t> </a:t>
            </a:r>
            <a:r>
              <a:rPr lang="en-GB" dirty="0" err="1"/>
              <a:t>ligne</a:t>
            </a:r>
            <a:r>
              <a:rPr lang="en-GB" dirty="0"/>
              <a:t> </a:t>
            </a:r>
            <a:r>
              <a:rPr lang="en-GB" dirty="0" err="1"/>
              <a:t>essentiels</a:t>
            </a:r>
            <a:r>
              <a:rPr lang="en-GB" dirty="0"/>
              <a:t> </a:t>
            </a:r>
            <a:r>
              <a:rPr lang="en-GB" dirty="0" err="1"/>
              <a:t>offerts</a:t>
            </a:r>
            <a:r>
              <a:rPr lang="en-GB" dirty="0"/>
              <a:t> par des </a:t>
            </a:r>
            <a:r>
              <a:rPr lang="en-GB" dirty="0" err="1"/>
              <a:t>banques</a:t>
            </a:r>
            <a:r>
              <a:rPr lang="en-GB" dirty="0"/>
              <a:t>, des institutions </a:t>
            </a:r>
            <a:r>
              <a:rPr lang="en-GB" dirty="0" err="1"/>
              <a:t>gouvernementales</a:t>
            </a:r>
            <a:r>
              <a:rPr lang="en-GB" dirty="0"/>
              <a:t> et des forces de police, </a:t>
            </a:r>
            <a:r>
              <a:rPr lang="en-GB" dirty="0" err="1"/>
              <a:t>ainsi</a:t>
            </a:r>
            <a:r>
              <a:rPr lang="en-GB" dirty="0"/>
              <a:t> que des </a:t>
            </a:r>
            <a:r>
              <a:rPr lang="en-GB" dirty="0" err="1"/>
              <a:t>victimes</a:t>
            </a:r>
            <a:r>
              <a:rPr lang="en-GB" dirty="0"/>
              <a:t> de </a:t>
            </a:r>
            <a:r>
              <a:rPr lang="en-GB" dirty="0" err="1"/>
              <a:t>l'industrie</a:t>
            </a:r>
            <a:r>
              <a:rPr lang="en-GB" dirty="0"/>
              <a:t> du jeu.</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29775418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L'article</a:t>
            </a:r>
            <a:r>
              <a:rPr lang="en-US" sz="1200" kern="1200" dirty="0">
                <a:solidFill>
                  <a:schemeClr val="tx1"/>
                </a:solidFill>
                <a:effectLst/>
                <a:latin typeface="+mn-lt"/>
                <a:ea typeface="ＭＳ Ｐゴシック" pitchFamily="-65" charset="-128"/>
                <a:cs typeface="ＭＳ Ｐゴシック" pitchFamily="-65" charset="-128"/>
              </a:rPr>
              <a:t> 32 (</a:t>
            </a:r>
            <a:r>
              <a:rPr lang="en-US" sz="1200" kern="1200" dirty="0" err="1">
                <a:solidFill>
                  <a:schemeClr val="tx1"/>
                </a:solidFill>
                <a:effectLst/>
                <a:latin typeface="+mn-lt"/>
                <a:ea typeface="ＭＳ Ｐゴシック" pitchFamily="-65" charset="-128"/>
                <a:cs typeface="ＭＳ Ｐゴシック" pitchFamily="-65" charset="-128"/>
              </a:rPr>
              <a:t>Accès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transfrontalier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informatiques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stockées</a:t>
            </a:r>
            <a:r>
              <a:rPr lang="en-US" sz="1200" kern="1200" dirty="0">
                <a:solidFill>
                  <a:schemeClr val="tx1"/>
                </a:solidFill>
                <a:effectLst/>
                <a:latin typeface="+mn-lt"/>
                <a:ea typeface="ＭＳ Ｐゴシック" pitchFamily="-65" charset="-128"/>
                <a:cs typeface="ＭＳ Ｐゴシック" pitchFamily="-65" charset="-128"/>
              </a:rPr>
              <a:t> avec le </a:t>
            </a:r>
            <a:r>
              <a:rPr lang="en-US" sz="1200" kern="1200" dirty="0" err="1">
                <a:solidFill>
                  <a:schemeClr val="tx1"/>
                </a:solidFill>
                <a:effectLst/>
                <a:latin typeface="+mn-lt"/>
                <a:ea typeface="ＭＳ Ｐゴシック" pitchFamily="-65" charset="-128"/>
                <a:cs typeface="ＭＳ Ｐゴシック" pitchFamily="-65" charset="-128"/>
              </a:rPr>
              <a:t>consentement</a:t>
            </a:r>
            <a:r>
              <a:rPr lang="en-US" sz="1200" kern="1200" dirty="0">
                <a:solidFill>
                  <a:schemeClr val="tx1"/>
                </a:solidFill>
                <a:effectLst/>
                <a:latin typeface="+mn-lt"/>
                <a:ea typeface="ＭＳ Ｐゴシック" pitchFamily="-65" charset="-128"/>
                <a:cs typeface="ＭＳ Ｐゴシック" pitchFamily="-65" charset="-128"/>
              </a:rPr>
              <a:t> de la </a:t>
            </a:r>
            <a:r>
              <a:rPr lang="en-US" sz="1200" kern="1200" dirty="0" err="1">
                <a:solidFill>
                  <a:schemeClr val="tx1"/>
                </a:solidFill>
                <a:effectLst/>
                <a:latin typeface="+mn-lt"/>
                <a:ea typeface="ＭＳ Ｐゴシック" pitchFamily="-65" charset="-128"/>
                <a:cs typeface="ＭＳ Ｐゴシック" pitchFamily="-65" charset="-128"/>
              </a:rPr>
              <a:t>personne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concernée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lorsqu'elles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accessibles</a:t>
            </a:r>
            <a:r>
              <a:rPr lang="en-US" sz="1200" kern="1200" dirty="0">
                <a:solidFill>
                  <a:schemeClr val="tx1"/>
                </a:solidFill>
                <a:effectLst/>
                <a:latin typeface="+mn-lt"/>
                <a:ea typeface="ＭＳ Ｐゴシック" pitchFamily="-65" charset="-128"/>
                <a:cs typeface="ＭＳ Ｐゴシック" pitchFamily="-65" charset="-128"/>
              </a:rPr>
              <a:t> au public) </a:t>
            </a:r>
            <a:r>
              <a:rPr lang="en-US" sz="1200" kern="1200" dirty="0" err="1">
                <a:solidFill>
                  <a:schemeClr val="tx1"/>
                </a:solidFill>
                <a:effectLst/>
                <a:latin typeface="+mn-lt"/>
                <a:ea typeface="ＭＳ Ｐゴシック" pitchFamily="-65" charset="-128"/>
                <a:cs typeface="ＭＳ Ｐゴシック" pitchFamily="-65" charset="-128"/>
              </a:rPr>
              <a:t>traite</a:t>
            </a:r>
            <a:r>
              <a:rPr lang="en-US" sz="1200" kern="1200" dirty="0">
                <a:solidFill>
                  <a:schemeClr val="tx1"/>
                </a:solidFill>
                <a:effectLst/>
                <a:latin typeface="+mn-lt"/>
                <a:ea typeface="ＭＳ Ｐゴシック" pitchFamily="-65" charset="-128"/>
                <a:cs typeface="ＭＳ Ｐゴシック" pitchFamily="-65" charset="-128"/>
              </a:rPr>
              <a:t> de deux situations : </a:t>
            </a:r>
            <a:r>
              <a:rPr lang="en-US" sz="1200" kern="1200" dirty="0" err="1">
                <a:solidFill>
                  <a:schemeClr val="tx1"/>
                </a:solidFill>
                <a:effectLst/>
                <a:latin typeface="+mn-lt"/>
                <a:ea typeface="ＭＳ Ｐゴシック" pitchFamily="-65" charset="-128"/>
                <a:cs typeface="ＭＳ Ｐゴシック" pitchFamily="-65" charset="-128"/>
              </a:rPr>
              <a:t>premièrement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lorsque</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auxquelles</a:t>
            </a:r>
            <a:r>
              <a:rPr lang="en-US" sz="1200" kern="1200" dirty="0">
                <a:solidFill>
                  <a:schemeClr val="tx1"/>
                </a:solidFill>
                <a:effectLst/>
                <a:latin typeface="+mn-lt"/>
                <a:ea typeface="ＭＳ Ｐゴシック" pitchFamily="-65" charset="-128"/>
                <a:cs typeface="ＭＳ Ｐゴシック" pitchFamily="-65" charset="-128"/>
              </a:rPr>
              <a:t> on </a:t>
            </a:r>
            <a:r>
              <a:rPr lang="en-US" sz="1200" kern="1200" dirty="0" err="1">
                <a:solidFill>
                  <a:schemeClr val="tx1"/>
                </a:solidFill>
                <a:effectLst/>
                <a:latin typeface="+mn-lt"/>
                <a:ea typeface="ＭＳ Ｐゴシック" pitchFamily="-65" charset="-128"/>
                <a:cs typeface="ＭＳ Ｐゴシック" pitchFamily="-65" charset="-128"/>
              </a:rPr>
              <a:t>accède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accessibles</a:t>
            </a:r>
            <a:r>
              <a:rPr lang="en-US" sz="1200" kern="1200" dirty="0">
                <a:solidFill>
                  <a:schemeClr val="tx1"/>
                </a:solidFill>
                <a:effectLst/>
                <a:latin typeface="+mn-lt"/>
                <a:ea typeface="ＭＳ Ｐゴシック" pitchFamily="-65" charset="-128"/>
                <a:cs typeface="ＭＳ Ｐゴシック" pitchFamily="-65" charset="-128"/>
              </a:rPr>
              <a:t> au public, et </a:t>
            </a:r>
            <a:r>
              <a:rPr lang="en-US" sz="1200" kern="1200" dirty="0" err="1">
                <a:solidFill>
                  <a:schemeClr val="tx1"/>
                </a:solidFill>
                <a:effectLst/>
                <a:latin typeface="+mn-lt"/>
                <a:ea typeface="ＭＳ Ｐゴシック" pitchFamily="-65" charset="-128"/>
                <a:cs typeface="ＭＳ Ｐゴシック" pitchFamily="-65" charset="-128"/>
              </a:rPr>
              <a:t>deuxièmement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lorsque</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 </a:t>
            </a:r>
            <a:r>
              <a:rPr lang="en-US" sz="1200" kern="1200" dirty="0" err="1">
                <a:solidFill>
                  <a:schemeClr val="tx1"/>
                </a:solidFill>
                <a:effectLst/>
                <a:latin typeface="+mn-lt"/>
                <a:ea typeface="ＭＳ Ｐゴシック" pitchFamily="-65" charset="-128"/>
                <a:cs typeface="ＭＳ Ｐゴシック" pitchFamily="-65" charset="-128"/>
              </a:rPr>
              <a:t>accédé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reçu</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situées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dehors de son </a:t>
            </a:r>
            <a:r>
              <a:rPr lang="en-US" sz="1200" kern="1200" dirty="0" err="1">
                <a:solidFill>
                  <a:schemeClr val="tx1"/>
                </a:solidFill>
                <a:effectLst/>
                <a:latin typeface="+mn-lt"/>
                <a:ea typeface="ＭＳ Ｐゴシック" pitchFamily="-65" charset="-128"/>
                <a:cs typeface="ＭＳ Ｐゴシック" pitchFamily="-65" charset="-128"/>
              </a:rPr>
              <a:t>territoire</a:t>
            </a:r>
            <a:r>
              <a:rPr lang="en-US" sz="1200" kern="1200" dirty="0">
                <a:solidFill>
                  <a:schemeClr val="tx1"/>
                </a:solidFill>
                <a:effectLst/>
                <a:latin typeface="+mn-lt"/>
                <a:ea typeface="ＭＳ Ｐゴシック" pitchFamily="-65" charset="-128"/>
                <a:cs typeface="ＭＳ Ｐゴシック" pitchFamily="-65" charset="-128"/>
              </a:rPr>
              <a:t> par le </a:t>
            </a:r>
            <a:r>
              <a:rPr lang="en-US" sz="1200" kern="1200" dirty="0" err="1">
                <a:solidFill>
                  <a:schemeClr val="tx1"/>
                </a:solidFill>
                <a:effectLst/>
                <a:latin typeface="+mn-lt"/>
                <a:ea typeface="ＭＳ Ｐゴシック" pitchFamily="-65" charset="-128"/>
                <a:cs typeface="ＭＳ Ｐゴシック" pitchFamily="-65" charset="-128"/>
              </a:rPr>
              <a:t>biais</a:t>
            </a:r>
            <a:r>
              <a:rPr lang="en-US" sz="1200" kern="1200" dirty="0">
                <a:solidFill>
                  <a:schemeClr val="tx1"/>
                </a:solidFill>
                <a:effectLst/>
                <a:latin typeface="+mn-lt"/>
                <a:ea typeface="ＭＳ Ｐゴシック" pitchFamily="-65" charset="-128"/>
                <a:cs typeface="ＭＳ Ｐゴシック" pitchFamily="-65" charset="-128"/>
              </a:rPr>
              <a:t> d'un </a:t>
            </a:r>
            <a:r>
              <a:rPr lang="en-US" sz="1200" kern="1200" dirty="0" err="1">
                <a:solidFill>
                  <a:schemeClr val="tx1"/>
                </a:solidFill>
                <a:effectLst/>
                <a:latin typeface="+mn-lt"/>
                <a:ea typeface="ＭＳ Ｐゴシック" pitchFamily="-65" charset="-128"/>
                <a:cs typeface="ＭＳ Ｐゴシック" pitchFamily="-65" charset="-128"/>
              </a:rPr>
              <a:t>système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informatique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situé</a:t>
            </a:r>
            <a:r>
              <a:rPr lang="en-US" sz="1200" kern="1200" dirty="0">
                <a:solidFill>
                  <a:schemeClr val="tx1"/>
                </a:solidFill>
                <a:effectLst/>
                <a:latin typeface="+mn-lt"/>
                <a:ea typeface="ＭＳ Ｐゴシック" pitchFamily="-65" charset="-128"/>
                <a:cs typeface="ＭＳ Ｐゴシック" pitchFamily="-65" charset="-128"/>
              </a:rPr>
              <a:t> sur son </a:t>
            </a:r>
            <a:r>
              <a:rPr lang="en-US" sz="1200" kern="1200" dirty="0" err="1">
                <a:solidFill>
                  <a:schemeClr val="tx1"/>
                </a:solidFill>
                <a:effectLst/>
                <a:latin typeface="+mn-lt"/>
                <a:ea typeface="ＭＳ Ｐゴシック" pitchFamily="-65" charset="-128"/>
                <a:cs typeface="ＭＳ Ｐゴシック" pitchFamily="-65" charset="-128"/>
              </a:rPr>
              <a:t>territoire</a:t>
            </a:r>
            <a:r>
              <a:rPr lang="en-US" sz="1200" kern="1200" dirty="0">
                <a:solidFill>
                  <a:schemeClr val="tx1"/>
                </a:solidFill>
                <a:effectLst/>
                <a:latin typeface="+mn-lt"/>
                <a:ea typeface="ＭＳ Ｐゴシック" pitchFamily="-65" charset="-128"/>
                <a:cs typeface="ＭＳ Ｐゴシック" pitchFamily="-65" charset="-128"/>
              </a:rPr>
              <a:t>, et </a:t>
            </a:r>
            <a:r>
              <a:rPr lang="en-US" sz="1200" kern="1200" dirty="0" err="1">
                <a:solidFill>
                  <a:schemeClr val="tx1"/>
                </a:solidFill>
                <a:effectLst/>
                <a:latin typeface="+mn-lt"/>
                <a:ea typeface="ＭＳ Ｐゴシック" pitchFamily="-65" charset="-128"/>
                <a:cs typeface="ＭＳ Ｐゴシック" pitchFamily="-65" charset="-128"/>
              </a:rPr>
              <a:t>qu'elle</a:t>
            </a:r>
            <a:r>
              <a:rPr lang="en-US" sz="1200" kern="1200" dirty="0">
                <a:solidFill>
                  <a:schemeClr val="tx1"/>
                </a:solidFill>
                <a:effectLst/>
                <a:latin typeface="+mn-lt"/>
                <a:ea typeface="ＭＳ Ｐゴシック" pitchFamily="-65" charset="-128"/>
                <a:cs typeface="ＭＳ Ｐゴシック" pitchFamily="-65" charset="-128"/>
              </a:rPr>
              <a:t> a </a:t>
            </a:r>
            <a:r>
              <a:rPr lang="en-US" sz="1200" kern="1200" dirty="0" err="1">
                <a:solidFill>
                  <a:schemeClr val="tx1"/>
                </a:solidFill>
                <a:effectLst/>
                <a:latin typeface="+mn-lt"/>
                <a:ea typeface="ＭＳ Ｐゴシック" pitchFamily="-65" charset="-128"/>
                <a:cs typeface="ＭＳ Ｐゴシック" pitchFamily="-65" charset="-128"/>
              </a:rPr>
              <a:t>obtenu</a:t>
            </a:r>
            <a:r>
              <a:rPr lang="en-US" sz="1200" kern="1200" dirty="0">
                <a:solidFill>
                  <a:schemeClr val="tx1"/>
                </a:solidFill>
                <a:effectLst/>
                <a:latin typeface="+mn-lt"/>
                <a:ea typeface="ＭＳ Ｐゴシック" pitchFamily="-65" charset="-128"/>
                <a:cs typeface="ＭＳ Ｐゴシック" pitchFamily="-65" charset="-128"/>
              </a:rPr>
              <a:t> le </a:t>
            </a:r>
            <a:r>
              <a:rPr lang="en-US" sz="1200" kern="1200" dirty="0" err="1">
                <a:solidFill>
                  <a:schemeClr val="tx1"/>
                </a:solidFill>
                <a:effectLst/>
                <a:latin typeface="+mn-lt"/>
                <a:ea typeface="ＭＳ Ｐゴシック" pitchFamily="-65" charset="-128"/>
                <a:cs typeface="ＭＳ Ｐゴシック" pitchFamily="-65" charset="-128"/>
              </a:rPr>
              <a:t>consentement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légal</a:t>
            </a:r>
            <a:r>
              <a:rPr lang="en-US" sz="1200" kern="1200" dirty="0">
                <a:solidFill>
                  <a:schemeClr val="tx1"/>
                </a:solidFill>
                <a:effectLst/>
                <a:latin typeface="+mn-lt"/>
                <a:ea typeface="ＭＳ Ｐゴシック" pitchFamily="-65" charset="-128"/>
                <a:cs typeface="ＭＳ Ｐゴシック" pitchFamily="-65" charset="-128"/>
              </a:rPr>
              <a:t> et </a:t>
            </a:r>
            <a:r>
              <a:rPr lang="en-US" sz="1200" kern="1200" dirty="0" err="1">
                <a:solidFill>
                  <a:schemeClr val="tx1"/>
                </a:solidFill>
                <a:effectLst/>
                <a:latin typeface="+mn-lt"/>
                <a:ea typeface="ＭＳ Ｐゴシック" pitchFamily="-65" charset="-128"/>
                <a:cs typeface="ＭＳ Ｐゴシック" pitchFamily="-65" charset="-128"/>
              </a:rPr>
              <a:t>volontaire</a:t>
            </a:r>
            <a:r>
              <a:rPr lang="en-US" sz="1200" kern="1200" dirty="0">
                <a:solidFill>
                  <a:schemeClr val="tx1"/>
                </a:solidFill>
                <a:effectLst/>
                <a:latin typeface="+mn-lt"/>
                <a:ea typeface="ＭＳ Ｐゴシック" pitchFamily="-65" charset="-128"/>
                <a:cs typeface="ＭＳ Ｐゴシック" pitchFamily="-65" charset="-128"/>
              </a:rPr>
              <a:t> de la </a:t>
            </a:r>
            <a:r>
              <a:rPr lang="en-US" sz="1200" kern="1200" dirty="0" err="1">
                <a:solidFill>
                  <a:schemeClr val="tx1"/>
                </a:solidFill>
                <a:effectLst/>
                <a:latin typeface="+mn-lt"/>
                <a:ea typeface="ＭＳ Ｐゴシック" pitchFamily="-65" charset="-128"/>
                <a:cs typeface="ＭＳ Ｐゴシック" pitchFamily="-65" charset="-128"/>
              </a:rPr>
              <a:t>personne</a:t>
            </a:r>
            <a:r>
              <a:rPr lang="en-US" sz="1200" kern="1200" dirty="0">
                <a:solidFill>
                  <a:schemeClr val="tx1"/>
                </a:solidFill>
                <a:effectLst/>
                <a:latin typeface="+mn-lt"/>
                <a:ea typeface="ＭＳ Ｐゴシック" pitchFamily="-65" charset="-128"/>
                <a:cs typeface="ＭＳ Ｐゴシック" pitchFamily="-65" charset="-128"/>
              </a:rPr>
              <a:t> qui a le </a:t>
            </a:r>
            <a:r>
              <a:rPr lang="en-US" sz="1200" kern="1200" dirty="0" err="1">
                <a:solidFill>
                  <a:schemeClr val="tx1"/>
                </a:solidFill>
                <a:effectLst/>
                <a:latin typeface="+mn-lt"/>
                <a:ea typeface="ＭＳ Ｐゴシック" pitchFamily="-65" charset="-128"/>
                <a:cs typeface="ＭＳ Ｐゴシック" pitchFamily="-65" charset="-128"/>
              </a:rPr>
              <a:t>pouvoir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légal</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divulguer</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par le </a:t>
            </a:r>
            <a:r>
              <a:rPr lang="en-US" sz="1200" kern="1200" dirty="0" err="1">
                <a:solidFill>
                  <a:schemeClr val="tx1"/>
                </a:solidFill>
                <a:effectLst/>
                <a:latin typeface="+mn-lt"/>
                <a:ea typeface="ＭＳ Ｐゴシック" pitchFamily="-65" charset="-128"/>
                <a:cs typeface="ＭＳ Ｐゴシック" pitchFamily="-65" charset="-128"/>
              </a:rPr>
              <a:t>biais</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ce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système</a:t>
            </a:r>
            <a:r>
              <a:rPr lang="en-US" sz="1200" kern="1200" dirty="0">
                <a:solidFill>
                  <a:schemeClr val="tx1"/>
                </a:solidFill>
                <a:effectLst/>
                <a:latin typeface="+mn-lt"/>
                <a:ea typeface="ＭＳ Ｐゴシック" pitchFamily="-65" charset="-128"/>
                <a:cs typeface="ＭＳ Ｐゴシック" pitchFamily="-65" charset="-128"/>
              </a:rPr>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La </a:t>
            </a:r>
            <a:r>
              <a:rPr lang="en-US" sz="1200" kern="1200" dirty="0" err="1">
                <a:solidFill>
                  <a:schemeClr val="tx1"/>
                </a:solidFill>
                <a:effectLst/>
                <a:latin typeface="+mn-lt"/>
                <a:ea typeface="ＭＳ Ｐゴシック" pitchFamily="-65" charset="-128"/>
                <a:cs typeface="ＭＳ Ｐゴシック" pitchFamily="-65" charset="-128"/>
              </a:rPr>
              <a:t>définition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personne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légalement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autorisée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divulguer</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peut varier </a:t>
            </a:r>
            <a:r>
              <a:rPr lang="en-US" sz="1200" kern="1200" dirty="0" err="1">
                <a:solidFill>
                  <a:schemeClr val="tx1"/>
                </a:solidFill>
                <a:effectLst/>
                <a:latin typeface="+mn-lt"/>
                <a:ea typeface="ＭＳ Ｐゴシック" pitchFamily="-65" charset="-128"/>
                <a:cs typeface="ＭＳ Ｐゴシック" pitchFamily="-65" charset="-128"/>
              </a:rPr>
              <a:t>selon</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circonstances</a:t>
            </a:r>
            <a:r>
              <a:rPr lang="en-US" sz="1200" kern="1200" dirty="0">
                <a:solidFill>
                  <a:schemeClr val="tx1"/>
                </a:solidFill>
                <a:effectLst/>
                <a:latin typeface="+mn-lt"/>
                <a:ea typeface="ＭＳ Ｐゴシック" pitchFamily="-65" charset="-128"/>
                <a:cs typeface="ＭＳ Ｐゴシック" pitchFamily="-65" charset="-128"/>
              </a:rPr>
              <a:t>, la nature de la </a:t>
            </a:r>
            <a:r>
              <a:rPr lang="en-US" sz="1200" kern="1200" dirty="0" err="1">
                <a:solidFill>
                  <a:schemeClr val="tx1"/>
                </a:solidFill>
                <a:effectLst/>
                <a:latin typeface="+mn-lt"/>
                <a:ea typeface="ＭＳ Ｐゴシック" pitchFamily="-65" charset="-128"/>
                <a:cs typeface="ＭＳ Ｐゴシック" pitchFamily="-65" charset="-128"/>
              </a:rPr>
              <a:t>personne</a:t>
            </a:r>
            <a:r>
              <a:rPr lang="en-US" sz="1200" kern="1200" dirty="0">
                <a:solidFill>
                  <a:schemeClr val="tx1"/>
                </a:solidFill>
                <a:effectLst/>
                <a:latin typeface="+mn-lt"/>
                <a:ea typeface="ＭＳ Ｐゴシック" pitchFamily="-65" charset="-128"/>
                <a:cs typeface="ＭＳ Ｐゴシック" pitchFamily="-65" charset="-128"/>
              </a:rPr>
              <a:t> et le droit applicable </a:t>
            </a:r>
            <a:r>
              <a:rPr lang="en-US" sz="1200" kern="1200" dirty="0" err="1">
                <a:solidFill>
                  <a:schemeClr val="tx1"/>
                </a:solidFill>
                <a:effectLst/>
                <a:latin typeface="+mn-lt"/>
                <a:ea typeface="ＭＳ Ｐゴシック" pitchFamily="-65" charset="-128"/>
                <a:cs typeface="ＭＳ Ｐゴシック" pitchFamily="-65" charset="-128"/>
              </a:rPr>
              <a:t>concerné</a:t>
            </a:r>
            <a:r>
              <a:rPr lang="en-US" sz="1200" kern="1200" dirty="0">
                <a:solidFill>
                  <a:schemeClr val="tx1"/>
                </a:solidFill>
                <a:effectLst/>
                <a:latin typeface="+mn-lt"/>
                <a:ea typeface="ＭＳ Ｐゴシック" pitchFamily="-65" charset="-128"/>
                <a:cs typeface="ＭＳ Ｐゴシック" pitchFamily="-65" charset="-128"/>
              </a:rPr>
              <a:t>. Par </a:t>
            </a:r>
            <a:r>
              <a:rPr lang="en-US" sz="1200" kern="1200" dirty="0" err="1">
                <a:solidFill>
                  <a:schemeClr val="tx1"/>
                </a:solidFill>
                <a:effectLst/>
                <a:latin typeface="+mn-lt"/>
                <a:ea typeface="ＭＳ Ｐゴシック" pitchFamily="-65" charset="-128"/>
                <a:cs typeface="ＭＳ Ｐゴシック" pitchFamily="-65" charset="-128"/>
              </a:rPr>
              <a:t>exemple</a:t>
            </a:r>
            <a:r>
              <a:rPr lang="en-US" sz="1200" kern="1200" dirty="0">
                <a:solidFill>
                  <a:schemeClr val="tx1"/>
                </a:solidFill>
                <a:effectLst/>
                <a:latin typeface="+mn-lt"/>
                <a:ea typeface="ＭＳ Ｐゴシック" pitchFamily="-65" charset="-128"/>
                <a:cs typeface="ＭＳ Ｐゴシック" pitchFamily="-65" charset="-128"/>
              </a:rPr>
              <a:t>, le </a:t>
            </a:r>
            <a:r>
              <a:rPr lang="en-US" sz="1200" kern="1200" dirty="0" err="1">
                <a:solidFill>
                  <a:schemeClr val="tx1"/>
                </a:solidFill>
                <a:effectLst/>
                <a:latin typeface="+mn-lt"/>
                <a:ea typeface="ＭＳ Ｐゴシック" pitchFamily="-65" charset="-128"/>
                <a:cs typeface="ＭＳ Ｐゴシック" pitchFamily="-65" charset="-128"/>
              </a:rPr>
              <a:t>courrier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électronique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personne</a:t>
            </a:r>
            <a:r>
              <a:rPr lang="en-US" sz="1200" kern="1200" dirty="0">
                <a:solidFill>
                  <a:schemeClr val="tx1"/>
                </a:solidFill>
                <a:effectLst/>
                <a:latin typeface="+mn-lt"/>
                <a:ea typeface="ＭＳ Ｐゴシック" pitchFamily="-65" charset="-128"/>
                <a:cs typeface="ＭＳ Ｐゴシック" pitchFamily="-65" charset="-128"/>
              </a:rPr>
              <a:t> peut </a:t>
            </a:r>
            <a:r>
              <a:rPr lang="en-US" sz="1200" kern="1200" dirty="0" err="1">
                <a:solidFill>
                  <a:schemeClr val="tx1"/>
                </a:solidFill>
                <a:effectLst/>
                <a:latin typeface="+mn-lt"/>
                <a:ea typeface="ＭＳ Ｐゴシック" pitchFamily="-65" charset="-128"/>
                <a:cs typeface="ＭＳ Ｐゴシック" pitchFamily="-65" charset="-128"/>
              </a:rPr>
              <a:t>être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stocké</a:t>
            </a:r>
            <a:r>
              <a:rPr lang="en-US" sz="1200" kern="1200" dirty="0">
                <a:solidFill>
                  <a:schemeClr val="tx1"/>
                </a:solidFill>
                <a:effectLst/>
                <a:latin typeface="+mn-lt"/>
                <a:ea typeface="ＭＳ Ｐゴシック" pitchFamily="-65" charset="-128"/>
                <a:cs typeface="ＭＳ Ｐゴシック" pitchFamily="-65" charset="-128"/>
              </a:rPr>
              <a:t> dans un </a:t>
            </a:r>
            <a:r>
              <a:rPr lang="en-US" sz="1200" kern="1200" dirty="0" err="1">
                <a:solidFill>
                  <a:schemeClr val="tx1"/>
                </a:solidFill>
                <a:effectLst/>
                <a:latin typeface="+mn-lt"/>
                <a:ea typeface="ＭＳ Ｐゴシック" pitchFamily="-65" charset="-128"/>
                <a:cs typeface="ＭＳ Ｐゴシック" pitchFamily="-65" charset="-128"/>
              </a:rPr>
              <a:t>autre</a:t>
            </a:r>
            <a:r>
              <a:rPr lang="en-US" sz="1200" kern="1200" dirty="0">
                <a:solidFill>
                  <a:schemeClr val="tx1"/>
                </a:solidFill>
                <a:effectLst/>
                <a:latin typeface="+mn-lt"/>
                <a:ea typeface="ＭＳ Ｐゴシック" pitchFamily="-65" charset="-128"/>
                <a:cs typeface="ＭＳ Ｐゴシック" pitchFamily="-65" charset="-128"/>
              </a:rPr>
              <a:t> pays par un </a:t>
            </a:r>
            <a:r>
              <a:rPr lang="en-US" sz="1200" kern="1200" dirty="0" err="1">
                <a:solidFill>
                  <a:schemeClr val="tx1"/>
                </a:solidFill>
                <a:effectLst/>
                <a:latin typeface="+mn-lt"/>
                <a:ea typeface="ＭＳ Ｐゴシック" pitchFamily="-65" charset="-128"/>
                <a:cs typeface="ＭＳ Ｐゴシック" pitchFamily="-65" charset="-128"/>
              </a:rPr>
              <a:t>fournisseur</a:t>
            </a:r>
            <a:r>
              <a:rPr lang="en-US" sz="1200" kern="1200" dirty="0">
                <a:solidFill>
                  <a:schemeClr val="tx1"/>
                </a:solidFill>
                <a:effectLst/>
                <a:latin typeface="+mn-lt"/>
                <a:ea typeface="ＭＳ Ｐゴシック" pitchFamily="-65" charset="-128"/>
                <a:cs typeface="ＭＳ Ｐゴシック" pitchFamily="-65" charset="-128"/>
              </a:rPr>
              <a:t> de services,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personne</a:t>
            </a:r>
            <a:r>
              <a:rPr lang="en-US" sz="1200" kern="1200" dirty="0">
                <a:solidFill>
                  <a:schemeClr val="tx1"/>
                </a:solidFill>
                <a:effectLst/>
                <a:latin typeface="+mn-lt"/>
                <a:ea typeface="ＭＳ Ｐゴシック" pitchFamily="-65" charset="-128"/>
                <a:cs typeface="ＭＳ Ｐゴシック" pitchFamily="-65" charset="-128"/>
              </a:rPr>
              <a:t> peut </a:t>
            </a:r>
            <a:r>
              <a:rPr lang="en-US" sz="1200" kern="1200" dirty="0" err="1">
                <a:solidFill>
                  <a:schemeClr val="tx1"/>
                </a:solidFill>
                <a:effectLst/>
                <a:latin typeface="+mn-lt"/>
                <a:ea typeface="ＭＳ Ｐゴシック" pitchFamily="-65" charset="-128"/>
                <a:cs typeface="ＭＳ Ｐゴシック" pitchFamily="-65" charset="-128"/>
              </a:rPr>
              <a:t>intentionnellement</a:t>
            </a:r>
            <a:r>
              <a:rPr lang="en-US" sz="1200" kern="1200" dirty="0">
                <a:solidFill>
                  <a:schemeClr val="tx1"/>
                </a:solidFill>
                <a:effectLst/>
                <a:latin typeface="+mn-lt"/>
                <a:ea typeface="ＭＳ Ｐゴシック" pitchFamily="-65" charset="-128"/>
                <a:cs typeface="ＭＳ Ｐゴシック" pitchFamily="-65" charset="-128"/>
              </a:rPr>
              <a:t> stocker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dans un </a:t>
            </a:r>
            <a:r>
              <a:rPr lang="en-US" sz="1200" kern="1200" dirty="0" err="1">
                <a:solidFill>
                  <a:schemeClr val="tx1"/>
                </a:solidFill>
                <a:effectLst/>
                <a:latin typeface="+mn-lt"/>
                <a:ea typeface="ＭＳ Ｐゴシック" pitchFamily="-65" charset="-128"/>
                <a:cs typeface="ＭＳ Ｐゴシック" pitchFamily="-65" charset="-128"/>
              </a:rPr>
              <a:t>autre</a:t>
            </a:r>
            <a:r>
              <a:rPr lang="en-US" sz="1200" kern="1200" dirty="0">
                <a:solidFill>
                  <a:schemeClr val="tx1"/>
                </a:solidFill>
                <a:effectLst/>
                <a:latin typeface="+mn-lt"/>
                <a:ea typeface="ＭＳ Ｐゴシック" pitchFamily="-65" charset="-128"/>
                <a:cs typeface="ＭＳ Ｐゴシック" pitchFamily="-65" charset="-128"/>
              </a:rPr>
              <a:t> pays. </a:t>
            </a:r>
            <a:r>
              <a:rPr lang="en-US" sz="1200" kern="1200" dirty="0" err="1">
                <a:solidFill>
                  <a:schemeClr val="tx1"/>
                </a:solidFill>
                <a:effectLst/>
                <a:latin typeface="+mn-lt"/>
                <a:ea typeface="ＭＳ Ｐゴシック" pitchFamily="-65" charset="-128"/>
                <a:cs typeface="ＭＳ Ｐゴシック" pitchFamily="-65" charset="-128"/>
              </a:rPr>
              <a:t>Ces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personnes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peuvent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récupérer</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et,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condition </a:t>
            </a:r>
            <a:r>
              <a:rPr lang="en-US" sz="1200" kern="1200" dirty="0" err="1">
                <a:solidFill>
                  <a:schemeClr val="tx1"/>
                </a:solidFill>
                <a:effectLst/>
                <a:latin typeface="+mn-lt"/>
                <a:ea typeface="ＭＳ Ｐゴシック" pitchFamily="-65" charset="-128"/>
                <a:cs typeface="ＭＳ Ｐゴシック" pitchFamily="-65" charset="-128"/>
              </a:rPr>
              <a:t>qu'elles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aient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l'autorité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légale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elles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peuvent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volontairement</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divulguer</a:t>
            </a:r>
            <a:r>
              <a:rPr lang="en-US" sz="1200" kern="1200" dirty="0">
                <a:solidFill>
                  <a:schemeClr val="tx1"/>
                </a:solidFill>
                <a:effectLst/>
                <a:latin typeface="+mn-lt"/>
                <a:ea typeface="ＭＳ Ｐゴシック" pitchFamily="-65" charset="-128"/>
                <a:cs typeface="ＭＳ Ｐゴシック" pitchFamily="-65" charset="-128"/>
              </a:rPr>
              <a:t> aux agents des services </a:t>
            </a:r>
            <a:r>
              <a:rPr lang="en-US" sz="1200" kern="1200" dirty="0" err="1">
                <a:solidFill>
                  <a:schemeClr val="tx1"/>
                </a:solidFill>
                <a:effectLst/>
                <a:latin typeface="+mn-lt"/>
                <a:ea typeface="ＭＳ Ｐゴシック" pitchFamily="-65" charset="-128"/>
                <a:cs typeface="ＭＳ Ｐゴシック" pitchFamily="-65" charset="-128"/>
              </a:rPr>
              <a:t>répressifs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permettre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ces</a:t>
            </a:r>
            <a:r>
              <a:rPr lang="en-US" sz="1200" kern="1200" dirty="0">
                <a:solidFill>
                  <a:schemeClr val="tx1"/>
                </a:solidFill>
                <a:effectLst/>
                <a:latin typeface="+mn-lt"/>
                <a:ea typeface="ＭＳ Ｐゴシック" pitchFamily="-65" charset="-128"/>
                <a:cs typeface="ＭＳ Ｐゴシック" pitchFamily="-65" charset="-128"/>
              </a:rPr>
              <a:t> agents </a:t>
            </a:r>
            <a:r>
              <a:rPr lang="en-US" sz="1200" kern="1200" dirty="0" err="1">
                <a:solidFill>
                  <a:schemeClr val="tx1"/>
                </a:solidFill>
                <a:effectLst/>
                <a:latin typeface="+mn-lt"/>
                <a:ea typeface="ＭＳ Ｐゴシック" pitchFamily="-65" charset="-128"/>
                <a:cs typeface="ＭＳ Ｐゴシック" pitchFamily="-65" charset="-128"/>
              </a:rPr>
              <a:t>d'accéder</a:t>
            </a:r>
            <a:r>
              <a:rPr lang="en-US" sz="1200" kern="1200" dirty="0">
                <a:solidFill>
                  <a:schemeClr val="tx1"/>
                </a:solidFill>
                <a:effectLst/>
                <a:latin typeface="+mn-lt"/>
                <a:ea typeface="ＭＳ Ｐゴシック" pitchFamily="-65" charset="-128"/>
                <a:cs typeface="ＭＳ Ｐゴシック" pitchFamily="-65" charset="-128"/>
              </a:rPr>
              <a:t> aux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comme</a:t>
            </a:r>
            <a:r>
              <a:rPr lang="en-US" sz="1200" kern="1200" dirty="0">
                <a:solidFill>
                  <a:schemeClr val="tx1"/>
                </a:solidFill>
                <a:effectLst/>
                <a:latin typeface="+mn-lt"/>
                <a:ea typeface="ＭＳ Ｐゴシック" pitchFamily="-65" charset="-128"/>
                <a:cs typeface="ＭＳ Ｐゴシック" pitchFamily="-65" charset="-128"/>
              </a:rPr>
              <a:t> le </a:t>
            </a:r>
            <a:r>
              <a:rPr lang="en-US" sz="1200" kern="1200" dirty="0" err="1">
                <a:solidFill>
                  <a:schemeClr val="tx1"/>
                </a:solidFill>
                <a:effectLst/>
                <a:latin typeface="+mn-lt"/>
                <a:ea typeface="ＭＳ Ｐゴシック" pitchFamily="-65" charset="-128"/>
                <a:cs typeface="ＭＳ Ｐゴシック" pitchFamily="-65" charset="-128"/>
              </a:rPr>
              <a:t>prévoit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l'article</a:t>
            </a:r>
            <a:r>
              <a:rPr lang="en-US" sz="1200" kern="1200" dirty="0">
                <a:solidFill>
                  <a:schemeClr val="tx1"/>
                </a:solidFill>
                <a:effectLst/>
                <a:latin typeface="+mn-lt"/>
                <a:ea typeface="ＭＳ Ｐゴシック" pitchFamily="-65" charset="-128"/>
                <a:cs typeface="ＭＳ Ｐゴシック" pitchFamily="-65" charset="-128"/>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043632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err="1"/>
              <a:t>Représentation</a:t>
            </a:r>
            <a:r>
              <a:rPr lang="en-US" dirty="0"/>
              <a:t> </a:t>
            </a:r>
            <a:r>
              <a:rPr lang="en-US" dirty="0" err="1"/>
              <a:t>graphique</a:t>
            </a:r>
            <a:r>
              <a:rPr lang="en-US" dirty="0"/>
              <a:t> de </a:t>
            </a:r>
            <a:r>
              <a:rPr lang="en-US" dirty="0" err="1"/>
              <a:t>l'accès</a:t>
            </a:r>
            <a:r>
              <a:rPr lang="en-US" dirty="0"/>
              <a:t> aux </a:t>
            </a:r>
            <a:r>
              <a:rPr lang="en-US" dirty="0" err="1"/>
              <a:t>données</a:t>
            </a:r>
            <a:r>
              <a:rPr lang="en-US" dirty="0"/>
              <a:t> </a:t>
            </a:r>
            <a:r>
              <a:rPr lang="en-US" dirty="0" err="1"/>
              <a:t>accessibles</a:t>
            </a:r>
            <a:r>
              <a:rPr lang="en-US" dirty="0"/>
              <a:t> au public.</a:t>
            </a:r>
          </a:p>
          <a:p>
            <a:pPr algn="just"/>
            <a:endParaRPr lang="en-US" dirty="0"/>
          </a:p>
          <a:p>
            <a:pPr algn="just"/>
            <a:r>
              <a:rPr lang="en-US" dirty="0"/>
              <a:t>Afin </a:t>
            </a:r>
            <a:r>
              <a:rPr lang="en-US" dirty="0" err="1"/>
              <a:t>d'améliorer</a:t>
            </a:r>
            <a:r>
              <a:rPr lang="en-US" dirty="0"/>
              <a:t> </a:t>
            </a:r>
            <a:r>
              <a:rPr lang="en-US" dirty="0" err="1"/>
              <a:t>l'efficacité</a:t>
            </a:r>
            <a:r>
              <a:rPr lang="en-US" dirty="0"/>
              <a:t>, les </a:t>
            </a:r>
            <a:r>
              <a:rPr lang="en-US" dirty="0" err="1"/>
              <a:t>enquêteurs</a:t>
            </a:r>
            <a:r>
              <a:rPr lang="en-US" dirty="0"/>
              <a:t> </a:t>
            </a:r>
            <a:r>
              <a:rPr lang="en-US" dirty="0" err="1"/>
              <a:t>peuvent</a:t>
            </a:r>
            <a:r>
              <a:rPr lang="en-US" dirty="0"/>
              <a:t> </a:t>
            </a:r>
            <a:r>
              <a:rPr lang="en-US" dirty="0" err="1"/>
              <a:t>utiliser</a:t>
            </a:r>
            <a:r>
              <a:rPr lang="en-US" dirty="0"/>
              <a:t> les </a:t>
            </a:r>
            <a:r>
              <a:rPr lang="en-US" dirty="0" err="1"/>
              <a:t>outils</a:t>
            </a:r>
            <a:r>
              <a:rPr lang="en-US" dirty="0"/>
              <a:t> </a:t>
            </a:r>
            <a:r>
              <a:rPr lang="en-US" dirty="0" err="1"/>
              <a:t>d'enquête</a:t>
            </a:r>
            <a:r>
              <a:rPr lang="en-US" dirty="0"/>
              <a:t> de </a:t>
            </a:r>
            <a:r>
              <a:rPr lang="en-US" dirty="0" err="1"/>
              <a:t>l'OSINT</a:t>
            </a:r>
            <a:r>
              <a:rPr lang="en-US" dirty="0"/>
              <a:t>. </a:t>
            </a:r>
            <a:r>
              <a:rPr lang="en-US" dirty="0" err="1"/>
              <a:t>Cela</a:t>
            </a:r>
            <a:r>
              <a:rPr lang="en-US" dirty="0"/>
              <a:t> </a:t>
            </a:r>
            <a:r>
              <a:rPr lang="en-US" dirty="0" err="1"/>
              <a:t>permettra</a:t>
            </a:r>
            <a:r>
              <a:rPr lang="en-US" dirty="0"/>
              <a:t> </a:t>
            </a:r>
            <a:r>
              <a:rPr lang="en-US" dirty="0" err="1"/>
              <a:t>à</a:t>
            </a:r>
            <a:r>
              <a:rPr lang="en-US" dirty="0"/>
              <a:t> </a:t>
            </a:r>
            <a:r>
              <a:rPr lang="en-US" dirty="0" err="1"/>
              <a:t>l'enquêteur</a:t>
            </a:r>
            <a:r>
              <a:rPr lang="en-US" dirty="0"/>
              <a:t> de </a:t>
            </a:r>
            <a:r>
              <a:rPr lang="en-US" dirty="0" err="1"/>
              <a:t>travailler</a:t>
            </a:r>
            <a:r>
              <a:rPr lang="en-US" dirty="0"/>
              <a:t> sur des </a:t>
            </a:r>
            <a:r>
              <a:rPr lang="en-US" dirty="0" err="1"/>
              <a:t>données</a:t>
            </a:r>
            <a:r>
              <a:rPr lang="en-US" dirty="0"/>
              <a:t> de </a:t>
            </a:r>
            <a:r>
              <a:rPr lang="en-US" dirty="0" err="1"/>
              <a:t>qualité</a:t>
            </a:r>
            <a:r>
              <a:rPr lang="en-US" dirty="0"/>
              <a:t> et </a:t>
            </a:r>
            <a:r>
              <a:rPr lang="en-US" dirty="0" err="1"/>
              <a:t>d'analyser</a:t>
            </a:r>
            <a:r>
              <a:rPr lang="en-US" dirty="0"/>
              <a:t> les </a:t>
            </a:r>
            <a:r>
              <a:rPr lang="en-US" dirty="0" err="1"/>
              <a:t>informations</a:t>
            </a:r>
            <a:r>
              <a:rPr lang="en-US" dirty="0"/>
              <a:t> au lieu de faire un travail </a:t>
            </a:r>
            <a:r>
              <a:rPr lang="en-US" dirty="0" err="1"/>
              <a:t>opérationnel</a:t>
            </a:r>
            <a:r>
              <a:rPr lang="en-US" dirty="0"/>
              <a:t> </a:t>
            </a:r>
            <a:r>
              <a:rPr lang="en-US" dirty="0" err="1"/>
              <a:t>d'exploration</a:t>
            </a:r>
            <a:r>
              <a:rPr lang="en-US" dirty="0"/>
              <a:t> et de recherche </a:t>
            </a:r>
            <a:r>
              <a:rPr lang="en-US" dirty="0" err="1"/>
              <a:t>d'informations</a:t>
            </a:r>
            <a:r>
              <a:rPr lang="en-US" dirty="0"/>
              <a:t> sur le web et </a:t>
            </a:r>
            <a:r>
              <a:rPr lang="en-US" dirty="0" err="1"/>
              <a:t>ailleurs</a:t>
            </a:r>
            <a:r>
              <a:rPr lang="en-US" dirty="0"/>
              <a:t>.  </a:t>
            </a:r>
          </a:p>
          <a:p>
            <a:pPr algn="just"/>
            <a:endParaRPr lang="en-US" dirty="0"/>
          </a:p>
          <a:p>
            <a:pPr algn="just"/>
            <a:r>
              <a:rPr lang="en-US" dirty="0"/>
              <a:t>Les </a:t>
            </a:r>
            <a:r>
              <a:rPr lang="en-US" dirty="0" err="1"/>
              <a:t>capacités</a:t>
            </a:r>
            <a:r>
              <a:rPr lang="en-US" dirty="0"/>
              <a:t> </a:t>
            </a:r>
            <a:r>
              <a:rPr lang="en-US" dirty="0" err="1"/>
              <a:t>d'automatisation</a:t>
            </a:r>
            <a:r>
              <a:rPr lang="en-US" dirty="0"/>
              <a:t> </a:t>
            </a:r>
            <a:r>
              <a:rPr lang="en-US" dirty="0" err="1"/>
              <a:t>basées</a:t>
            </a:r>
            <a:r>
              <a:rPr lang="en-US" dirty="0"/>
              <a:t> sur </a:t>
            </a:r>
            <a:r>
              <a:rPr lang="en-US" dirty="0" err="1"/>
              <a:t>l'IA</a:t>
            </a:r>
            <a:r>
              <a:rPr lang="en-US" dirty="0"/>
              <a:t> et </a:t>
            </a:r>
            <a:r>
              <a:rPr lang="en-US" dirty="0" err="1"/>
              <a:t>adaptées</a:t>
            </a:r>
            <a:r>
              <a:rPr lang="en-US" dirty="0"/>
              <a:t> par les </a:t>
            </a:r>
            <a:r>
              <a:rPr lang="en-US" dirty="0" err="1"/>
              <a:t>outils</a:t>
            </a:r>
            <a:r>
              <a:rPr lang="en-US" dirty="0"/>
              <a:t> OSINT </a:t>
            </a:r>
            <a:r>
              <a:rPr lang="en-US" dirty="0" err="1"/>
              <a:t>permettront</a:t>
            </a:r>
            <a:r>
              <a:rPr lang="en-US" dirty="0"/>
              <a:t> aux </a:t>
            </a:r>
            <a:r>
              <a:rPr lang="en-US" dirty="0" err="1"/>
              <a:t>enquêteurs</a:t>
            </a:r>
            <a:r>
              <a:rPr lang="en-US" dirty="0"/>
              <a:t> </a:t>
            </a:r>
            <a:r>
              <a:rPr lang="en-US" dirty="0" err="1"/>
              <a:t>d'obtenir</a:t>
            </a:r>
            <a:r>
              <a:rPr lang="en-US" dirty="0"/>
              <a:t> de grands volumes de </a:t>
            </a:r>
            <a:r>
              <a:rPr lang="en-US" dirty="0" err="1"/>
              <a:t>données</a:t>
            </a:r>
            <a:r>
              <a:rPr lang="en-US" dirty="0"/>
              <a:t> </a:t>
            </a:r>
            <a:r>
              <a:rPr lang="en-US" dirty="0" err="1"/>
              <a:t>pertinentes</a:t>
            </a:r>
            <a:r>
              <a:rPr lang="en-US" dirty="0"/>
              <a:t> sur un dossier </a:t>
            </a:r>
            <a:r>
              <a:rPr lang="en-US" dirty="0" err="1"/>
              <a:t>en</a:t>
            </a:r>
            <a:r>
              <a:rPr lang="en-US" dirty="0"/>
              <a:t> </a:t>
            </a:r>
            <a:r>
              <a:rPr lang="en-US" dirty="0" err="1"/>
              <a:t>cours</a:t>
            </a:r>
            <a:r>
              <a:rPr lang="en-US" dirty="0"/>
              <a:t>, </a:t>
            </a:r>
            <a:r>
              <a:rPr lang="en-US" dirty="0" err="1"/>
              <a:t>ce</a:t>
            </a:r>
            <a:r>
              <a:rPr lang="en-US" dirty="0"/>
              <a:t> qui </a:t>
            </a:r>
            <a:r>
              <a:rPr lang="en-US" dirty="0" err="1"/>
              <a:t>leur</a:t>
            </a:r>
            <a:r>
              <a:rPr lang="en-US" dirty="0"/>
              <a:t> </a:t>
            </a:r>
            <a:r>
              <a:rPr lang="en-US" dirty="0" err="1"/>
              <a:t>permettra</a:t>
            </a:r>
            <a:r>
              <a:rPr lang="en-US" dirty="0"/>
              <a:t> de se </a:t>
            </a:r>
            <a:r>
              <a:rPr lang="en-US" dirty="0" err="1"/>
              <a:t>concentrer</a:t>
            </a:r>
            <a:r>
              <a:rPr lang="en-US" dirty="0"/>
              <a:t> </a:t>
            </a:r>
            <a:r>
              <a:rPr lang="en-US" dirty="0" err="1"/>
              <a:t>uniquement</a:t>
            </a:r>
            <a:r>
              <a:rPr lang="en-US" dirty="0"/>
              <a:t> sur </a:t>
            </a:r>
            <a:r>
              <a:rPr lang="en-US" dirty="0" err="1"/>
              <a:t>l'examen</a:t>
            </a:r>
            <a:r>
              <a:rPr lang="en-US" dirty="0"/>
              <a:t> des </a:t>
            </a:r>
            <a:r>
              <a:rPr lang="en-US" dirty="0" err="1"/>
              <a:t>informations</a:t>
            </a:r>
            <a:r>
              <a:rPr lang="en-US" dirty="0"/>
              <a:t> et </a:t>
            </a:r>
            <a:r>
              <a:rPr lang="en-US" dirty="0" err="1"/>
              <a:t>l'évaluation</a:t>
            </a:r>
            <a:r>
              <a:rPr lang="en-US" dirty="0"/>
              <a:t> de la situation.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41378751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err="1"/>
              <a:t>Représentation</a:t>
            </a:r>
            <a:r>
              <a:rPr lang="en-US" dirty="0"/>
              <a:t> </a:t>
            </a:r>
            <a:r>
              <a:rPr lang="en-US" dirty="0" err="1"/>
              <a:t>graphique</a:t>
            </a:r>
            <a:r>
              <a:rPr lang="en-US" dirty="0"/>
              <a:t> du </a:t>
            </a:r>
            <a:r>
              <a:rPr lang="en-US" dirty="0" err="1"/>
              <a:t>paragraphe</a:t>
            </a:r>
            <a:r>
              <a:rPr lang="en-US" dirty="0"/>
              <a:t> B de </a:t>
            </a:r>
            <a:r>
              <a:rPr lang="en-US" dirty="0" err="1"/>
              <a:t>l'article</a:t>
            </a:r>
            <a:r>
              <a:rPr lang="en-US" dirty="0"/>
              <a:t> 32.</a:t>
            </a:r>
          </a:p>
          <a:p>
            <a:pPr algn="just"/>
            <a:endParaRPr lang="en-US" dirty="0"/>
          </a:p>
          <a:p>
            <a:pPr algn="just"/>
            <a:r>
              <a:rPr lang="en-US" dirty="0"/>
              <a:t>La </a:t>
            </a:r>
            <a:r>
              <a:rPr lang="en-US" dirty="0" err="1"/>
              <a:t>Partie</a:t>
            </a:r>
            <a:r>
              <a:rPr lang="en-US" dirty="0"/>
              <a:t> a </a:t>
            </a:r>
            <a:r>
              <a:rPr lang="en-US" dirty="0" err="1"/>
              <a:t>accédé</a:t>
            </a:r>
            <a:r>
              <a:rPr lang="en-US" dirty="0"/>
              <a:t> </a:t>
            </a:r>
            <a:r>
              <a:rPr lang="en-US" dirty="0" err="1"/>
              <a:t>à</a:t>
            </a:r>
            <a:r>
              <a:rPr lang="en-US" dirty="0"/>
              <a:t> des </a:t>
            </a:r>
            <a:r>
              <a:rPr lang="en-US" dirty="0" err="1"/>
              <a:t>données</a:t>
            </a:r>
            <a:r>
              <a:rPr lang="en-US" dirty="0"/>
              <a:t> </a:t>
            </a:r>
            <a:r>
              <a:rPr lang="en-US" dirty="0" err="1"/>
              <a:t>situées</a:t>
            </a:r>
            <a:r>
              <a:rPr lang="en-US" dirty="0"/>
              <a:t> </a:t>
            </a:r>
            <a:r>
              <a:rPr lang="en-US" dirty="0" err="1"/>
              <a:t>en</a:t>
            </a:r>
            <a:r>
              <a:rPr lang="en-US" dirty="0"/>
              <a:t> dehors de son </a:t>
            </a:r>
            <a:r>
              <a:rPr lang="en-US" dirty="0" err="1"/>
              <a:t>territoire</a:t>
            </a:r>
            <a:r>
              <a:rPr lang="en-US" dirty="0"/>
              <a:t> </a:t>
            </a:r>
            <a:r>
              <a:rPr lang="en-US" dirty="0" err="1"/>
              <a:t>ou</a:t>
            </a:r>
            <a:r>
              <a:rPr lang="en-US" dirty="0"/>
              <a:t> a </a:t>
            </a:r>
            <a:r>
              <a:rPr lang="en-US" dirty="0" err="1"/>
              <a:t>reçu</a:t>
            </a:r>
            <a:r>
              <a:rPr lang="en-US" dirty="0"/>
              <a:t> des </a:t>
            </a:r>
            <a:r>
              <a:rPr lang="en-US" dirty="0" err="1"/>
              <a:t>données</a:t>
            </a:r>
            <a:r>
              <a:rPr lang="en-US" dirty="0"/>
              <a:t> par </a:t>
            </a:r>
            <a:r>
              <a:rPr lang="en-US" dirty="0" err="1"/>
              <a:t>l'intermédiaire</a:t>
            </a:r>
            <a:r>
              <a:rPr lang="en-US" dirty="0"/>
              <a:t> d'un </a:t>
            </a:r>
            <a:r>
              <a:rPr lang="en-US" dirty="0" err="1"/>
              <a:t>système</a:t>
            </a:r>
            <a:r>
              <a:rPr lang="en-US" dirty="0"/>
              <a:t> </a:t>
            </a:r>
            <a:r>
              <a:rPr lang="en-US" dirty="0" err="1"/>
              <a:t>informatique</a:t>
            </a:r>
            <a:r>
              <a:rPr lang="en-US" dirty="0"/>
              <a:t> </a:t>
            </a:r>
            <a:r>
              <a:rPr lang="en-US" dirty="0" err="1"/>
              <a:t>situé</a:t>
            </a:r>
            <a:r>
              <a:rPr lang="en-US" dirty="0"/>
              <a:t> sur son </a:t>
            </a:r>
            <a:r>
              <a:rPr lang="en-US" dirty="0" err="1"/>
              <a:t>territoire</a:t>
            </a:r>
            <a:r>
              <a:rPr lang="en-US" dirty="0"/>
              <a:t>, et </a:t>
            </a:r>
            <a:r>
              <a:rPr lang="en-US" dirty="0" err="1"/>
              <a:t>elle</a:t>
            </a:r>
            <a:r>
              <a:rPr lang="en-US" dirty="0"/>
              <a:t> a </a:t>
            </a:r>
            <a:r>
              <a:rPr lang="en-US" dirty="0" err="1"/>
              <a:t>obtenu</a:t>
            </a:r>
            <a:r>
              <a:rPr lang="en-US" dirty="0"/>
              <a:t> le </a:t>
            </a:r>
            <a:r>
              <a:rPr lang="en-US" dirty="0" err="1"/>
              <a:t>consentement</a:t>
            </a:r>
            <a:r>
              <a:rPr lang="en-US" dirty="0"/>
              <a:t> </a:t>
            </a:r>
            <a:r>
              <a:rPr lang="en-US" dirty="0" err="1"/>
              <a:t>légal</a:t>
            </a:r>
            <a:r>
              <a:rPr lang="en-US" dirty="0"/>
              <a:t> et </a:t>
            </a:r>
            <a:r>
              <a:rPr lang="en-US" dirty="0" err="1"/>
              <a:t>volontaire</a:t>
            </a:r>
            <a:r>
              <a:rPr lang="en-US" dirty="0"/>
              <a:t> de la </a:t>
            </a:r>
            <a:r>
              <a:rPr lang="en-US" dirty="0" err="1"/>
              <a:t>personne</a:t>
            </a:r>
            <a:r>
              <a:rPr lang="en-US" dirty="0"/>
              <a:t> qui a </a:t>
            </a:r>
            <a:r>
              <a:rPr lang="en-US" dirty="0" err="1"/>
              <a:t>l'autorité</a:t>
            </a:r>
            <a:r>
              <a:rPr lang="en-US" dirty="0"/>
              <a:t> </a:t>
            </a:r>
            <a:r>
              <a:rPr lang="en-US" dirty="0" err="1"/>
              <a:t>légale</a:t>
            </a:r>
            <a:r>
              <a:rPr lang="en-US" dirty="0"/>
              <a:t> de </a:t>
            </a:r>
            <a:r>
              <a:rPr lang="en-US" dirty="0" err="1"/>
              <a:t>divulguer</a:t>
            </a:r>
            <a:r>
              <a:rPr lang="en-US" dirty="0"/>
              <a:t> les </a:t>
            </a:r>
            <a:r>
              <a:rPr lang="en-US" dirty="0" err="1"/>
              <a:t>données</a:t>
            </a:r>
            <a:r>
              <a:rPr lang="en-US" dirty="0"/>
              <a:t> </a:t>
            </a:r>
            <a:r>
              <a:rPr lang="en-US" dirty="0" err="1"/>
              <a:t>à</a:t>
            </a:r>
            <a:r>
              <a:rPr lang="en-US" dirty="0"/>
              <a:t> la </a:t>
            </a:r>
            <a:r>
              <a:rPr lang="en-US" dirty="0" err="1"/>
              <a:t>Partie</a:t>
            </a:r>
            <a:r>
              <a:rPr lang="en-US" dirty="0"/>
              <a:t> par </a:t>
            </a:r>
            <a:r>
              <a:rPr lang="en-US" dirty="0" err="1"/>
              <a:t>l'intermédiaire</a:t>
            </a:r>
            <a:r>
              <a:rPr lang="en-US" dirty="0"/>
              <a:t> de </a:t>
            </a:r>
            <a:r>
              <a:rPr lang="en-US" dirty="0" err="1"/>
              <a:t>ce</a:t>
            </a:r>
            <a:r>
              <a:rPr lang="en-US" dirty="0"/>
              <a:t> </a:t>
            </a:r>
            <a:r>
              <a:rPr lang="en-US" dirty="0" err="1"/>
              <a:t>système</a:t>
            </a:r>
            <a:r>
              <a:rPr lang="en-US" dirty="0"/>
              <a:t>. La </a:t>
            </a:r>
            <a:r>
              <a:rPr lang="en-US" dirty="0" err="1"/>
              <a:t>définition</a:t>
            </a:r>
            <a:r>
              <a:rPr lang="en-US" dirty="0"/>
              <a:t> </a:t>
            </a:r>
            <a:r>
              <a:rPr lang="en-US" dirty="0" err="1"/>
              <a:t>d'une</a:t>
            </a:r>
            <a:r>
              <a:rPr lang="en-US" dirty="0"/>
              <a:t> </a:t>
            </a:r>
            <a:r>
              <a:rPr lang="en-US" dirty="0" err="1"/>
              <a:t>personne</a:t>
            </a:r>
            <a:r>
              <a:rPr lang="en-US" dirty="0"/>
              <a:t> "</a:t>
            </a:r>
            <a:r>
              <a:rPr lang="en-US" dirty="0" err="1"/>
              <a:t>légalement</a:t>
            </a:r>
            <a:r>
              <a:rPr lang="en-US" dirty="0"/>
              <a:t> </a:t>
            </a:r>
            <a:r>
              <a:rPr lang="en-US" dirty="0" err="1"/>
              <a:t>autorisée</a:t>
            </a:r>
            <a:r>
              <a:rPr lang="en-US" dirty="0"/>
              <a:t>" </a:t>
            </a:r>
            <a:r>
              <a:rPr lang="en-US" dirty="0" err="1"/>
              <a:t>à</a:t>
            </a:r>
            <a:r>
              <a:rPr lang="en-US" dirty="0"/>
              <a:t> </a:t>
            </a:r>
            <a:r>
              <a:rPr lang="en-US" dirty="0" err="1"/>
              <a:t>divulguer</a:t>
            </a:r>
            <a:r>
              <a:rPr lang="en-US" dirty="0"/>
              <a:t> des </a:t>
            </a:r>
            <a:r>
              <a:rPr lang="en-US" dirty="0" err="1"/>
              <a:t>données</a:t>
            </a:r>
            <a:r>
              <a:rPr lang="en-US" dirty="0"/>
              <a:t> peut varier </a:t>
            </a:r>
            <a:r>
              <a:rPr lang="en-US" dirty="0" err="1"/>
              <a:t>selon</a:t>
            </a:r>
            <a:r>
              <a:rPr lang="en-US" dirty="0"/>
              <a:t> les </a:t>
            </a:r>
            <a:r>
              <a:rPr lang="en-US" dirty="0" err="1"/>
              <a:t>circonstances</a:t>
            </a:r>
            <a:r>
              <a:rPr lang="en-US" dirty="0"/>
              <a:t>, la nature de la </a:t>
            </a:r>
            <a:r>
              <a:rPr lang="en-US" dirty="0" err="1"/>
              <a:t>personne</a:t>
            </a:r>
            <a:r>
              <a:rPr lang="en-US" dirty="0"/>
              <a:t> et le droit applicable </a:t>
            </a:r>
            <a:r>
              <a:rPr lang="en-US" dirty="0" err="1"/>
              <a:t>en</a:t>
            </a:r>
            <a:r>
              <a:rPr lang="en-US" dirty="0"/>
              <a:t> la matière. Par </a:t>
            </a:r>
            <a:r>
              <a:rPr lang="en-US" dirty="0" err="1"/>
              <a:t>exemple</a:t>
            </a:r>
            <a:r>
              <a:rPr lang="en-US" dirty="0"/>
              <a:t>, le </a:t>
            </a:r>
            <a:r>
              <a:rPr lang="en-US" dirty="0" err="1"/>
              <a:t>courrier</a:t>
            </a:r>
            <a:r>
              <a:rPr lang="en-US" dirty="0"/>
              <a:t> </a:t>
            </a:r>
            <a:r>
              <a:rPr lang="en-US" dirty="0" err="1"/>
              <a:t>électronique</a:t>
            </a:r>
            <a:r>
              <a:rPr lang="en-US" dirty="0"/>
              <a:t> </a:t>
            </a:r>
            <a:r>
              <a:rPr lang="en-US" dirty="0" err="1"/>
              <a:t>d'une</a:t>
            </a:r>
            <a:r>
              <a:rPr lang="en-US" dirty="0"/>
              <a:t> </a:t>
            </a:r>
            <a:r>
              <a:rPr lang="en-US" dirty="0" err="1"/>
              <a:t>personne</a:t>
            </a:r>
            <a:r>
              <a:rPr lang="en-US" dirty="0"/>
              <a:t> peut </a:t>
            </a:r>
            <a:r>
              <a:rPr lang="en-US" dirty="0" err="1"/>
              <a:t>être</a:t>
            </a:r>
            <a:r>
              <a:rPr lang="en-US" dirty="0"/>
              <a:t> </a:t>
            </a:r>
            <a:r>
              <a:rPr lang="en-US" dirty="0" err="1"/>
              <a:t>stocké</a:t>
            </a:r>
            <a:r>
              <a:rPr lang="en-US" dirty="0"/>
              <a:t> dans un </a:t>
            </a:r>
            <a:r>
              <a:rPr lang="en-US" dirty="0" err="1"/>
              <a:t>autre</a:t>
            </a:r>
            <a:r>
              <a:rPr lang="en-US" dirty="0"/>
              <a:t> pays par un </a:t>
            </a:r>
            <a:r>
              <a:rPr lang="en-US" dirty="0" err="1"/>
              <a:t>fournisseur</a:t>
            </a:r>
            <a:r>
              <a:rPr lang="en-US" dirty="0"/>
              <a:t> de services, </a:t>
            </a:r>
            <a:r>
              <a:rPr lang="en-US" dirty="0" err="1"/>
              <a:t>ou</a:t>
            </a:r>
            <a:r>
              <a:rPr lang="en-US" dirty="0"/>
              <a:t> </a:t>
            </a:r>
            <a:r>
              <a:rPr lang="en-US" dirty="0" err="1"/>
              <a:t>une</a:t>
            </a:r>
            <a:r>
              <a:rPr lang="en-US" dirty="0"/>
              <a:t> </a:t>
            </a:r>
            <a:r>
              <a:rPr lang="en-US" dirty="0" err="1"/>
              <a:t>personne</a:t>
            </a:r>
            <a:r>
              <a:rPr lang="en-US" dirty="0"/>
              <a:t> peut </a:t>
            </a:r>
            <a:r>
              <a:rPr lang="en-US" dirty="0" err="1"/>
              <a:t>intentionnellement</a:t>
            </a:r>
            <a:r>
              <a:rPr lang="en-US" dirty="0"/>
              <a:t> stocker des </a:t>
            </a:r>
            <a:r>
              <a:rPr lang="en-US" dirty="0" err="1"/>
              <a:t>données</a:t>
            </a:r>
            <a:r>
              <a:rPr lang="en-US" dirty="0"/>
              <a:t> dans un </a:t>
            </a:r>
            <a:r>
              <a:rPr lang="en-US" dirty="0" err="1"/>
              <a:t>autre</a:t>
            </a:r>
            <a:r>
              <a:rPr lang="en-US" dirty="0"/>
              <a:t> pays. </a:t>
            </a:r>
          </a:p>
          <a:p>
            <a:pPr algn="just"/>
            <a:endParaRPr lang="en-US" dirty="0"/>
          </a:p>
          <a:p>
            <a:pPr algn="just"/>
            <a:r>
              <a:rPr lang="en-US" dirty="0" err="1"/>
              <a:t>Ces</a:t>
            </a:r>
            <a:r>
              <a:rPr lang="en-US" dirty="0"/>
              <a:t> </a:t>
            </a:r>
            <a:r>
              <a:rPr lang="en-US" dirty="0" err="1"/>
              <a:t>personnes</a:t>
            </a:r>
            <a:r>
              <a:rPr lang="en-US" dirty="0"/>
              <a:t> </a:t>
            </a:r>
            <a:r>
              <a:rPr lang="en-US" dirty="0" err="1"/>
              <a:t>peuvent</a:t>
            </a:r>
            <a:r>
              <a:rPr lang="en-US" dirty="0"/>
              <a:t> </a:t>
            </a:r>
            <a:r>
              <a:rPr lang="en-US" dirty="0" err="1"/>
              <a:t>récupérer</a:t>
            </a:r>
            <a:r>
              <a:rPr lang="en-US" dirty="0"/>
              <a:t> les </a:t>
            </a:r>
            <a:r>
              <a:rPr lang="en-US" dirty="0" err="1"/>
              <a:t>données</a:t>
            </a:r>
            <a:r>
              <a:rPr lang="en-US" dirty="0"/>
              <a:t> et, </a:t>
            </a:r>
            <a:r>
              <a:rPr lang="en-US" dirty="0" err="1"/>
              <a:t>à</a:t>
            </a:r>
            <a:r>
              <a:rPr lang="en-US" dirty="0"/>
              <a:t> condition </a:t>
            </a:r>
            <a:r>
              <a:rPr lang="en-US" dirty="0" err="1"/>
              <a:t>qu'elles</a:t>
            </a:r>
            <a:r>
              <a:rPr lang="en-US" dirty="0"/>
              <a:t> </a:t>
            </a:r>
            <a:r>
              <a:rPr lang="en-US" dirty="0" err="1"/>
              <a:t>en</a:t>
            </a:r>
            <a:r>
              <a:rPr lang="en-US" dirty="0"/>
              <a:t> </a:t>
            </a:r>
            <a:r>
              <a:rPr lang="en-US" dirty="0" err="1"/>
              <a:t>aient</a:t>
            </a:r>
            <a:r>
              <a:rPr lang="en-US" dirty="0"/>
              <a:t> </a:t>
            </a:r>
            <a:r>
              <a:rPr lang="en-US" dirty="0" err="1"/>
              <a:t>l'autorité</a:t>
            </a:r>
            <a:r>
              <a:rPr lang="en-US" dirty="0"/>
              <a:t> </a:t>
            </a:r>
            <a:r>
              <a:rPr lang="en-US" dirty="0" err="1"/>
              <a:t>légale</a:t>
            </a:r>
            <a:r>
              <a:rPr lang="en-US" dirty="0"/>
              <a:t>, </a:t>
            </a:r>
            <a:r>
              <a:rPr lang="en-US" dirty="0" err="1"/>
              <a:t>elles</a:t>
            </a:r>
            <a:r>
              <a:rPr lang="en-US" dirty="0"/>
              <a:t> </a:t>
            </a:r>
            <a:r>
              <a:rPr lang="en-US" dirty="0" err="1"/>
              <a:t>peuvent</a:t>
            </a:r>
            <a:r>
              <a:rPr lang="en-US" dirty="0"/>
              <a:t> </a:t>
            </a:r>
            <a:r>
              <a:rPr lang="en-US" dirty="0" err="1"/>
              <a:t>volontairement</a:t>
            </a:r>
            <a:r>
              <a:rPr lang="en-US" dirty="0"/>
              <a:t> les </a:t>
            </a:r>
            <a:r>
              <a:rPr lang="en-US" dirty="0" err="1"/>
              <a:t>divulguer</a:t>
            </a:r>
            <a:r>
              <a:rPr lang="en-US" dirty="0"/>
              <a:t> aux agents des services de la police </a:t>
            </a:r>
            <a:r>
              <a:rPr lang="en-US" dirty="0" err="1"/>
              <a:t>judiciaire</a:t>
            </a:r>
            <a:r>
              <a:rPr lang="en-US" dirty="0"/>
              <a:t> </a:t>
            </a:r>
            <a:r>
              <a:rPr lang="en-US" dirty="0" err="1"/>
              <a:t>ou</a:t>
            </a:r>
            <a:r>
              <a:rPr lang="en-US" dirty="0"/>
              <a:t> </a:t>
            </a:r>
            <a:r>
              <a:rPr lang="en-US" dirty="0" err="1"/>
              <a:t>permettre</a:t>
            </a:r>
            <a:r>
              <a:rPr lang="en-US" dirty="0"/>
              <a:t> </a:t>
            </a:r>
            <a:r>
              <a:rPr lang="en-US" dirty="0" err="1"/>
              <a:t>à</a:t>
            </a:r>
            <a:r>
              <a:rPr lang="en-US" dirty="0"/>
              <a:t> </a:t>
            </a:r>
            <a:r>
              <a:rPr lang="en-US" dirty="0" err="1"/>
              <a:t>ces</a:t>
            </a:r>
            <a:r>
              <a:rPr lang="en-US" dirty="0"/>
              <a:t> agents </a:t>
            </a:r>
            <a:r>
              <a:rPr lang="en-US" dirty="0" err="1"/>
              <a:t>d'accéder</a:t>
            </a:r>
            <a:r>
              <a:rPr lang="en-US" dirty="0"/>
              <a:t> aux </a:t>
            </a:r>
            <a:r>
              <a:rPr lang="en-US" dirty="0" err="1"/>
              <a:t>données</a:t>
            </a:r>
            <a:r>
              <a:rPr lang="en-US" dirty="0"/>
              <a:t>, </a:t>
            </a:r>
            <a:r>
              <a:rPr lang="en-US" dirty="0" err="1"/>
              <a:t>comme</a:t>
            </a:r>
            <a:r>
              <a:rPr lang="en-US" dirty="0"/>
              <a:t> le </a:t>
            </a:r>
            <a:r>
              <a:rPr lang="en-US" dirty="0" err="1"/>
              <a:t>prévoit</a:t>
            </a:r>
            <a:r>
              <a:rPr lang="en-US" dirty="0"/>
              <a:t> </a:t>
            </a:r>
            <a:r>
              <a:rPr lang="en-US" dirty="0" err="1"/>
              <a:t>l'article</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41982963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Dans de </a:t>
            </a:r>
            <a:r>
              <a:rPr lang="en-US" sz="1200" kern="1200" dirty="0" err="1">
                <a:solidFill>
                  <a:schemeClr val="tx1"/>
                </a:solidFill>
                <a:effectLst/>
                <a:latin typeface="+mn-lt"/>
                <a:ea typeface="ＭＳ Ｐゴシック" pitchFamily="-65" charset="-128"/>
                <a:cs typeface="ＭＳ Ｐゴシック" pitchFamily="-65" charset="-128"/>
              </a:rPr>
              <a:t>nombreux</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cas</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enquêteurs</a:t>
            </a:r>
            <a:r>
              <a:rPr lang="en-US" sz="1200" kern="1200" dirty="0">
                <a:solidFill>
                  <a:schemeClr val="tx1"/>
                </a:solidFill>
                <a:effectLst/>
                <a:latin typeface="+mn-lt"/>
                <a:ea typeface="ＭＳ Ｐゴシック" pitchFamily="-65" charset="-128"/>
                <a:cs typeface="ＭＳ Ｐゴシック" pitchFamily="-65" charset="-128"/>
              </a:rPr>
              <a:t> ne </a:t>
            </a:r>
            <a:r>
              <a:rPr lang="en-US" sz="1200" kern="1200" dirty="0" err="1">
                <a:solidFill>
                  <a:schemeClr val="tx1"/>
                </a:solidFill>
                <a:effectLst/>
                <a:latin typeface="+mn-lt"/>
                <a:ea typeface="ＭＳ Ｐゴシック" pitchFamily="-65" charset="-128"/>
                <a:cs typeface="ＭＳ Ｐゴシック" pitchFamily="-65" charset="-128"/>
              </a:rPr>
              <a:t>peuvent</a:t>
            </a:r>
            <a:r>
              <a:rPr lang="en-US" sz="1200" kern="1200" dirty="0">
                <a:solidFill>
                  <a:schemeClr val="tx1"/>
                </a:solidFill>
                <a:effectLst/>
                <a:latin typeface="+mn-lt"/>
                <a:ea typeface="ＭＳ Ｐゴシック" pitchFamily="-65" charset="-128"/>
                <a:cs typeface="ＭＳ Ｐゴシック" pitchFamily="-65" charset="-128"/>
              </a:rPr>
              <a:t> pas </a:t>
            </a:r>
            <a:r>
              <a:rPr lang="en-US" sz="1200" kern="1200" dirty="0" err="1">
                <a:solidFill>
                  <a:schemeClr val="tx1"/>
                </a:solidFill>
                <a:effectLst/>
                <a:latin typeface="+mn-lt"/>
                <a:ea typeface="ＭＳ Ｐゴシック" pitchFamily="-65" charset="-128"/>
                <a:cs typeface="ＭＳ Ｐゴシック" pitchFamily="-65" charset="-128"/>
              </a:rPr>
              <a:t>s'assurer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qu'ils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mesure</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remonter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source </a:t>
            </a:r>
            <a:r>
              <a:rPr lang="en-US" sz="1200" kern="1200" dirty="0" err="1">
                <a:solidFill>
                  <a:schemeClr val="tx1"/>
                </a:solidFill>
                <a:effectLst/>
                <a:latin typeface="+mn-lt"/>
                <a:ea typeface="ＭＳ Ｐゴシック" pitchFamily="-65" charset="-128"/>
                <a:cs typeface="ＭＳ Ｐゴシック" pitchFamily="-65" charset="-128"/>
              </a:rPr>
              <a:t>d'une</a:t>
            </a:r>
            <a:r>
              <a:rPr lang="en-US" sz="1200" kern="1200" dirty="0">
                <a:solidFill>
                  <a:schemeClr val="tx1"/>
                </a:solidFill>
                <a:effectLst/>
                <a:latin typeface="+mn-lt"/>
                <a:ea typeface="ＭＳ Ｐゴシック" pitchFamily="-65" charset="-128"/>
                <a:cs typeface="ＭＳ Ｐゴシック" pitchFamily="-65" charset="-128"/>
              </a:rPr>
              <a:t> communication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suivant</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piste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travers les </a:t>
            </a:r>
            <a:r>
              <a:rPr lang="en-US" sz="1200" kern="1200" dirty="0" err="1">
                <a:solidFill>
                  <a:schemeClr val="tx1"/>
                </a:solidFill>
                <a:effectLst/>
                <a:latin typeface="+mn-lt"/>
                <a:ea typeface="ＭＳ Ｐゴシック" pitchFamily="-65" charset="-128"/>
                <a:cs typeface="ＭＳ Ｐゴシック" pitchFamily="-65" charset="-128"/>
              </a:rPr>
              <a:t>enregistrements</a:t>
            </a:r>
            <a:r>
              <a:rPr lang="en-US" sz="1200" kern="1200" dirty="0">
                <a:solidFill>
                  <a:schemeClr val="tx1"/>
                </a:solidFill>
                <a:effectLst/>
                <a:latin typeface="+mn-lt"/>
                <a:ea typeface="ＭＳ Ｐゴシック" pitchFamily="-65" charset="-128"/>
                <a:cs typeface="ＭＳ Ｐゴシック" pitchFamily="-65" charset="-128"/>
              </a:rPr>
              <a:t> des transmissions </a:t>
            </a:r>
            <a:r>
              <a:rPr lang="en-US" sz="1200" kern="1200" dirty="0" err="1">
                <a:solidFill>
                  <a:schemeClr val="tx1"/>
                </a:solidFill>
                <a:effectLst/>
                <a:latin typeface="+mn-lt"/>
                <a:ea typeface="ＭＳ Ｐゴシック" pitchFamily="-65" charset="-128"/>
                <a:cs typeface="ＭＳ Ｐゴシック" pitchFamily="-65" charset="-128"/>
              </a:rPr>
              <a:t>précédentes</a:t>
            </a:r>
            <a:r>
              <a:rPr lang="en-US" sz="1200" kern="1200" dirty="0">
                <a:solidFill>
                  <a:schemeClr val="tx1"/>
                </a:solidFill>
                <a:effectLst/>
                <a:latin typeface="+mn-lt"/>
                <a:ea typeface="ＭＳ Ｐゴシック" pitchFamily="-65" charset="-128"/>
                <a:cs typeface="ＭＳ Ｐゴシック" pitchFamily="-65" charset="-128"/>
              </a:rPr>
              <a:t>, car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clés</a:t>
            </a:r>
            <a:r>
              <a:rPr lang="en-US" sz="1200" kern="1200" dirty="0">
                <a:solidFill>
                  <a:schemeClr val="tx1"/>
                </a:solidFill>
                <a:effectLst/>
                <a:latin typeface="+mn-lt"/>
                <a:ea typeface="ＭＳ Ｐゴシック" pitchFamily="-65" charset="-128"/>
                <a:cs typeface="ＭＳ Ｐゴシック" pitchFamily="-65" charset="-128"/>
              </a:rPr>
              <a:t> du </a:t>
            </a:r>
            <a:r>
              <a:rPr lang="en-US" sz="1200" kern="1200" dirty="0" err="1">
                <a:solidFill>
                  <a:schemeClr val="tx1"/>
                </a:solidFill>
                <a:effectLst/>
                <a:latin typeface="+mn-lt"/>
                <a:ea typeface="ＭＳ Ｐゴシック" pitchFamily="-65" charset="-128"/>
                <a:cs typeface="ＭＳ Ｐゴシック" pitchFamily="-65" charset="-128"/>
              </a:rPr>
              <a:t>trafic</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peuvent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avoir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été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automatiquement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supprimées</a:t>
            </a:r>
            <a:r>
              <a:rPr lang="en-US" sz="1200" kern="1200" dirty="0">
                <a:solidFill>
                  <a:schemeClr val="tx1"/>
                </a:solidFill>
                <a:effectLst/>
                <a:latin typeface="+mn-lt"/>
                <a:ea typeface="ＭＳ Ｐゴシック" pitchFamily="-65" charset="-128"/>
                <a:cs typeface="ＭＳ Ｐゴシック" pitchFamily="-65" charset="-128"/>
              </a:rPr>
              <a:t> par un </a:t>
            </a:r>
            <a:r>
              <a:rPr lang="en-US" sz="1200" kern="1200" dirty="0" err="1">
                <a:solidFill>
                  <a:schemeClr val="tx1"/>
                </a:solidFill>
                <a:effectLst/>
                <a:latin typeface="+mn-lt"/>
                <a:ea typeface="ＭＳ Ｐゴシック" pitchFamily="-65" charset="-128"/>
                <a:cs typeface="ＭＳ Ｐゴシック" pitchFamily="-65" charset="-128"/>
              </a:rPr>
              <a:t>fournisseur</a:t>
            </a:r>
            <a:r>
              <a:rPr lang="en-US" sz="1200" kern="1200" dirty="0">
                <a:solidFill>
                  <a:schemeClr val="tx1"/>
                </a:solidFill>
                <a:effectLst/>
                <a:latin typeface="+mn-lt"/>
                <a:ea typeface="ＭＳ Ｐゴシック" pitchFamily="-65" charset="-128"/>
                <a:cs typeface="ＭＳ Ｐゴシック" pitchFamily="-65" charset="-128"/>
              </a:rPr>
              <a:t> de services dans la </a:t>
            </a:r>
            <a:r>
              <a:rPr lang="en-US" sz="1200" kern="1200" dirty="0" err="1">
                <a:solidFill>
                  <a:schemeClr val="tx1"/>
                </a:solidFill>
                <a:effectLst/>
                <a:latin typeface="+mn-lt"/>
                <a:ea typeface="ＭＳ Ｐゴシック" pitchFamily="-65" charset="-128"/>
                <a:cs typeface="ＭＳ Ｐゴシック" pitchFamily="-65" charset="-128"/>
              </a:rPr>
              <a:t>chaîne</a:t>
            </a:r>
            <a:r>
              <a:rPr lang="en-US" sz="1200" kern="1200" dirty="0">
                <a:solidFill>
                  <a:schemeClr val="tx1"/>
                </a:solidFill>
                <a:effectLst/>
                <a:latin typeface="+mn-lt"/>
                <a:ea typeface="ＭＳ Ｐゴシック" pitchFamily="-65" charset="-128"/>
                <a:cs typeface="ＭＳ Ｐゴシック" pitchFamily="-65" charset="-128"/>
              </a:rPr>
              <a:t> de transmission </a:t>
            </a:r>
            <a:r>
              <a:rPr lang="en-US" sz="1200" kern="1200" dirty="0" err="1">
                <a:solidFill>
                  <a:schemeClr val="tx1"/>
                </a:solidFill>
                <a:effectLst/>
                <a:latin typeface="+mn-lt"/>
                <a:ea typeface="ＭＳ Ｐゴシック" pitchFamily="-65" charset="-128"/>
                <a:cs typeface="ＭＳ Ｐゴシック" pitchFamily="-65" charset="-128"/>
              </a:rPr>
              <a:t>avant</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pouvoir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être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conservées</a:t>
            </a:r>
            <a:r>
              <a:rPr lang="en-US" sz="1200" kern="1200" dirty="0">
                <a:solidFill>
                  <a:schemeClr val="tx1"/>
                </a:solidFill>
                <a:effectLst/>
                <a:latin typeface="+mn-lt"/>
                <a:ea typeface="ＭＳ Ｐゴシック" pitchFamily="-65" charset="-128"/>
                <a:cs typeface="ＭＳ Ｐゴシック" pitchFamily="-65" charset="-128"/>
              </a:rPr>
              <a:t>. Il est </a:t>
            </a:r>
            <a:r>
              <a:rPr lang="en-US" sz="1200" kern="1200" dirty="0" err="1">
                <a:solidFill>
                  <a:schemeClr val="tx1"/>
                </a:solidFill>
                <a:effectLst/>
                <a:latin typeface="+mn-lt"/>
                <a:ea typeface="ＭＳ Ｐゴシック" pitchFamily="-65" charset="-128"/>
                <a:cs typeface="ＭＳ Ｐゴシック" pitchFamily="-65" charset="-128"/>
              </a:rPr>
              <a:t>donc</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essentiel</a:t>
            </a:r>
            <a:r>
              <a:rPr lang="en-US" sz="1200" kern="1200" dirty="0">
                <a:solidFill>
                  <a:schemeClr val="tx1"/>
                </a:solidFill>
                <a:effectLst/>
                <a:latin typeface="+mn-lt"/>
                <a:ea typeface="ＭＳ Ｐゴシック" pitchFamily="-65" charset="-128"/>
                <a:cs typeface="ＭＳ Ｐゴシック" pitchFamily="-65" charset="-128"/>
              </a:rPr>
              <a:t> que les </a:t>
            </a:r>
            <a:r>
              <a:rPr lang="en-US" sz="1200" kern="1200" dirty="0" err="1">
                <a:solidFill>
                  <a:schemeClr val="tx1"/>
                </a:solidFill>
                <a:effectLst/>
                <a:latin typeface="+mn-lt"/>
                <a:ea typeface="ＭＳ Ｐゴシック" pitchFamily="-65" charset="-128"/>
                <a:cs typeface="ＭＳ Ｐゴシック" pitchFamily="-65" charset="-128"/>
              </a:rPr>
              <a:t>enquêteurs</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chaque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aient</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possibilité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d'obtenir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temps </a:t>
            </a:r>
            <a:r>
              <a:rPr lang="en-US" sz="1200" kern="1200" dirty="0" err="1">
                <a:solidFill>
                  <a:schemeClr val="tx1"/>
                </a:solidFill>
                <a:effectLst/>
                <a:latin typeface="+mn-lt"/>
                <a:ea typeface="ＭＳ Ｐゴシック" pitchFamily="-65" charset="-128"/>
                <a:cs typeface="ＭＳ Ｐゴシック" pitchFamily="-65" charset="-128"/>
              </a:rPr>
              <a:t>réel</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relatives au </a:t>
            </a:r>
            <a:r>
              <a:rPr lang="en-US" sz="1200" kern="1200" dirty="0" err="1">
                <a:solidFill>
                  <a:schemeClr val="tx1"/>
                </a:solidFill>
                <a:effectLst/>
                <a:latin typeface="+mn-lt"/>
                <a:ea typeface="ＭＳ Ｐゴシック" pitchFamily="-65" charset="-128"/>
                <a:cs typeface="ＭＳ Ｐゴシック" pitchFamily="-65" charset="-128"/>
              </a:rPr>
              <a:t>trafic</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concernant</a:t>
            </a:r>
            <a:r>
              <a:rPr lang="en-US" sz="1200" kern="1200" dirty="0">
                <a:solidFill>
                  <a:schemeClr val="tx1"/>
                </a:solidFill>
                <a:effectLst/>
                <a:latin typeface="+mn-lt"/>
                <a:ea typeface="ＭＳ Ｐゴシック" pitchFamily="-65" charset="-128"/>
                <a:cs typeface="ＭＳ Ｐゴシック" pitchFamily="-65" charset="-128"/>
              </a:rPr>
              <a:t> les communications passant par un </a:t>
            </a:r>
            <a:r>
              <a:rPr lang="en-US" sz="1200" kern="1200" dirty="0" err="1">
                <a:solidFill>
                  <a:schemeClr val="tx1"/>
                </a:solidFill>
                <a:effectLst/>
                <a:latin typeface="+mn-lt"/>
                <a:ea typeface="ＭＳ Ｐゴシック" pitchFamily="-65" charset="-128"/>
                <a:cs typeface="ＭＳ Ｐゴシック" pitchFamily="-65" charset="-128"/>
              </a:rPr>
              <a:t>système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informatique</a:t>
            </a:r>
            <a:r>
              <a:rPr lang="en-US" sz="1200" kern="1200" dirty="0">
                <a:solidFill>
                  <a:schemeClr val="tx1"/>
                </a:solidFill>
                <a:effectLst/>
                <a:latin typeface="+mn-lt"/>
                <a:ea typeface="ＭＳ Ｐゴシック" pitchFamily="-65" charset="-128"/>
                <a:cs typeface="ＭＳ Ｐゴシック" pitchFamily="-65" charset="-128"/>
              </a:rPr>
              <a:t> dans les </a:t>
            </a:r>
            <a:r>
              <a:rPr lang="en-US" sz="1200" kern="1200" dirty="0" err="1">
                <a:solidFill>
                  <a:schemeClr val="tx1"/>
                </a:solidFill>
                <a:effectLst/>
                <a:latin typeface="+mn-lt"/>
                <a:ea typeface="ＭＳ Ｐゴシック" pitchFamily="-65" charset="-128"/>
                <a:cs typeface="ＭＳ Ｐゴシック" pitchFamily="-65" charset="-128"/>
              </a:rPr>
              <a:t>autres</a:t>
            </a:r>
            <a:r>
              <a:rPr lang="en-US" sz="1200" kern="1200" dirty="0">
                <a:solidFill>
                  <a:schemeClr val="tx1"/>
                </a:solidFill>
                <a:effectLst/>
                <a:latin typeface="+mn-lt"/>
                <a:ea typeface="ＭＳ Ｐゴシック" pitchFamily="-65" charset="-128"/>
                <a:cs typeface="ＭＳ Ｐゴシック" pitchFamily="-65" charset="-128"/>
              </a:rPr>
              <a:t> Parties.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conséquence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vertu de </a:t>
            </a:r>
            <a:r>
              <a:rPr lang="en-US" sz="1200" kern="1200" dirty="0" err="1">
                <a:solidFill>
                  <a:schemeClr val="tx1"/>
                </a:solidFill>
                <a:effectLst/>
                <a:latin typeface="+mn-lt"/>
                <a:ea typeface="ＭＳ Ｐゴシック" pitchFamily="-65" charset="-128"/>
                <a:cs typeface="ＭＳ Ｐゴシック" pitchFamily="-65" charset="-128"/>
              </a:rPr>
              <a:t>l'article</a:t>
            </a:r>
            <a:r>
              <a:rPr lang="en-US" sz="1200" kern="1200" dirty="0">
                <a:solidFill>
                  <a:schemeClr val="tx1"/>
                </a:solidFill>
                <a:effectLst/>
                <a:latin typeface="+mn-lt"/>
                <a:ea typeface="ＭＳ Ｐゴシック" pitchFamily="-65" charset="-128"/>
                <a:cs typeface="ＭＳ Ｐゴシック" pitchFamily="-65" charset="-128"/>
              </a:rPr>
              <a:t> 33 (Assistance </a:t>
            </a:r>
            <a:r>
              <a:rPr lang="en-US" sz="1200" kern="1200" dirty="0" err="1">
                <a:solidFill>
                  <a:schemeClr val="tx1"/>
                </a:solidFill>
                <a:effectLst/>
                <a:latin typeface="+mn-lt"/>
                <a:ea typeface="ＭＳ Ｐゴシック" pitchFamily="-65" charset="-128"/>
                <a:cs typeface="ＭＳ Ｐゴシック" pitchFamily="-65" charset="-128"/>
              </a:rPr>
              <a:t>mutuelle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concernant</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collecte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temps </a:t>
            </a:r>
            <a:r>
              <a:rPr lang="en-US" sz="1200" kern="1200" dirty="0" err="1">
                <a:solidFill>
                  <a:schemeClr val="tx1"/>
                </a:solidFill>
                <a:effectLst/>
                <a:latin typeface="+mn-lt"/>
                <a:ea typeface="ＭＳ Ｐゴシック" pitchFamily="-65" charset="-128"/>
                <a:cs typeface="ＭＳ Ｐゴシック" pitchFamily="-65" charset="-128"/>
              </a:rPr>
              <a:t>réel</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relatives au </a:t>
            </a:r>
            <a:r>
              <a:rPr lang="en-US" sz="1200" kern="1200" dirty="0" err="1">
                <a:solidFill>
                  <a:schemeClr val="tx1"/>
                </a:solidFill>
                <a:effectLst/>
                <a:latin typeface="+mn-lt"/>
                <a:ea typeface="ＭＳ Ｐゴシック" pitchFamily="-65" charset="-128"/>
                <a:cs typeface="ＭＳ Ｐゴシック" pitchFamily="-65" charset="-128"/>
              </a:rPr>
              <a:t>trafic</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chaque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est tenue de </a:t>
            </a:r>
            <a:r>
              <a:rPr lang="en-US" sz="1200" kern="1200" dirty="0" err="1">
                <a:solidFill>
                  <a:schemeClr val="tx1"/>
                </a:solidFill>
                <a:effectLst/>
                <a:latin typeface="+mn-lt"/>
                <a:ea typeface="ＭＳ Ｐゴシック" pitchFamily="-65" charset="-128"/>
                <a:cs typeface="ＭＳ Ｐゴシック" pitchFamily="-65" charset="-128"/>
              </a:rPr>
              <a:t>collecter</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relatives au </a:t>
            </a:r>
            <a:r>
              <a:rPr lang="en-US" sz="1200" kern="1200" dirty="0" err="1">
                <a:solidFill>
                  <a:schemeClr val="tx1"/>
                </a:solidFill>
                <a:effectLst/>
                <a:latin typeface="+mn-lt"/>
                <a:ea typeface="ＭＳ Ｐゴシック" pitchFamily="-65" charset="-128"/>
                <a:cs typeface="ＭＳ Ｐゴシック" pitchFamily="-65" charset="-128"/>
              </a:rPr>
              <a:t>trafic</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temps </a:t>
            </a:r>
            <a:r>
              <a:rPr lang="en-US" sz="1200" kern="1200" dirty="0" err="1">
                <a:solidFill>
                  <a:schemeClr val="tx1"/>
                </a:solidFill>
                <a:effectLst/>
                <a:latin typeface="+mn-lt"/>
                <a:ea typeface="ＭＳ Ｐゴシック" pitchFamily="-65" charset="-128"/>
                <a:cs typeface="ＭＳ Ｐゴシック" pitchFamily="-65" charset="-128"/>
              </a:rPr>
              <a:t>réel</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autre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Bien que </a:t>
            </a:r>
            <a:r>
              <a:rPr lang="en-US" sz="1200" kern="1200" dirty="0" err="1">
                <a:solidFill>
                  <a:schemeClr val="tx1"/>
                </a:solidFill>
                <a:effectLst/>
                <a:latin typeface="+mn-lt"/>
                <a:ea typeface="ＭＳ Ｐゴシック" pitchFamily="-65" charset="-128"/>
                <a:cs typeface="ＭＳ Ｐゴシック" pitchFamily="-65" charset="-128"/>
              </a:rPr>
              <a:t>cet</a:t>
            </a:r>
            <a:r>
              <a:rPr lang="en-US" sz="1200" kern="1200" dirty="0">
                <a:solidFill>
                  <a:schemeClr val="tx1"/>
                </a:solidFill>
                <a:effectLst/>
                <a:latin typeface="+mn-lt"/>
                <a:ea typeface="ＭＳ Ｐゴシック" pitchFamily="-65" charset="-128"/>
                <a:cs typeface="ＭＳ Ｐゴシック" pitchFamily="-65" charset="-128"/>
              </a:rPr>
              <a:t> article </a:t>
            </a:r>
            <a:r>
              <a:rPr lang="en-US" sz="1200" kern="1200" dirty="0" err="1">
                <a:solidFill>
                  <a:schemeClr val="tx1"/>
                </a:solidFill>
                <a:effectLst/>
                <a:latin typeface="+mn-lt"/>
                <a:ea typeface="ＭＳ Ｐゴシック" pitchFamily="-65" charset="-128"/>
                <a:cs typeface="ＭＳ Ｐゴシック" pitchFamily="-65" charset="-128"/>
              </a:rPr>
              <a:t>exige</a:t>
            </a:r>
            <a:r>
              <a:rPr lang="en-US" sz="1200" kern="1200" dirty="0">
                <a:solidFill>
                  <a:schemeClr val="tx1"/>
                </a:solidFill>
                <a:effectLst/>
                <a:latin typeface="+mn-lt"/>
                <a:ea typeface="ＭＳ Ｐゴシック" pitchFamily="-65" charset="-128"/>
                <a:cs typeface="ＭＳ Ｐゴシック" pitchFamily="-65" charset="-128"/>
              </a:rPr>
              <a:t> des Parties </a:t>
            </a:r>
            <a:r>
              <a:rPr lang="en-US" sz="1200" kern="1200" dirty="0" err="1">
                <a:solidFill>
                  <a:schemeClr val="tx1"/>
                </a:solidFill>
                <a:effectLst/>
                <a:latin typeface="+mn-lt"/>
                <a:ea typeface="ＭＳ Ｐゴシック" pitchFamily="-65" charset="-128"/>
                <a:cs typeface="ＭＳ Ｐゴシック" pitchFamily="-65" charset="-128"/>
              </a:rPr>
              <a:t>qu'elles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coopèrent</a:t>
            </a:r>
            <a:r>
              <a:rPr lang="en-US" sz="1200" kern="1200" dirty="0">
                <a:solidFill>
                  <a:schemeClr val="tx1"/>
                </a:solidFill>
                <a:effectLst/>
                <a:latin typeface="+mn-lt"/>
                <a:ea typeface="ＭＳ Ｐゴシック" pitchFamily="-65" charset="-128"/>
                <a:cs typeface="ＭＳ Ｐゴシック" pitchFamily="-65" charset="-128"/>
              </a:rPr>
              <a:t> sur </a:t>
            </a:r>
            <a:r>
              <a:rPr lang="en-US" sz="1200" kern="1200" dirty="0" err="1">
                <a:solidFill>
                  <a:schemeClr val="tx1"/>
                </a:solidFill>
                <a:effectLst/>
                <a:latin typeface="+mn-lt"/>
                <a:ea typeface="ＭＳ Ｐゴシック" pitchFamily="-65" charset="-128"/>
                <a:cs typeface="ＭＳ Ｐゴシック" pitchFamily="-65" charset="-128"/>
              </a:rPr>
              <a:t>ces</a:t>
            </a:r>
            <a:r>
              <a:rPr lang="en-US" sz="1200" kern="1200" dirty="0">
                <a:solidFill>
                  <a:schemeClr val="tx1"/>
                </a:solidFill>
                <a:effectLst/>
                <a:latin typeface="+mn-lt"/>
                <a:ea typeface="ＭＳ Ｐゴシック" pitchFamily="-65" charset="-128"/>
                <a:cs typeface="ＭＳ Ｐゴシック" pitchFamily="-65" charset="-128"/>
              </a:rPr>
              <a:t> questions, </a:t>
            </a:r>
            <a:r>
              <a:rPr lang="en-US" sz="1200" kern="1200" dirty="0" err="1">
                <a:solidFill>
                  <a:schemeClr val="tx1"/>
                </a:solidFill>
                <a:effectLst/>
                <a:latin typeface="+mn-lt"/>
                <a:ea typeface="ＭＳ Ｐゴシック" pitchFamily="-65" charset="-128"/>
                <a:cs typeface="ＭＳ Ｐゴシック" pitchFamily="-65" charset="-128"/>
              </a:rPr>
              <a:t>ici</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comme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ailleurs</a:t>
            </a:r>
            <a:r>
              <a:rPr lang="en-US" sz="1200" kern="1200" dirty="0">
                <a:solidFill>
                  <a:schemeClr val="tx1"/>
                </a:solidFill>
                <a:effectLst/>
                <a:latin typeface="+mn-lt"/>
                <a:ea typeface="ＭＳ Ｐゴシック" pitchFamily="-65" charset="-128"/>
                <a:cs typeface="ＭＳ Ｐゴシック" pitchFamily="-65" charset="-128"/>
              </a:rPr>
              <a:t>, il est fait </a:t>
            </a:r>
            <a:r>
              <a:rPr lang="en-US" sz="1200" kern="1200" dirty="0" err="1">
                <a:solidFill>
                  <a:schemeClr val="tx1"/>
                </a:solidFill>
                <a:effectLst/>
                <a:latin typeface="+mn-lt"/>
                <a:ea typeface="ＭＳ Ｐゴシック" pitchFamily="-65" charset="-128"/>
                <a:cs typeface="ＭＳ Ｐゴシック" pitchFamily="-65" charset="-128"/>
              </a:rPr>
              <a:t>référence</a:t>
            </a:r>
            <a:r>
              <a:rPr lang="en-US" sz="1200" kern="1200" dirty="0">
                <a:solidFill>
                  <a:schemeClr val="tx1"/>
                </a:solidFill>
                <a:effectLst/>
                <a:latin typeface="+mn-lt"/>
                <a:ea typeface="ＭＳ Ｐゴシック" pitchFamily="-65" charset="-128"/>
                <a:cs typeface="ＭＳ Ｐゴシック" pitchFamily="-65" charset="-128"/>
              </a:rPr>
              <a:t> aux </a:t>
            </a:r>
            <a:r>
              <a:rPr lang="en-US" sz="1200" kern="1200" dirty="0" err="1">
                <a:solidFill>
                  <a:schemeClr val="tx1"/>
                </a:solidFill>
                <a:effectLst/>
                <a:latin typeface="+mn-lt"/>
                <a:ea typeface="ＭＳ Ｐゴシック" pitchFamily="-65" charset="-128"/>
                <a:cs typeface="ＭＳ Ｐゴシック" pitchFamily="-65" charset="-128"/>
              </a:rPr>
              <a:t>modalités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d'assistance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mutuelle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existantes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Ainsi</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modalités</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cette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coopération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généralement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celles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prévues</a:t>
            </a:r>
            <a:r>
              <a:rPr lang="en-US" sz="1200" kern="1200" dirty="0">
                <a:solidFill>
                  <a:schemeClr val="tx1"/>
                </a:solidFill>
                <a:effectLst/>
                <a:latin typeface="+mn-lt"/>
                <a:ea typeface="ＭＳ Ｐゴシック" pitchFamily="-65" charset="-128"/>
                <a:cs typeface="ＭＳ Ｐゴシック" pitchFamily="-65" charset="-128"/>
              </a:rPr>
              <a:t> dans les </a:t>
            </a:r>
            <a:r>
              <a:rPr lang="en-US" sz="1200" kern="1200" dirty="0" err="1">
                <a:solidFill>
                  <a:schemeClr val="tx1"/>
                </a:solidFill>
                <a:effectLst/>
                <a:latin typeface="+mn-lt"/>
                <a:ea typeface="ＭＳ Ｐゴシック" pitchFamily="-65" charset="-128"/>
                <a:cs typeface="ＭＳ Ｐゴシック" pitchFamily="-65" charset="-128"/>
              </a:rPr>
              <a:t>traités</a:t>
            </a:r>
            <a:r>
              <a:rPr lang="en-US" sz="1200" kern="1200" dirty="0">
                <a:solidFill>
                  <a:schemeClr val="tx1"/>
                </a:solidFill>
                <a:effectLst/>
                <a:latin typeface="+mn-lt"/>
                <a:ea typeface="ＭＳ Ｐゴシック" pitchFamily="-65" charset="-128"/>
                <a:cs typeface="ＭＳ Ｐゴシック" pitchFamily="-65" charset="-128"/>
              </a:rPr>
              <a:t>, arrangements et </a:t>
            </a:r>
            <a:r>
              <a:rPr lang="en-US" sz="1200" kern="1200" dirty="0" err="1">
                <a:solidFill>
                  <a:schemeClr val="tx1"/>
                </a:solidFill>
                <a:effectLst/>
                <a:latin typeface="+mn-lt"/>
                <a:ea typeface="ＭＳ Ｐゴシック" pitchFamily="-65" charset="-128"/>
                <a:cs typeface="ＭＳ Ｐゴシック" pitchFamily="-65" charset="-128"/>
              </a:rPr>
              <a:t>lois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applicables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régissant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l'entraide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judiciaire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matière </a:t>
            </a:r>
            <a:r>
              <a:rPr lang="en-US" sz="1200" kern="1200" dirty="0" err="1">
                <a:solidFill>
                  <a:schemeClr val="tx1"/>
                </a:solidFill>
                <a:effectLst/>
                <a:latin typeface="+mn-lt"/>
                <a:ea typeface="ＭＳ Ｐゴシック" pitchFamily="-65" charset="-128"/>
                <a:cs typeface="ＭＳ Ｐゴシック" pitchFamily="-65" charset="-128"/>
              </a:rPr>
              <a:t>pénale</a:t>
            </a:r>
            <a:r>
              <a:rPr lang="en-US" sz="1200" kern="1200" dirty="0">
                <a:solidFill>
                  <a:schemeClr val="tx1"/>
                </a:solidFill>
                <a:effectLst/>
                <a:latin typeface="+mn-lt"/>
                <a:ea typeface="ＭＳ Ｐゴシック" pitchFamily="-65" charset="-128"/>
                <a:cs typeface="ＭＳ Ｐゴシック" pitchFamily="-65" charset="-128"/>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204956770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raison du </a:t>
            </a:r>
            <a:r>
              <a:rPr lang="en-US" sz="1200" kern="1200" dirty="0" err="1">
                <a:solidFill>
                  <a:schemeClr val="tx1"/>
                </a:solidFill>
                <a:effectLst/>
                <a:latin typeface="+mn-lt"/>
                <a:ea typeface="ＭＳ Ｐゴシック" pitchFamily="-65" charset="-128"/>
                <a:cs typeface="ＭＳ Ｐゴシック" pitchFamily="-65" charset="-128"/>
              </a:rPr>
              <a:t>degré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élevé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d'intrusion</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l'interception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l'obligation</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fournir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assistance </a:t>
            </a:r>
            <a:r>
              <a:rPr lang="en-US" sz="1200" kern="1200" dirty="0" err="1">
                <a:solidFill>
                  <a:schemeClr val="tx1"/>
                </a:solidFill>
                <a:effectLst/>
                <a:latin typeface="+mn-lt"/>
                <a:ea typeface="ＭＳ Ｐゴシック" pitchFamily="-65" charset="-128"/>
                <a:cs typeface="ＭＳ Ｐゴシック" pitchFamily="-65" charset="-128"/>
              </a:rPr>
              <a:t>mutuelle</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l'interception</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relatives au </a:t>
            </a:r>
            <a:r>
              <a:rPr lang="en-US" sz="1200" kern="1200" dirty="0" err="1">
                <a:solidFill>
                  <a:schemeClr val="tx1"/>
                </a:solidFill>
                <a:effectLst/>
                <a:latin typeface="+mn-lt"/>
                <a:ea typeface="ＭＳ Ｐゴシック" pitchFamily="-65" charset="-128"/>
                <a:cs typeface="ＭＳ Ｐゴシック" pitchFamily="-65" charset="-128"/>
              </a:rPr>
              <a:t>contenu</a:t>
            </a:r>
            <a:r>
              <a:rPr lang="en-US" sz="1200" kern="1200" dirty="0">
                <a:solidFill>
                  <a:schemeClr val="tx1"/>
                </a:solidFill>
                <a:effectLst/>
                <a:latin typeface="+mn-lt"/>
                <a:ea typeface="ＭＳ Ｐゴシック" pitchFamily="-65" charset="-128"/>
                <a:cs typeface="ＭＳ Ｐゴシック" pitchFamily="-65" charset="-128"/>
              </a:rPr>
              <a:t> est </a:t>
            </a:r>
            <a:r>
              <a:rPr lang="en-US" sz="1200" kern="1200" dirty="0" err="1">
                <a:solidFill>
                  <a:schemeClr val="tx1"/>
                </a:solidFill>
                <a:effectLst/>
                <a:latin typeface="+mn-lt"/>
                <a:ea typeface="ＭＳ Ｐゴシック" pitchFamily="-65" charset="-128"/>
                <a:cs typeface="ＭＳ Ｐゴシック" pitchFamily="-65" charset="-128"/>
              </a:rPr>
              <a:t>limitée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L'assistance</a:t>
            </a:r>
            <a:r>
              <a:rPr lang="en-US" sz="1200" kern="1200" dirty="0">
                <a:solidFill>
                  <a:schemeClr val="tx1"/>
                </a:solidFill>
                <a:effectLst/>
                <a:latin typeface="+mn-lt"/>
                <a:ea typeface="ＭＳ Ｐゴシック" pitchFamily="-65" charset="-128"/>
                <a:cs typeface="ＭＳ Ｐゴシック" pitchFamily="-65" charset="-128"/>
              </a:rPr>
              <a:t> doit </a:t>
            </a:r>
            <a:r>
              <a:rPr lang="en-US" sz="1200" kern="1200" dirty="0" err="1">
                <a:solidFill>
                  <a:schemeClr val="tx1"/>
                </a:solidFill>
                <a:effectLst/>
                <a:latin typeface="+mn-lt"/>
                <a:ea typeface="ＭＳ Ｐゴシック" pitchFamily="-65" charset="-128"/>
                <a:cs typeface="ＭＳ Ｐゴシック" pitchFamily="-65" charset="-128"/>
              </a:rPr>
              <a:t>être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fournie</a:t>
            </a:r>
            <a:r>
              <a:rPr lang="en-US" sz="1200" kern="1200" dirty="0">
                <a:solidFill>
                  <a:schemeClr val="tx1"/>
                </a:solidFill>
                <a:effectLst/>
                <a:latin typeface="+mn-lt"/>
                <a:ea typeface="ＭＳ Ｐゴシック" pitchFamily="-65" charset="-128"/>
                <a:cs typeface="ＭＳ Ｐゴシック" pitchFamily="-65" charset="-128"/>
              </a:rPr>
              <a:t> dans la </a:t>
            </a:r>
            <a:r>
              <a:rPr lang="en-US" sz="1200" kern="1200" dirty="0" err="1">
                <a:solidFill>
                  <a:schemeClr val="tx1"/>
                </a:solidFill>
                <a:effectLst/>
                <a:latin typeface="+mn-lt"/>
                <a:ea typeface="ＭＳ Ｐゴシック" pitchFamily="-65" charset="-128"/>
                <a:cs typeface="ＭＳ Ｐゴシック" pitchFamily="-65" charset="-128"/>
              </a:rPr>
              <a:t>mesure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permise</a:t>
            </a:r>
            <a:r>
              <a:rPr lang="en-US" sz="1200" kern="1200" dirty="0">
                <a:solidFill>
                  <a:schemeClr val="tx1"/>
                </a:solidFill>
                <a:effectLst/>
                <a:latin typeface="+mn-lt"/>
                <a:ea typeface="ＭＳ Ｐゴシック" pitchFamily="-65" charset="-128"/>
                <a:cs typeface="ＭＳ Ｐゴシック" pitchFamily="-65" charset="-128"/>
              </a:rPr>
              <a:t> par les </a:t>
            </a:r>
            <a:r>
              <a:rPr lang="en-US" sz="1200" kern="1200" dirty="0" err="1">
                <a:solidFill>
                  <a:schemeClr val="tx1"/>
                </a:solidFill>
                <a:effectLst/>
                <a:latin typeface="+mn-lt"/>
                <a:ea typeface="ＭＳ Ｐゴシック" pitchFamily="-65" charset="-128"/>
                <a:cs typeface="ＭＳ Ｐゴシック" pitchFamily="-65" charset="-128"/>
              </a:rPr>
              <a:t>traités</a:t>
            </a:r>
            <a:r>
              <a:rPr lang="en-US" sz="1200" kern="1200" dirty="0">
                <a:solidFill>
                  <a:schemeClr val="tx1"/>
                </a:solidFill>
                <a:effectLst/>
                <a:latin typeface="+mn-lt"/>
                <a:ea typeface="ＭＳ Ｐゴシック" pitchFamily="-65" charset="-128"/>
                <a:cs typeface="ＭＳ Ｐゴシック" pitchFamily="-65" charset="-128"/>
              </a:rPr>
              <a:t> et les </a:t>
            </a:r>
            <a:r>
              <a:rPr lang="en-US" sz="1200" kern="1200" dirty="0" err="1">
                <a:solidFill>
                  <a:schemeClr val="tx1"/>
                </a:solidFill>
                <a:effectLst/>
                <a:latin typeface="+mn-lt"/>
                <a:ea typeface="ＭＳ Ｐゴシック" pitchFamily="-65" charset="-128"/>
                <a:cs typeface="ＭＳ Ｐゴシック" pitchFamily="-65" charset="-128"/>
              </a:rPr>
              <a:t>lois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applicables</a:t>
            </a:r>
            <a:r>
              <a:rPr lang="en-US" sz="1200" kern="1200" dirty="0">
                <a:solidFill>
                  <a:schemeClr val="tx1"/>
                </a:solidFill>
                <a:effectLst/>
                <a:latin typeface="+mn-lt"/>
                <a:ea typeface="ＭＳ Ｐゴシック" pitchFamily="-65" charset="-128"/>
                <a:cs typeface="ＭＳ Ｐゴシック" pitchFamily="-65" charset="-128"/>
              </a:rPr>
              <a:t> des parties.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Comme la </a:t>
            </a:r>
            <a:r>
              <a:rPr lang="en-US" sz="1200" kern="1200" dirty="0" err="1">
                <a:solidFill>
                  <a:schemeClr val="tx1"/>
                </a:solidFill>
                <a:effectLst/>
                <a:latin typeface="+mn-lt"/>
                <a:ea typeface="ＭＳ Ｐゴシック" pitchFamily="-65" charset="-128"/>
                <a:cs typeface="ＭＳ Ｐゴシック" pitchFamily="-65" charset="-128"/>
              </a:rPr>
              <a:t>fourniture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coopération</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l'interception</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contenu</a:t>
            </a:r>
            <a:r>
              <a:rPr lang="en-US" sz="1200" kern="1200" dirty="0">
                <a:solidFill>
                  <a:schemeClr val="tx1"/>
                </a:solidFill>
                <a:effectLst/>
                <a:latin typeface="+mn-lt"/>
                <a:ea typeface="ＭＳ Ｐゴシック" pitchFamily="-65" charset="-128"/>
                <a:cs typeface="ＭＳ Ｐゴシック" pitchFamily="-65" charset="-128"/>
              </a:rPr>
              <a:t> est un </a:t>
            </a:r>
            <a:r>
              <a:rPr lang="en-US" sz="1200" kern="1200" dirty="0" err="1">
                <a:solidFill>
                  <a:schemeClr val="tx1"/>
                </a:solidFill>
                <a:effectLst/>
                <a:latin typeface="+mn-lt"/>
                <a:ea typeface="ＭＳ Ｐゴシック" pitchFamily="-65" charset="-128"/>
                <a:cs typeface="ＭＳ Ｐゴシック" pitchFamily="-65" charset="-128"/>
              </a:rPr>
              <a:t>domaine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émergent</a:t>
            </a:r>
            <a:r>
              <a:rPr lang="en-US" sz="1200" kern="1200" dirty="0">
                <a:solidFill>
                  <a:schemeClr val="tx1"/>
                </a:solidFill>
                <a:effectLst/>
                <a:latin typeface="+mn-lt"/>
                <a:ea typeface="ＭＳ Ｐゴシック" pitchFamily="-65" charset="-128"/>
                <a:cs typeface="ＭＳ Ｐゴシック" pitchFamily="-65" charset="-128"/>
              </a:rPr>
              <a:t> de la pratique de </a:t>
            </a:r>
            <a:r>
              <a:rPr lang="en-US" sz="1200" kern="1200" dirty="0" err="1">
                <a:solidFill>
                  <a:schemeClr val="tx1"/>
                </a:solidFill>
                <a:effectLst/>
                <a:latin typeface="+mn-lt"/>
                <a:ea typeface="ＭＳ Ｐゴシック" pitchFamily="-65" charset="-128"/>
                <a:cs typeface="ＭＳ Ｐゴシック" pitchFamily="-65" charset="-128"/>
              </a:rPr>
              <a:t>l'assistance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mutuelle</a:t>
            </a:r>
            <a:r>
              <a:rPr lang="en-US" sz="1200" kern="1200" dirty="0">
                <a:solidFill>
                  <a:schemeClr val="tx1"/>
                </a:solidFill>
                <a:effectLst/>
                <a:latin typeface="+mn-lt"/>
                <a:ea typeface="ＭＳ Ｐゴシック" pitchFamily="-65" charset="-128"/>
                <a:cs typeface="ＭＳ Ｐゴシック" pitchFamily="-65" charset="-128"/>
              </a:rPr>
              <a:t>, il a </a:t>
            </a:r>
            <a:r>
              <a:rPr lang="en-US" sz="1200" kern="1200" dirty="0" err="1">
                <a:solidFill>
                  <a:schemeClr val="tx1"/>
                </a:solidFill>
                <a:effectLst/>
                <a:latin typeface="+mn-lt"/>
                <a:ea typeface="ＭＳ Ｐゴシック" pitchFamily="-65" charset="-128"/>
                <a:cs typeface="ＭＳ Ｐゴシック" pitchFamily="-65" charset="-128"/>
              </a:rPr>
              <a:t>été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décidé</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s'en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remettre</a:t>
            </a:r>
            <a:r>
              <a:rPr lang="en-US" sz="1200" kern="1200" dirty="0">
                <a:solidFill>
                  <a:schemeClr val="tx1"/>
                </a:solidFill>
                <a:effectLst/>
                <a:latin typeface="+mn-lt"/>
                <a:ea typeface="ＭＳ Ｐゴシック" pitchFamily="-65" charset="-128"/>
                <a:cs typeface="ＭＳ Ｐゴシック" pitchFamily="-65" charset="-128"/>
              </a:rPr>
              <a:t> aux régimes </a:t>
            </a:r>
            <a:r>
              <a:rPr lang="en-US" sz="1200" kern="1200" dirty="0" err="1">
                <a:solidFill>
                  <a:schemeClr val="tx1"/>
                </a:solidFill>
                <a:effectLst/>
                <a:latin typeface="+mn-lt"/>
                <a:ea typeface="ＭＳ Ｐゴシック" pitchFamily="-65" charset="-128"/>
                <a:cs typeface="ＭＳ Ｐゴシック" pitchFamily="-65" charset="-128"/>
              </a:rPr>
              <a:t>d'assistance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mutuelle</a:t>
            </a:r>
            <a:r>
              <a:rPr lang="en-US" sz="1200" kern="1200" dirty="0">
                <a:solidFill>
                  <a:schemeClr val="tx1"/>
                </a:solidFill>
                <a:effectLst/>
                <a:latin typeface="+mn-lt"/>
                <a:ea typeface="ＭＳ Ｐゴシック" pitchFamily="-65" charset="-128"/>
                <a:cs typeface="ＭＳ Ｐゴシック" pitchFamily="-65" charset="-128"/>
              </a:rPr>
              <a:t> et aux </a:t>
            </a:r>
            <a:r>
              <a:rPr lang="en-US" sz="1200" kern="1200" dirty="0" err="1">
                <a:solidFill>
                  <a:schemeClr val="tx1"/>
                </a:solidFill>
                <a:effectLst/>
                <a:latin typeface="+mn-lt"/>
                <a:ea typeface="ＭＳ Ｐゴシック" pitchFamily="-65" charset="-128"/>
                <a:cs typeface="ＭＳ Ｐゴシック" pitchFamily="-65" charset="-128"/>
              </a:rPr>
              <a:t>lois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nationales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vigueur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concernant</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portée</a:t>
            </a:r>
            <a:r>
              <a:rPr lang="en-US" sz="1200" kern="1200" dirty="0">
                <a:solidFill>
                  <a:schemeClr val="tx1"/>
                </a:solidFill>
                <a:effectLst/>
                <a:latin typeface="+mn-lt"/>
                <a:ea typeface="ＭＳ Ｐゴシック" pitchFamily="-65" charset="-128"/>
                <a:cs typeface="ＭＳ Ｐゴシック" pitchFamily="-65" charset="-128"/>
              </a:rPr>
              <a:t> et la limitation de </a:t>
            </a:r>
            <a:r>
              <a:rPr lang="en-US" sz="1200" kern="1200" dirty="0" err="1">
                <a:solidFill>
                  <a:schemeClr val="tx1"/>
                </a:solidFill>
                <a:effectLst/>
                <a:latin typeface="+mn-lt"/>
                <a:ea typeface="ＭＳ Ｐゴシック" pitchFamily="-65" charset="-128"/>
                <a:cs typeface="ＭＳ Ｐゴシック" pitchFamily="-65" charset="-128"/>
              </a:rPr>
              <a:t>l'obligation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d'assistance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égard</a:t>
            </a:r>
            <a:r>
              <a:rPr lang="en-US" sz="1200" kern="1200" dirty="0">
                <a:solidFill>
                  <a:schemeClr val="tx1"/>
                </a:solidFill>
                <a:effectLst/>
                <a:latin typeface="+mn-lt"/>
                <a:ea typeface="ＭＳ Ｐゴシック" pitchFamily="-65" charset="-128"/>
                <a:cs typeface="ＭＳ Ｐゴシック" pitchFamily="-65" charset="-128"/>
              </a:rPr>
              <a:t>, il est fait </a:t>
            </a:r>
            <a:r>
              <a:rPr lang="en-US" sz="1200" kern="1200" dirty="0" err="1">
                <a:solidFill>
                  <a:schemeClr val="tx1"/>
                </a:solidFill>
                <a:effectLst/>
                <a:latin typeface="+mn-lt"/>
                <a:ea typeface="ＭＳ Ｐゴシック" pitchFamily="-65" charset="-128"/>
                <a:cs typeface="ＭＳ Ｐゴシック" pitchFamily="-65" charset="-128"/>
              </a:rPr>
              <a:t>référence</a:t>
            </a:r>
            <a:r>
              <a:rPr lang="en-US" sz="1200" kern="1200" dirty="0">
                <a:solidFill>
                  <a:schemeClr val="tx1"/>
                </a:solidFill>
                <a:effectLst/>
                <a:latin typeface="+mn-lt"/>
                <a:ea typeface="ＭＳ Ｐゴシック" pitchFamily="-65" charset="-128"/>
                <a:cs typeface="ＭＳ Ｐゴシック" pitchFamily="-65" charset="-128"/>
              </a:rPr>
              <a:t> aux </a:t>
            </a:r>
            <a:r>
              <a:rPr lang="en-US" sz="1200" kern="1200" dirty="0" err="1">
                <a:solidFill>
                  <a:schemeClr val="tx1"/>
                </a:solidFill>
                <a:effectLst/>
                <a:latin typeface="+mn-lt"/>
                <a:ea typeface="ＭＳ Ｐゴシック" pitchFamily="-65" charset="-128"/>
                <a:cs typeface="ＭＳ Ｐゴシック" pitchFamily="-65" charset="-128"/>
              </a:rPr>
              <a:t>commentaires</a:t>
            </a:r>
            <a:r>
              <a:rPr lang="en-US" sz="1200" kern="1200" dirty="0">
                <a:solidFill>
                  <a:schemeClr val="tx1"/>
                </a:solidFill>
                <a:effectLst/>
                <a:latin typeface="+mn-lt"/>
                <a:ea typeface="ＭＳ Ｐゴシック" pitchFamily="-65" charset="-128"/>
                <a:cs typeface="ＭＳ Ｐゴシック" pitchFamily="-65" charset="-128"/>
              </a:rPr>
              <a:t> sur les articles 14, 15 et 21 </a:t>
            </a:r>
            <a:r>
              <a:rPr lang="en-US" sz="1200" kern="1200" dirty="0" err="1">
                <a:solidFill>
                  <a:schemeClr val="tx1"/>
                </a:solidFill>
                <a:effectLst/>
                <a:latin typeface="+mn-lt"/>
                <a:ea typeface="ＭＳ Ｐゴシック" pitchFamily="-65" charset="-128"/>
                <a:cs typeface="ＭＳ Ｐゴシック" pitchFamily="-65" charset="-128"/>
              </a:rPr>
              <a:t>ainsi</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qu'au</a:t>
            </a:r>
            <a:r>
              <a:rPr lang="en-US" sz="1200" kern="1200" dirty="0">
                <a:solidFill>
                  <a:schemeClr val="tx1"/>
                </a:solidFill>
                <a:effectLst/>
                <a:latin typeface="+mn-lt"/>
                <a:ea typeface="ＭＳ Ｐゴシック" pitchFamily="-65" charset="-128"/>
                <a:cs typeface="ＭＳ Ｐゴシック" pitchFamily="-65" charset="-128"/>
              </a:rPr>
              <a:t> n° R (85) 10 </a:t>
            </a:r>
            <a:r>
              <a:rPr lang="en-US" sz="1200" kern="1200" dirty="0" err="1">
                <a:solidFill>
                  <a:schemeClr val="tx1"/>
                </a:solidFill>
                <a:effectLst/>
                <a:latin typeface="+mn-lt"/>
                <a:ea typeface="ＭＳ Ｐゴシック" pitchFamily="-65" charset="-128"/>
                <a:cs typeface="ＭＳ Ｐゴシック" pitchFamily="-65" charset="-128"/>
              </a:rPr>
              <a:t>concernant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l'application</a:t>
            </a:r>
            <a:r>
              <a:rPr lang="en-US" sz="1200" kern="1200" dirty="0">
                <a:solidFill>
                  <a:schemeClr val="tx1"/>
                </a:solidFill>
                <a:effectLst/>
                <a:latin typeface="+mn-lt"/>
                <a:ea typeface="ＭＳ Ｐゴシック" pitchFamily="-65" charset="-128"/>
                <a:cs typeface="ＭＳ Ｐゴシック" pitchFamily="-65" charset="-128"/>
              </a:rPr>
              <a:t> pratique de la Convention </a:t>
            </a:r>
            <a:r>
              <a:rPr lang="en-US" sz="1200" kern="1200" dirty="0" err="1">
                <a:solidFill>
                  <a:schemeClr val="tx1"/>
                </a:solidFill>
                <a:effectLst/>
                <a:latin typeface="+mn-lt"/>
                <a:ea typeface="ＭＳ Ｐゴシック" pitchFamily="-65" charset="-128"/>
                <a:cs typeface="ＭＳ Ｐゴシック" pitchFamily="-65" charset="-128"/>
              </a:rPr>
              <a:t>européenne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d'entraide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judiciaire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matière </a:t>
            </a:r>
            <a:r>
              <a:rPr lang="en-US" sz="1200" kern="1200" dirty="0" err="1">
                <a:solidFill>
                  <a:schemeClr val="tx1"/>
                </a:solidFill>
                <a:effectLst/>
                <a:latin typeface="+mn-lt"/>
                <a:ea typeface="ＭＳ Ｐゴシック" pitchFamily="-65" charset="-128"/>
                <a:cs typeface="ＭＳ Ｐゴシック" pitchFamily="-65" charset="-128"/>
              </a:rPr>
              <a:t>pénale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a:t>
            </a:r>
            <a:r>
              <a:rPr lang="en-US" sz="1200" kern="1200" dirty="0">
                <a:solidFill>
                  <a:schemeClr val="tx1"/>
                </a:solidFill>
                <a:effectLst/>
                <a:latin typeface="+mn-lt"/>
                <a:ea typeface="ＭＳ Ｐゴシック" pitchFamily="-65" charset="-128"/>
                <a:cs typeface="ＭＳ Ｐゴシック" pitchFamily="-65" charset="-128"/>
              </a:rPr>
              <a:t> qui </a:t>
            </a:r>
            <a:r>
              <a:rPr lang="en-US" sz="1200" kern="1200" dirty="0" err="1">
                <a:solidFill>
                  <a:schemeClr val="tx1"/>
                </a:solidFill>
                <a:effectLst/>
                <a:latin typeface="+mn-lt"/>
                <a:ea typeface="ＭＳ Ｐゴシック" pitchFamily="-65" charset="-128"/>
                <a:cs typeface="ＭＳ Ｐゴシック" pitchFamily="-65" charset="-128"/>
              </a:rPr>
              <a:t>concerne</a:t>
            </a:r>
            <a:r>
              <a:rPr lang="en-US" sz="1200" kern="1200" dirty="0">
                <a:solidFill>
                  <a:schemeClr val="tx1"/>
                </a:solidFill>
                <a:effectLst/>
                <a:latin typeface="+mn-lt"/>
                <a:ea typeface="ＭＳ Ｐゴシック" pitchFamily="-65" charset="-128"/>
                <a:cs typeface="ＭＳ Ｐゴシック" pitchFamily="-65" charset="-128"/>
              </a:rPr>
              <a:t> les commissions </a:t>
            </a:r>
            <a:r>
              <a:rPr lang="en-US" sz="1200" kern="1200" dirty="0" err="1">
                <a:solidFill>
                  <a:schemeClr val="tx1"/>
                </a:solidFill>
                <a:effectLst/>
                <a:latin typeface="+mn-lt"/>
                <a:ea typeface="ＭＳ Ｐゴシック" pitchFamily="-65" charset="-128"/>
                <a:cs typeface="ＭＳ Ｐゴシック" pitchFamily="-65" charset="-128"/>
              </a:rPr>
              <a:t>rogatoires</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l'interception</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télécommunications</a:t>
            </a:r>
            <a:r>
              <a:rPr lang="en-US" sz="1200" kern="1200" dirty="0">
                <a:solidFill>
                  <a:schemeClr val="tx1"/>
                </a:solidFill>
                <a:effectLst/>
                <a:latin typeface="+mn-lt"/>
                <a:ea typeface="ＭＳ Ｐゴシック" pitchFamily="-65" charset="-128"/>
                <a:cs typeface="ＭＳ Ｐゴシック" pitchFamily="-65" charset="-128"/>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38266948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err="1"/>
              <a:t>Présentation</a:t>
            </a:r>
            <a:r>
              <a:rPr lang="en-US" dirty="0"/>
              <a:t> </a:t>
            </a:r>
            <a:r>
              <a:rPr lang="en-US" dirty="0" err="1"/>
              <a:t>graphique</a:t>
            </a:r>
            <a:r>
              <a:rPr lang="en-US" dirty="0"/>
              <a:t> de la mise </a:t>
            </a:r>
            <a:r>
              <a:rPr lang="en-US" dirty="0" err="1"/>
              <a:t>en</a:t>
            </a:r>
            <a:r>
              <a:rPr lang="en-US" dirty="0"/>
              <a:t> </a:t>
            </a:r>
            <a:r>
              <a:rPr lang="en-US" dirty="0" err="1"/>
              <a:t>œuvre</a:t>
            </a:r>
            <a:r>
              <a:rPr lang="en-US" dirty="0"/>
              <a:t> des articles 33 et/</a:t>
            </a:r>
            <a:r>
              <a:rPr lang="en-US" dirty="0" err="1"/>
              <a:t>ou</a:t>
            </a:r>
            <a:r>
              <a:rPr lang="en-US" dirty="0"/>
              <a:t> 34. </a:t>
            </a:r>
            <a:r>
              <a:rPr lang="en-US" dirty="0" err="1"/>
              <a:t>L'expert</a:t>
            </a:r>
            <a:r>
              <a:rPr lang="en-US" dirty="0"/>
              <a:t> doit </a:t>
            </a:r>
            <a:r>
              <a:rPr lang="en-US" dirty="0" err="1"/>
              <a:t>répéter</a:t>
            </a:r>
            <a:r>
              <a:rPr lang="en-US" dirty="0"/>
              <a:t> les </a:t>
            </a:r>
            <a:r>
              <a:rPr lang="en-US" dirty="0" err="1"/>
              <a:t>différences</a:t>
            </a:r>
            <a:r>
              <a:rPr lang="en-US" dirty="0"/>
              <a:t> entre les </a:t>
            </a:r>
            <a:r>
              <a:rPr lang="en-US" dirty="0" err="1"/>
              <a:t>données</a:t>
            </a:r>
            <a:r>
              <a:rPr lang="en-US" dirty="0"/>
              <a:t> relatives au </a:t>
            </a:r>
            <a:r>
              <a:rPr lang="en-US" dirty="0" err="1"/>
              <a:t>trafic</a:t>
            </a:r>
            <a:r>
              <a:rPr lang="en-US" dirty="0"/>
              <a:t> et au </a:t>
            </a:r>
            <a:r>
              <a:rPr lang="en-US" dirty="0" err="1"/>
              <a:t>contenu</a:t>
            </a:r>
            <a:r>
              <a:rPr lang="en-US" dirty="0"/>
              <a:t> et les </a:t>
            </a:r>
            <a:r>
              <a:rPr lang="en-US" dirty="0" err="1"/>
              <a:t>possibilités</a:t>
            </a:r>
            <a:r>
              <a:rPr lang="en-US" dirty="0"/>
              <a:t> des </a:t>
            </a:r>
            <a:r>
              <a:rPr lang="en-US" dirty="0" err="1"/>
              <a:t>différents</a:t>
            </a:r>
            <a:r>
              <a:rPr lang="en-US" dirty="0"/>
              <a:t> régimes </a:t>
            </a:r>
            <a:r>
              <a:rPr lang="en-US" dirty="0" err="1"/>
              <a:t>juridiques</a:t>
            </a:r>
            <a:r>
              <a:rPr lang="en-US" dirty="0"/>
              <a:t> pour les </a:t>
            </a:r>
            <a:r>
              <a:rPr lang="en-US" dirty="0" err="1"/>
              <a:t>obtenir</a:t>
            </a:r>
            <a:r>
              <a:rPr lang="en-US" dirty="0"/>
              <a:t>, par </a:t>
            </a:r>
            <a:r>
              <a:rPr lang="en-US" dirty="0" err="1"/>
              <a:t>exemple</a:t>
            </a:r>
            <a:r>
              <a:rPr lang="en-US" dirty="0"/>
              <a:t> </a:t>
            </a:r>
            <a:r>
              <a:rPr lang="en-US" dirty="0" err="1"/>
              <a:t>parfois</a:t>
            </a:r>
            <a:r>
              <a:rPr lang="en-US" dirty="0"/>
              <a:t> </a:t>
            </a:r>
            <a:r>
              <a:rPr lang="en-US" dirty="0" err="1"/>
              <a:t>moins</a:t>
            </a:r>
            <a:r>
              <a:rPr lang="en-US" dirty="0"/>
              <a:t> </a:t>
            </a:r>
            <a:r>
              <a:rPr lang="en-US" dirty="0" err="1"/>
              <a:t>exigeantes</a:t>
            </a:r>
            <a:r>
              <a:rPr lang="en-US" dirty="0"/>
              <a:t> pour le </a:t>
            </a:r>
            <a:r>
              <a:rPr lang="en-US" dirty="0" err="1"/>
              <a:t>trafic</a:t>
            </a:r>
            <a:r>
              <a:rPr lang="en-US" dirty="0"/>
              <a:t> (</a:t>
            </a:r>
            <a:r>
              <a:rPr lang="en-US" dirty="0" err="1"/>
              <a:t>une</a:t>
            </a:r>
            <a:r>
              <a:rPr lang="en-US" dirty="0"/>
              <a:t> </a:t>
            </a:r>
            <a:r>
              <a:rPr lang="en-US" dirty="0" err="1"/>
              <a:t>injonction</a:t>
            </a:r>
            <a:r>
              <a:rPr lang="en-US" dirty="0"/>
              <a:t> de la police </a:t>
            </a:r>
            <a:r>
              <a:rPr lang="en-US" dirty="0" err="1"/>
              <a:t>ou</a:t>
            </a:r>
            <a:r>
              <a:rPr lang="en-US" dirty="0"/>
              <a:t> du </a:t>
            </a:r>
            <a:r>
              <a:rPr lang="en-US" dirty="0" err="1"/>
              <a:t>ministère</a:t>
            </a:r>
            <a:r>
              <a:rPr lang="en-US" dirty="0"/>
              <a:t> public </a:t>
            </a:r>
            <a:r>
              <a:rPr lang="en-US" dirty="0" err="1"/>
              <a:t>suffit</a:t>
            </a:r>
            <a:r>
              <a:rPr lang="en-US" dirty="0"/>
              <a:t>) et plus </a:t>
            </a:r>
            <a:r>
              <a:rPr lang="en-US" dirty="0" err="1"/>
              <a:t>exigeantes</a:t>
            </a:r>
            <a:r>
              <a:rPr lang="en-US" dirty="0"/>
              <a:t> pour le </a:t>
            </a:r>
            <a:r>
              <a:rPr lang="en-US" dirty="0" err="1"/>
              <a:t>contenu</a:t>
            </a:r>
            <a:r>
              <a:rPr lang="en-US" dirty="0"/>
              <a:t> (</a:t>
            </a:r>
            <a:r>
              <a:rPr lang="en-US" dirty="0" err="1"/>
              <a:t>uniquement</a:t>
            </a:r>
            <a:r>
              <a:rPr lang="en-US" dirty="0"/>
              <a:t> </a:t>
            </a:r>
            <a:r>
              <a:rPr lang="en-US" dirty="0" err="1"/>
              <a:t>une</a:t>
            </a:r>
            <a:r>
              <a:rPr lang="en-US" dirty="0"/>
              <a:t> </a:t>
            </a:r>
            <a:r>
              <a:rPr lang="en-US" dirty="0" err="1"/>
              <a:t>injonction</a:t>
            </a:r>
            <a:r>
              <a:rPr lang="en-US" dirty="0"/>
              <a:t> du tribunal).</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188000568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Le point de contact de </a:t>
            </a:r>
            <a:r>
              <a:rPr lang="en-US" sz="1200" kern="1200" dirty="0" err="1">
                <a:solidFill>
                  <a:schemeClr val="tx1"/>
                </a:solidFill>
                <a:effectLst/>
                <a:latin typeface="+mn-lt"/>
                <a:ea typeface="ＭＳ Ｐゴシック" pitchFamily="-65" charset="-128"/>
                <a:cs typeface="ＭＳ Ｐゴシック" pitchFamily="-65" charset="-128"/>
              </a:rPr>
              <a:t>chaque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ouvert</a:t>
            </a:r>
            <a:r>
              <a:rPr lang="en-US" sz="1200" kern="1200" dirty="0">
                <a:solidFill>
                  <a:schemeClr val="tx1"/>
                </a:solidFill>
                <a:effectLst/>
                <a:latin typeface="+mn-lt"/>
                <a:ea typeface="ＭＳ Ｐゴシック" pitchFamily="-65" charset="-128"/>
                <a:cs typeface="ＭＳ Ｐゴシック" pitchFamily="-65" charset="-128"/>
              </a:rPr>
              <a:t> 24 </a:t>
            </a:r>
            <a:r>
              <a:rPr lang="en-US" sz="1200" kern="1200" dirty="0" err="1">
                <a:solidFill>
                  <a:schemeClr val="tx1"/>
                </a:solidFill>
                <a:effectLst/>
                <a:latin typeface="+mn-lt"/>
                <a:ea typeface="ＭＳ Ｐゴシック" pitchFamily="-65" charset="-128"/>
                <a:cs typeface="ＭＳ Ｐゴシック" pitchFamily="-65" charset="-128"/>
              </a:rPr>
              <a:t>heures</a:t>
            </a:r>
            <a:r>
              <a:rPr lang="en-US" sz="1200" kern="1200" dirty="0">
                <a:solidFill>
                  <a:schemeClr val="tx1"/>
                </a:solidFill>
                <a:effectLst/>
                <a:latin typeface="+mn-lt"/>
                <a:ea typeface="ＭＳ Ｐゴシック" pitchFamily="-65" charset="-128"/>
                <a:cs typeface="ＭＳ Ｐゴシック" pitchFamily="-65" charset="-128"/>
              </a:rPr>
              <a:t> sur 24 et 7 </a:t>
            </a:r>
            <a:r>
              <a:rPr lang="en-US" sz="1200" kern="1200" dirty="0" err="1">
                <a:solidFill>
                  <a:schemeClr val="tx1"/>
                </a:solidFill>
                <a:effectLst/>
                <a:latin typeface="+mn-lt"/>
                <a:ea typeface="ＭＳ Ｐゴシック" pitchFamily="-65" charset="-128"/>
                <a:cs typeface="ＭＳ Ｐゴシック" pitchFamily="-65" charset="-128"/>
              </a:rPr>
              <a:t>jours</a:t>
            </a:r>
            <a:r>
              <a:rPr lang="en-US" sz="1200" kern="1200" dirty="0">
                <a:solidFill>
                  <a:schemeClr val="tx1"/>
                </a:solidFill>
                <a:effectLst/>
                <a:latin typeface="+mn-lt"/>
                <a:ea typeface="ＭＳ Ｐゴシック" pitchFamily="-65" charset="-128"/>
                <a:cs typeface="ＭＳ Ｐゴシック" pitchFamily="-65" charset="-128"/>
              </a:rPr>
              <a:t> sur 7, doit </a:t>
            </a:r>
            <a:r>
              <a:rPr lang="en-US" sz="1200" kern="1200" dirty="0" err="1">
                <a:solidFill>
                  <a:schemeClr val="tx1"/>
                </a:solidFill>
                <a:effectLst/>
                <a:latin typeface="+mn-lt"/>
                <a:ea typeface="ＭＳ Ｐゴシック" pitchFamily="-65" charset="-128"/>
                <a:cs typeface="ＭＳ Ｐゴシック" pitchFamily="-65" charset="-128"/>
              </a:rPr>
              <a:t>faciliter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assurer </a:t>
            </a:r>
            <a:r>
              <a:rPr lang="en-US" sz="1200" kern="1200" dirty="0" err="1">
                <a:solidFill>
                  <a:schemeClr val="tx1"/>
                </a:solidFill>
                <a:effectLst/>
                <a:latin typeface="+mn-lt"/>
                <a:ea typeface="ＭＳ Ｐゴシック" pitchFamily="-65" charset="-128"/>
                <a:cs typeface="ＭＳ Ｐゴシック" pitchFamily="-65" charset="-128"/>
              </a:rPr>
              <a:t>directement</a:t>
            </a:r>
            <a:r>
              <a:rPr lang="en-US" sz="1200" kern="1200" dirty="0">
                <a:solidFill>
                  <a:schemeClr val="tx1"/>
                </a:solidFill>
                <a:effectLst/>
                <a:latin typeface="+mn-lt"/>
                <a:ea typeface="ＭＳ Ｐゴシック" pitchFamily="-65" charset="-128"/>
                <a:cs typeface="ＭＳ Ｐゴシック" pitchFamily="-65" charset="-128"/>
              </a:rPr>
              <a:t>, entre </a:t>
            </a:r>
            <a:r>
              <a:rPr lang="en-US" sz="1200" kern="1200" dirty="0" err="1">
                <a:solidFill>
                  <a:schemeClr val="tx1"/>
                </a:solidFill>
                <a:effectLst/>
                <a:latin typeface="+mn-lt"/>
                <a:ea typeface="ＭＳ Ｐゴシック" pitchFamily="-65" charset="-128"/>
                <a:cs typeface="ＭＳ Ｐゴシック" pitchFamily="-65" charset="-128"/>
              </a:rPr>
              <a:t>autres</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fourniture</a:t>
            </a:r>
            <a:r>
              <a:rPr lang="en-US" sz="1200" kern="1200" dirty="0">
                <a:solidFill>
                  <a:schemeClr val="tx1"/>
                </a:solidFill>
                <a:effectLst/>
                <a:latin typeface="+mn-lt"/>
                <a:ea typeface="ＭＳ Ｐゴシック" pitchFamily="-65" charset="-128"/>
                <a:cs typeface="ＭＳ Ｐゴシック" pitchFamily="-65" charset="-128"/>
              </a:rPr>
              <a:t> de conseils techniques, la conservation des </a:t>
            </a:r>
            <a:r>
              <a:rPr lang="en-US" sz="1200" kern="1200" dirty="0" err="1">
                <a:solidFill>
                  <a:schemeClr val="tx1"/>
                </a:solidFill>
                <a:effectLst/>
                <a:latin typeface="+mn-lt"/>
                <a:ea typeface="ＭＳ Ｐゴシック" pitchFamily="-65" charset="-128"/>
                <a:cs typeface="ＭＳ Ｐゴシック" pitchFamily="-65" charset="-128"/>
              </a:rPr>
              <a:t>données</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collecte</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preuves</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fourniture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d'informations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juridiques</a:t>
            </a:r>
            <a:r>
              <a:rPr lang="en-US" sz="1200" kern="1200" dirty="0">
                <a:solidFill>
                  <a:schemeClr val="tx1"/>
                </a:solidFill>
                <a:effectLst/>
                <a:latin typeface="+mn-lt"/>
                <a:ea typeface="ＭＳ Ｐゴシック" pitchFamily="-65" charset="-128"/>
                <a:cs typeface="ＭＳ Ｐゴシック" pitchFamily="-65" charset="-128"/>
              </a:rPr>
              <a:t> et la </a:t>
            </a:r>
            <a:r>
              <a:rPr lang="en-US" sz="1200" kern="1200" dirty="0" err="1">
                <a:solidFill>
                  <a:schemeClr val="tx1"/>
                </a:solidFill>
                <a:effectLst/>
                <a:latin typeface="+mn-lt"/>
                <a:ea typeface="ＭＳ Ｐゴシック" pitchFamily="-65" charset="-128"/>
                <a:cs typeface="ＭＳ Ｐゴシック" pitchFamily="-65" charset="-128"/>
              </a:rPr>
              <a:t>localisation</a:t>
            </a:r>
            <a:r>
              <a:rPr lang="en-US" sz="1200" kern="1200" dirty="0">
                <a:solidFill>
                  <a:schemeClr val="tx1"/>
                </a:solidFill>
                <a:effectLst/>
                <a:latin typeface="+mn-lt"/>
                <a:ea typeface="ＭＳ Ｐゴシック" pitchFamily="-65" charset="-128"/>
                <a:cs typeface="ＭＳ Ｐゴシック" pitchFamily="-65" charset="-128"/>
              </a:rPr>
              <a:t> des suspects. </a:t>
            </a:r>
            <a:r>
              <a:rPr lang="en-US" sz="1200" kern="1200" dirty="0" err="1">
                <a:solidFill>
                  <a:schemeClr val="tx1"/>
                </a:solidFill>
                <a:effectLst/>
                <a:latin typeface="+mn-lt"/>
                <a:ea typeface="ＭＳ Ｐゴシック" pitchFamily="-65" charset="-128"/>
                <a:cs typeface="ＭＳ Ｐゴシック" pitchFamily="-65" charset="-128"/>
              </a:rPr>
              <a:t>L'expression</a:t>
            </a:r>
            <a:r>
              <a:rPr lang="en-US" sz="1200" kern="1200" dirty="0">
                <a:solidFill>
                  <a:schemeClr val="tx1"/>
                </a:solidFill>
                <a:effectLst/>
                <a:latin typeface="+mn-lt"/>
                <a:ea typeface="ＭＳ Ｐゴシック" pitchFamily="-65" charset="-128"/>
                <a:cs typeface="ＭＳ Ｐゴシック" pitchFamily="-65" charset="-128"/>
              </a:rPr>
              <a:t> "information </a:t>
            </a:r>
            <a:r>
              <a:rPr lang="en-US" sz="1200" kern="1200" dirty="0" err="1">
                <a:solidFill>
                  <a:schemeClr val="tx1"/>
                </a:solidFill>
                <a:effectLst/>
                <a:latin typeface="+mn-lt"/>
                <a:ea typeface="ＭＳ Ｐゴシック" pitchFamily="-65" charset="-128"/>
                <a:cs typeface="ＭＳ Ｐゴシック" pitchFamily="-65" charset="-128"/>
              </a:rPr>
              <a:t>juridique</a:t>
            </a:r>
            <a:r>
              <a:rPr lang="en-US" sz="1200" kern="1200" dirty="0">
                <a:solidFill>
                  <a:schemeClr val="tx1"/>
                </a:solidFill>
                <a:effectLst/>
                <a:latin typeface="+mn-lt"/>
                <a:ea typeface="ＭＳ Ｐゴシック" pitchFamily="-65" charset="-128"/>
                <a:cs typeface="ＭＳ Ｐゴシック" pitchFamily="-65" charset="-128"/>
              </a:rPr>
              <a:t>" au </a:t>
            </a:r>
            <a:r>
              <a:rPr lang="en-US" sz="1200" kern="1200" dirty="0" err="1">
                <a:solidFill>
                  <a:schemeClr val="tx1"/>
                </a:solidFill>
                <a:effectLst/>
                <a:latin typeface="+mn-lt"/>
                <a:ea typeface="ＭＳ Ｐゴシック" pitchFamily="-65" charset="-128"/>
                <a:cs typeface="ＭＳ Ｐゴシック" pitchFamily="-65" charset="-128"/>
              </a:rPr>
              <a:t>paragraphe</a:t>
            </a:r>
            <a:r>
              <a:rPr lang="en-US" sz="1200" kern="1200" dirty="0">
                <a:solidFill>
                  <a:schemeClr val="tx1"/>
                </a:solidFill>
                <a:effectLst/>
                <a:latin typeface="+mn-lt"/>
                <a:ea typeface="ＭＳ Ｐゴシック" pitchFamily="-65" charset="-128"/>
                <a:cs typeface="ＭＳ Ｐゴシック" pitchFamily="-65" charset="-128"/>
              </a:rPr>
              <a:t> 1 </a:t>
            </a:r>
            <a:r>
              <a:rPr lang="en-US" sz="1200" kern="1200" dirty="0" err="1">
                <a:solidFill>
                  <a:schemeClr val="tx1"/>
                </a:solidFill>
                <a:effectLst/>
                <a:latin typeface="+mn-lt"/>
                <a:ea typeface="ＭＳ Ｐゴシック" pitchFamily="-65" charset="-128"/>
                <a:cs typeface="ＭＳ Ｐゴシック" pitchFamily="-65" charset="-128"/>
              </a:rPr>
              <a:t>signifie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l'avis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autre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qui </a:t>
            </a:r>
            <a:r>
              <a:rPr lang="en-US" sz="1200" kern="1200" dirty="0" err="1">
                <a:solidFill>
                  <a:schemeClr val="tx1"/>
                </a:solidFill>
                <a:effectLst/>
                <a:latin typeface="+mn-lt"/>
                <a:ea typeface="ＭＳ Ｐゴシック" pitchFamily="-65" charset="-128"/>
                <a:cs typeface="ＭＳ Ｐゴシック" pitchFamily="-65" charset="-128"/>
              </a:rPr>
              <a:t>demande</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coopération</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toute</a:t>
            </a:r>
            <a:r>
              <a:rPr lang="en-US" sz="1200" kern="1200" dirty="0">
                <a:solidFill>
                  <a:schemeClr val="tx1"/>
                </a:solidFill>
                <a:effectLst/>
                <a:latin typeface="+mn-lt"/>
                <a:ea typeface="ＭＳ Ｐゴシック" pitchFamily="-65" charset="-128"/>
                <a:cs typeface="ＭＳ Ｐゴシック" pitchFamily="-65" charset="-128"/>
              </a:rPr>
              <a:t> condition </a:t>
            </a:r>
            <a:r>
              <a:rPr lang="en-US" sz="1200" kern="1200" dirty="0" err="1">
                <a:solidFill>
                  <a:schemeClr val="tx1"/>
                </a:solidFill>
                <a:effectLst/>
                <a:latin typeface="+mn-lt"/>
                <a:ea typeface="ＭＳ Ｐゴシック" pitchFamily="-65" charset="-128"/>
                <a:cs typeface="ＭＳ Ｐゴシック" pitchFamily="-65" charset="-128"/>
              </a:rPr>
              <a:t>juridique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préalable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requise</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fournir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coopération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informelle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formelle</a:t>
            </a:r>
            <a:r>
              <a:rPr lang="en-US" sz="1200" kern="1200" dirty="0">
                <a:solidFill>
                  <a:schemeClr val="tx1"/>
                </a:solidFill>
                <a:effectLst/>
                <a:latin typeface="+mn-lt"/>
                <a:ea typeface="ＭＳ Ｐゴシック" pitchFamily="-65" charset="-128"/>
                <a:cs typeface="ＭＳ Ｐゴシック" pitchFamily="-65" charset="-128"/>
              </a:rPr>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Chaque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est libre de </a:t>
            </a:r>
            <a:r>
              <a:rPr lang="en-US" sz="1200" kern="1200" dirty="0" err="1">
                <a:solidFill>
                  <a:schemeClr val="tx1"/>
                </a:solidFill>
                <a:effectLst/>
                <a:latin typeface="+mn-lt"/>
                <a:ea typeface="ＭＳ Ｐゴシック" pitchFamily="-65" charset="-128"/>
                <a:cs typeface="ＭＳ Ｐゴシック" pitchFamily="-65" charset="-128"/>
              </a:rPr>
              <a:t>déterminer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où</a:t>
            </a:r>
            <a:r>
              <a:rPr lang="en-US" sz="1200" kern="1200" dirty="0">
                <a:solidFill>
                  <a:schemeClr val="tx1"/>
                </a:solidFill>
                <a:effectLst/>
                <a:latin typeface="+mn-lt"/>
                <a:ea typeface="ＭＳ Ｐゴシック" pitchFamily="-65" charset="-128"/>
                <a:cs typeface="ＭＳ Ｐゴシック" pitchFamily="-65" charset="-128"/>
              </a:rPr>
              <a:t> se </a:t>
            </a:r>
            <a:r>
              <a:rPr lang="en-US" sz="1200" kern="1200" dirty="0" err="1">
                <a:solidFill>
                  <a:schemeClr val="tx1"/>
                </a:solidFill>
                <a:effectLst/>
                <a:latin typeface="+mn-lt"/>
                <a:ea typeface="ＭＳ Ｐゴシック" pitchFamily="-65" charset="-128"/>
                <a:cs typeface="ＭＳ Ｐゴシック" pitchFamily="-65" charset="-128"/>
              </a:rPr>
              <a:t>trouve</a:t>
            </a:r>
            <a:r>
              <a:rPr lang="en-US" sz="1200" kern="1200" dirty="0">
                <a:solidFill>
                  <a:schemeClr val="tx1"/>
                </a:solidFill>
                <a:effectLst/>
                <a:latin typeface="+mn-lt"/>
                <a:ea typeface="ＭＳ Ｐゴシック" pitchFamily="-65" charset="-128"/>
                <a:cs typeface="ＭＳ Ｐゴシック" pitchFamily="-65" charset="-128"/>
              </a:rPr>
              <a:t> le point de contact au sein de </a:t>
            </a:r>
            <a:r>
              <a:rPr lang="en-US" sz="1200" kern="1200" dirty="0" err="1">
                <a:solidFill>
                  <a:schemeClr val="tx1"/>
                </a:solidFill>
                <a:effectLst/>
                <a:latin typeface="+mn-lt"/>
                <a:ea typeface="ＭＳ Ｐゴシック" pitchFamily="-65" charset="-128"/>
                <a:cs typeface="ＭＳ Ｐゴシック" pitchFamily="-65" charset="-128"/>
              </a:rPr>
              <a:t>sa</a:t>
            </a:r>
            <a:r>
              <a:rPr lang="en-US" sz="1200" kern="1200" dirty="0">
                <a:solidFill>
                  <a:schemeClr val="tx1"/>
                </a:solidFill>
                <a:effectLst/>
                <a:latin typeface="+mn-lt"/>
                <a:ea typeface="ＭＳ Ｐゴシック" pitchFamily="-65" charset="-128"/>
                <a:cs typeface="ＭＳ Ｐゴシック" pitchFamily="-65" charset="-128"/>
              </a:rPr>
              <a:t> structure </a:t>
            </a:r>
            <a:r>
              <a:rPr lang="en-US" sz="1200" kern="1200" dirty="0" err="1">
                <a:solidFill>
                  <a:schemeClr val="tx1"/>
                </a:solidFill>
                <a:effectLst/>
                <a:latin typeface="+mn-lt"/>
                <a:ea typeface="ＭＳ Ｐゴシック" pitchFamily="-65" charset="-128"/>
                <a:cs typeface="ＭＳ Ｐゴシック" pitchFamily="-65" charset="-128"/>
              </a:rPr>
              <a:t>répressive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Certaines</a:t>
            </a:r>
            <a:r>
              <a:rPr lang="en-US" sz="1200" kern="1200" dirty="0">
                <a:solidFill>
                  <a:schemeClr val="tx1"/>
                </a:solidFill>
                <a:effectLst/>
                <a:latin typeface="+mn-lt"/>
                <a:ea typeface="ＭＳ Ｐゴシック" pitchFamily="-65" charset="-128"/>
                <a:cs typeface="ＭＳ Ｐゴシック" pitchFamily="-65" charset="-128"/>
              </a:rPr>
              <a:t> Parties </a:t>
            </a:r>
            <a:r>
              <a:rPr lang="en-US" sz="1200" kern="1200" dirty="0" err="1">
                <a:solidFill>
                  <a:schemeClr val="tx1"/>
                </a:solidFill>
                <a:effectLst/>
                <a:latin typeface="+mn-lt"/>
                <a:ea typeface="ＭＳ Ｐゴシック" pitchFamily="-65" charset="-128"/>
                <a:cs typeface="ＭＳ Ｐゴシック" pitchFamily="-65" charset="-128"/>
              </a:rPr>
              <a:t>peuvent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souhaiter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héberger</a:t>
            </a:r>
            <a:r>
              <a:rPr lang="en-US" sz="1200" kern="1200" dirty="0">
                <a:solidFill>
                  <a:schemeClr val="tx1"/>
                </a:solidFill>
                <a:effectLst/>
                <a:latin typeface="+mn-lt"/>
                <a:ea typeface="ＭＳ Ｐゴシック" pitchFamily="-65" charset="-128"/>
                <a:cs typeface="ＭＳ Ｐゴシック" pitchFamily="-65" charset="-128"/>
              </a:rPr>
              <a:t> le point de contact 24 </a:t>
            </a:r>
            <a:r>
              <a:rPr lang="en-US" sz="1200" kern="1200" dirty="0" err="1">
                <a:solidFill>
                  <a:schemeClr val="tx1"/>
                </a:solidFill>
                <a:effectLst/>
                <a:latin typeface="+mn-lt"/>
                <a:ea typeface="ＭＳ Ｐゴシック" pitchFamily="-65" charset="-128"/>
                <a:cs typeface="ＭＳ Ｐゴシック" pitchFamily="-65" charset="-128"/>
              </a:rPr>
              <a:t>heures</a:t>
            </a:r>
            <a:r>
              <a:rPr lang="en-US" sz="1200" kern="1200" dirty="0">
                <a:solidFill>
                  <a:schemeClr val="tx1"/>
                </a:solidFill>
                <a:effectLst/>
                <a:latin typeface="+mn-lt"/>
                <a:ea typeface="ＭＳ Ｐゴシック" pitchFamily="-65" charset="-128"/>
                <a:cs typeface="ＭＳ Ｐゴシック" pitchFamily="-65" charset="-128"/>
              </a:rPr>
              <a:t> sur 24 et 7 </a:t>
            </a:r>
            <a:r>
              <a:rPr lang="en-US" sz="1200" kern="1200" dirty="0" err="1">
                <a:solidFill>
                  <a:schemeClr val="tx1"/>
                </a:solidFill>
                <a:effectLst/>
                <a:latin typeface="+mn-lt"/>
                <a:ea typeface="ＭＳ Ｐゴシック" pitchFamily="-65" charset="-128"/>
                <a:cs typeface="ＭＳ Ｐゴシック" pitchFamily="-65" charset="-128"/>
              </a:rPr>
              <a:t>jours</a:t>
            </a:r>
            <a:r>
              <a:rPr lang="en-US" sz="1200" kern="1200" dirty="0">
                <a:solidFill>
                  <a:schemeClr val="tx1"/>
                </a:solidFill>
                <a:effectLst/>
                <a:latin typeface="+mn-lt"/>
                <a:ea typeface="ＭＳ Ｐゴシック" pitchFamily="-65" charset="-128"/>
                <a:cs typeface="ＭＳ Ｐゴシック" pitchFamily="-65" charset="-128"/>
              </a:rPr>
              <a:t> sur 7 au sein de </a:t>
            </a:r>
            <a:r>
              <a:rPr lang="en-US" sz="1200" kern="1200" dirty="0" err="1">
                <a:solidFill>
                  <a:schemeClr val="tx1"/>
                </a:solidFill>
                <a:effectLst/>
                <a:latin typeface="+mn-lt"/>
                <a:ea typeface="ＭＳ Ｐゴシック" pitchFamily="-65" charset="-128"/>
                <a:cs typeface="ＭＳ Ｐゴシック" pitchFamily="-65" charset="-128"/>
              </a:rPr>
              <a:t>leur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autorité</a:t>
            </a:r>
            <a:r>
              <a:rPr lang="en-US" sz="1200" kern="1200" dirty="0">
                <a:solidFill>
                  <a:schemeClr val="tx1"/>
                </a:solidFill>
                <a:effectLst/>
                <a:latin typeface="+mn-lt"/>
                <a:ea typeface="ＭＳ Ｐゴシック" pitchFamily="-65" charset="-128"/>
                <a:cs typeface="ＭＳ Ｐゴシック" pitchFamily="-65" charset="-128"/>
              </a:rPr>
              <a:t> centrale </a:t>
            </a:r>
            <a:r>
              <a:rPr lang="en-US" sz="1200" kern="1200" dirty="0" err="1">
                <a:solidFill>
                  <a:schemeClr val="tx1"/>
                </a:solidFill>
                <a:effectLst/>
                <a:latin typeface="+mn-lt"/>
                <a:ea typeface="ＭＳ Ｐゴシック" pitchFamily="-65" charset="-128"/>
                <a:cs typeface="ＭＳ Ｐゴシック" pitchFamily="-65" charset="-128"/>
              </a:rPr>
              <a:t>d'entraide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judiciaire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d'autres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peuvent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estimer</a:t>
            </a:r>
            <a:r>
              <a:rPr lang="en-US" sz="1200" kern="1200" dirty="0">
                <a:solidFill>
                  <a:schemeClr val="tx1"/>
                </a:solidFill>
                <a:effectLst/>
                <a:latin typeface="+mn-lt"/>
                <a:ea typeface="ＭＳ Ｐゴシック" pitchFamily="-65" charset="-128"/>
                <a:cs typeface="ＭＳ Ｐゴシック" pitchFamily="-65" charset="-128"/>
              </a:rPr>
              <a:t> que le </a:t>
            </a:r>
            <a:r>
              <a:rPr lang="en-US" sz="1200" kern="1200" dirty="0" err="1">
                <a:solidFill>
                  <a:schemeClr val="tx1"/>
                </a:solidFill>
                <a:effectLst/>
                <a:latin typeface="+mn-lt"/>
                <a:ea typeface="ＭＳ Ｐゴシック" pitchFamily="-65" charset="-128"/>
                <a:cs typeface="ＭＳ Ｐゴシック" pitchFamily="-65" charset="-128"/>
              </a:rPr>
              <a:t>meilleur</a:t>
            </a:r>
            <a:r>
              <a:rPr lang="en-US" sz="1200" kern="1200" dirty="0">
                <a:solidFill>
                  <a:schemeClr val="tx1"/>
                </a:solidFill>
                <a:effectLst/>
                <a:latin typeface="+mn-lt"/>
                <a:ea typeface="ＭＳ Ｐゴシック" pitchFamily="-65" charset="-128"/>
                <a:cs typeface="ＭＳ Ｐゴシック" pitchFamily="-65" charset="-128"/>
              </a:rPr>
              <a:t> emplacement est </a:t>
            </a:r>
            <a:r>
              <a:rPr lang="en-US" sz="1200" kern="1200" dirty="0" err="1">
                <a:solidFill>
                  <a:schemeClr val="tx1"/>
                </a:solidFill>
                <a:effectLst/>
                <a:latin typeface="+mn-lt"/>
                <a:ea typeface="ＭＳ Ｐゴシック" pitchFamily="-65" charset="-128"/>
                <a:cs typeface="ＭＳ Ｐゴシック" pitchFamily="-65" charset="-128"/>
              </a:rPr>
              <a:t>celui</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unité</a:t>
            </a:r>
            <a:r>
              <a:rPr lang="en-US" sz="1200" kern="1200" dirty="0">
                <a:solidFill>
                  <a:schemeClr val="tx1"/>
                </a:solidFill>
                <a:effectLst/>
                <a:latin typeface="+mn-lt"/>
                <a:ea typeface="ＭＳ Ｐゴシック" pitchFamily="-65" charset="-128"/>
                <a:cs typeface="ＭＳ Ｐゴシック" pitchFamily="-65" charset="-128"/>
              </a:rPr>
              <a:t> de police </a:t>
            </a:r>
            <a:r>
              <a:rPr lang="en-US" sz="1200" kern="1200" dirty="0" err="1">
                <a:solidFill>
                  <a:schemeClr val="tx1"/>
                </a:solidFill>
                <a:effectLst/>
                <a:latin typeface="+mn-lt"/>
                <a:ea typeface="ＭＳ Ｐゴシック" pitchFamily="-65" charset="-128"/>
                <a:cs typeface="ＭＳ Ｐゴシック" pitchFamily="-65" charset="-128"/>
              </a:rPr>
              <a:t>spécialisée</a:t>
            </a:r>
            <a:r>
              <a:rPr lang="en-US" sz="1200" kern="1200" dirty="0">
                <a:solidFill>
                  <a:schemeClr val="tx1"/>
                </a:solidFill>
                <a:effectLst/>
                <a:latin typeface="+mn-lt"/>
                <a:ea typeface="ＭＳ Ｐゴシック" pitchFamily="-65" charset="-128"/>
                <a:cs typeface="ＭＳ Ｐゴシック" pitchFamily="-65" charset="-128"/>
              </a:rPr>
              <a:t> dans la </a:t>
            </a:r>
            <a:r>
              <a:rPr lang="en-US" sz="1200" kern="1200" dirty="0" err="1">
                <a:solidFill>
                  <a:schemeClr val="tx1"/>
                </a:solidFill>
                <a:effectLst/>
                <a:latin typeface="+mn-lt"/>
                <a:ea typeface="ＭＳ Ｐゴシック" pitchFamily="-65" charset="-128"/>
                <a:cs typeface="ＭＳ Ｐゴシック" pitchFamily="-65" charset="-128"/>
              </a:rPr>
              <a:t>lutte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contre</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criminalité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informatique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liée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l'informatique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mais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d'autres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choix</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peuvent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être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appropriés</a:t>
            </a:r>
            <a:r>
              <a:rPr lang="en-US" sz="1200" kern="1200" dirty="0">
                <a:solidFill>
                  <a:schemeClr val="tx1"/>
                </a:solidFill>
                <a:effectLst/>
                <a:latin typeface="+mn-lt"/>
                <a:ea typeface="ＭＳ Ｐゴシック" pitchFamily="-65" charset="-128"/>
                <a:cs typeface="ＭＳ Ｐゴシック" pitchFamily="-65" charset="-128"/>
              </a:rPr>
              <a:t> pour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particulière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compte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tenu</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sa</a:t>
            </a:r>
            <a:r>
              <a:rPr lang="en-US" sz="1200" kern="1200" dirty="0">
                <a:solidFill>
                  <a:schemeClr val="tx1"/>
                </a:solidFill>
                <a:effectLst/>
                <a:latin typeface="+mn-lt"/>
                <a:ea typeface="ＭＳ Ｐゴシック" pitchFamily="-65" charset="-128"/>
                <a:cs typeface="ＭＳ Ｐゴシック" pitchFamily="-65" charset="-128"/>
              </a:rPr>
              <a:t> structure </a:t>
            </a:r>
            <a:r>
              <a:rPr lang="en-US" sz="1200" kern="1200" dirty="0" err="1">
                <a:solidFill>
                  <a:schemeClr val="tx1"/>
                </a:solidFill>
                <a:effectLst/>
                <a:latin typeface="+mn-lt"/>
                <a:ea typeface="ＭＳ Ｐゴシック" pitchFamily="-65" charset="-128"/>
                <a:cs typeface="ＭＳ Ｐゴシック" pitchFamily="-65" charset="-128"/>
              </a:rPr>
              <a:t>gouvernementale</a:t>
            </a:r>
            <a:r>
              <a:rPr lang="en-US" sz="1200" kern="1200" dirty="0">
                <a:solidFill>
                  <a:schemeClr val="tx1"/>
                </a:solidFill>
                <a:effectLst/>
                <a:latin typeface="+mn-lt"/>
                <a:ea typeface="ＭＳ Ｐゴシック" pitchFamily="-65" charset="-128"/>
                <a:cs typeface="ＭＳ Ｐゴシック" pitchFamily="-65" charset="-128"/>
              </a:rPr>
              <a:t> et de son </a:t>
            </a:r>
            <a:r>
              <a:rPr lang="en-US" sz="1200" kern="1200" dirty="0" err="1">
                <a:solidFill>
                  <a:schemeClr val="tx1"/>
                </a:solidFill>
                <a:effectLst/>
                <a:latin typeface="+mn-lt"/>
                <a:ea typeface="ＭＳ Ｐゴシック" pitchFamily="-65" charset="-128"/>
                <a:cs typeface="ＭＳ Ｐゴシック" pitchFamily="-65" charset="-128"/>
              </a:rPr>
              <a:t>système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juridique</a:t>
            </a:r>
            <a:r>
              <a:rPr lang="en-US" sz="1200" kern="1200" dirty="0">
                <a:solidFill>
                  <a:schemeClr val="tx1"/>
                </a:solidFill>
                <a:effectLst/>
                <a:latin typeface="+mn-lt"/>
                <a:ea typeface="ＭＳ Ｐゴシック" pitchFamily="-65" charset="-128"/>
                <a:cs typeface="ＭＳ Ｐゴシック" pitchFamily="-65" charset="-128"/>
              </a:rPr>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Étant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donné</a:t>
            </a:r>
            <a:r>
              <a:rPr lang="en-US" sz="1200" kern="1200" dirty="0">
                <a:solidFill>
                  <a:schemeClr val="tx1"/>
                </a:solidFill>
                <a:effectLst/>
                <a:latin typeface="+mn-lt"/>
                <a:ea typeface="ＭＳ Ｐゴシック" pitchFamily="-65" charset="-128"/>
                <a:cs typeface="ＭＳ Ｐゴシック" pitchFamily="-65" charset="-128"/>
              </a:rPr>
              <a:t> que le contact 24/7 doit </a:t>
            </a:r>
            <a:r>
              <a:rPr lang="en-US" sz="1200" kern="1200" dirty="0" err="1">
                <a:solidFill>
                  <a:schemeClr val="tx1"/>
                </a:solidFill>
                <a:effectLst/>
                <a:latin typeface="+mn-lt"/>
                <a:ea typeface="ＭＳ Ｐゴシック" pitchFamily="-65" charset="-128"/>
                <a:cs typeface="ＭＳ Ｐゴシック" pitchFamily="-65" charset="-128"/>
              </a:rPr>
              <a:t>fournir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fois</a:t>
            </a:r>
            <a:r>
              <a:rPr lang="en-US" sz="1200" kern="1200" dirty="0">
                <a:solidFill>
                  <a:schemeClr val="tx1"/>
                </a:solidFill>
                <a:effectLst/>
                <a:latin typeface="+mn-lt"/>
                <a:ea typeface="ＭＳ Ｐゴシック" pitchFamily="-65" charset="-128"/>
                <a:cs typeface="ＭＳ Ｐゴシック" pitchFamily="-65" charset="-128"/>
              </a:rPr>
              <a:t> des conseils techniques pour </a:t>
            </a:r>
            <a:r>
              <a:rPr lang="en-US" sz="1200" kern="1200" dirty="0" err="1">
                <a:solidFill>
                  <a:schemeClr val="tx1"/>
                </a:solidFill>
                <a:effectLst/>
                <a:latin typeface="+mn-lt"/>
                <a:ea typeface="ＭＳ Ｐゴシック" pitchFamily="-65" charset="-128"/>
                <a:cs typeface="ＭＳ Ｐゴシック" pitchFamily="-65" charset="-128"/>
              </a:rPr>
              <a:t>arrêter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localiser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attaque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ainsi</a:t>
            </a:r>
            <a:r>
              <a:rPr lang="en-US" sz="1200" kern="1200" dirty="0">
                <a:solidFill>
                  <a:schemeClr val="tx1"/>
                </a:solidFill>
                <a:effectLst/>
                <a:latin typeface="+mn-lt"/>
                <a:ea typeface="ＭＳ Ｐゴシック" pitchFamily="-65" charset="-128"/>
                <a:cs typeface="ＭＳ Ｐゴシック" pitchFamily="-65" charset="-128"/>
              </a:rPr>
              <a:t> que des </a:t>
            </a:r>
            <a:r>
              <a:rPr lang="en-US" sz="1200" kern="1200" dirty="0" err="1">
                <a:solidFill>
                  <a:schemeClr val="tx1"/>
                </a:solidFill>
                <a:effectLst/>
                <a:latin typeface="+mn-lt"/>
                <a:ea typeface="ＭＳ Ｐゴシック" pitchFamily="-65" charset="-128"/>
                <a:cs typeface="ＭＳ Ｐゴシック" pitchFamily="-65" charset="-128"/>
              </a:rPr>
              <a:t>tâches</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coopération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internationale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telles</a:t>
            </a:r>
            <a:r>
              <a:rPr lang="en-US" sz="1200" kern="1200" dirty="0">
                <a:solidFill>
                  <a:schemeClr val="tx1"/>
                </a:solidFill>
                <a:effectLst/>
                <a:latin typeface="+mn-lt"/>
                <a:ea typeface="ＭＳ Ｐゴシック" pitchFamily="-65" charset="-128"/>
                <a:cs typeface="ＭＳ Ｐゴシック" pitchFamily="-65" charset="-128"/>
              </a:rPr>
              <a:t> que la </a:t>
            </a:r>
            <a:r>
              <a:rPr lang="en-US" sz="1200" kern="1200" dirty="0" err="1">
                <a:solidFill>
                  <a:schemeClr val="tx1"/>
                </a:solidFill>
                <a:effectLst/>
                <a:latin typeface="+mn-lt"/>
                <a:ea typeface="ＭＳ Ｐゴシック" pitchFamily="-65" charset="-128"/>
                <a:cs typeface="ＭＳ Ｐゴシック" pitchFamily="-65" charset="-128"/>
              </a:rPr>
              <a:t>localisation</a:t>
            </a:r>
            <a:r>
              <a:rPr lang="en-US" sz="1200" kern="1200" dirty="0">
                <a:solidFill>
                  <a:schemeClr val="tx1"/>
                </a:solidFill>
                <a:effectLst/>
                <a:latin typeface="+mn-lt"/>
                <a:ea typeface="ＭＳ Ｐゴシック" pitchFamily="-65" charset="-128"/>
                <a:cs typeface="ＭＳ Ｐゴシック" pitchFamily="-65" charset="-128"/>
              </a:rPr>
              <a:t> de suspects, il </a:t>
            </a:r>
            <a:r>
              <a:rPr lang="en-US" sz="1200" kern="1200" dirty="0" err="1">
                <a:solidFill>
                  <a:schemeClr val="tx1"/>
                </a:solidFill>
                <a:effectLst/>
                <a:latin typeface="+mn-lt"/>
                <a:ea typeface="ＭＳ Ｐゴシック" pitchFamily="-65" charset="-128"/>
                <a:cs typeface="ＭＳ Ｐゴシック" pitchFamily="-65" charset="-128"/>
              </a:rPr>
              <a:t>n'y</a:t>
            </a:r>
            <a:r>
              <a:rPr lang="en-US" sz="1200" kern="1200" dirty="0">
                <a:solidFill>
                  <a:schemeClr val="tx1"/>
                </a:solidFill>
                <a:effectLst/>
                <a:latin typeface="+mn-lt"/>
                <a:ea typeface="ＭＳ Ｐゴシック" pitchFamily="-65" charset="-128"/>
                <a:cs typeface="ＭＳ Ｐゴシック" pitchFamily="-65" charset="-128"/>
              </a:rPr>
              <a:t> a pas de </a:t>
            </a:r>
            <a:r>
              <a:rPr lang="en-US" sz="1200" kern="1200" dirty="0" err="1">
                <a:solidFill>
                  <a:schemeClr val="tx1"/>
                </a:solidFill>
                <a:effectLst/>
                <a:latin typeface="+mn-lt"/>
                <a:ea typeface="ＭＳ Ｐゴシック" pitchFamily="-65" charset="-128"/>
                <a:cs typeface="ＭＳ Ｐゴシック" pitchFamily="-65" charset="-128"/>
              </a:rPr>
              <a:t>réponse</a:t>
            </a:r>
            <a:r>
              <a:rPr lang="en-US" sz="1200" kern="1200" dirty="0">
                <a:solidFill>
                  <a:schemeClr val="tx1"/>
                </a:solidFill>
                <a:effectLst/>
                <a:latin typeface="+mn-lt"/>
                <a:ea typeface="ＭＳ Ｐゴシック" pitchFamily="-65" charset="-128"/>
                <a:cs typeface="ＭＳ Ｐゴシック" pitchFamily="-65" charset="-128"/>
              </a:rPr>
              <a:t> unique et </a:t>
            </a:r>
            <a:r>
              <a:rPr lang="en-US" sz="1200" kern="1200" dirty="0" err="1">
                <a:solidFill>
                  <a:schemeClr val="tx1"/>
                </a:solidFill>
                <a:effectLst/>
                <a:latin typeface="+mn-lt"/>
                <a:ea typeface="ＭＳ Ｐゴシック" pitchFamily="-65" charset="-128"/>
                <a:cs typeface="ＭＳ Ｐゴシック" pitchFamily="-65" charset="-128"/>
              </a:rPr>
              <a:t>correcte</a:t>
            </a:r>
            <a:r>
              <a:rPr lang="en-US" sz="1200" kern="1200" dirty="0">
                <a:solidFill>
                  <a:schemeClr val="tx1"/>
                </a:solidFill>
                <a:effectLst/>
                <a:latin typeface="+mn-lt"/>
                <a:ea typeface="ＭＳ Ｐゴシック" pitchFamily="-65" charset="-128"/>
                <a:cs typeface="ＭＳ Ｐゴシック" pitchFamily="-65" charset="-128"/>
              </a:rPr>
              <a:t>, et il est </a:t>
            </a:r>
            <a:r>
              <a:rPr lang="en-US" sz="1200" kern="1200" dirty="0" err="1">
                <a:solidFill>
                  <a:schemeClr val="tx1"/>
                </a:solidFill>
                <a:effectLst/>
                <a:latin typeface="+mn-lt"/>
                <a:ea typeface="ＭＳ Ｐゴシック" pitchFamily="-65" charset="-128"/>
                <a:cs typeface="ＭＳ Ｐゴシック" pitchFamily="-65" charset="-128"/>
              </a:rPr>
              <a:t>prévu</a:t>
            </a:r>
            <a:r>
              <a:rPr lang="en-US" sz="1200" kern="1200" dirty="0">
                <a:solidFill>
                  <a:schemeClr val="tx1"/>
                </a:solidFill>
                <a:effectLst/>
                <a:latin typeface="+mn-lt"/>
                <a:ea typeface="ＭＳ Ｐゴシック" pitchFamily="-65" charset="-128"/>
                <a:cs typeface="ＭＳ Ｐゴシック" pitchFamily="-65" charset="-128"/>
              </a:rPr>
              <a:t> que la structure du </a:t>
            </a:r>
            <a:r>
              <a:rPr lang="en-US" sz="1200" kern="1200" dirty="0" err="1">
                <a:solidFill>
                  <a:schemeClr val="tx1"/>
                </a:solidFill>
                <a:effectLst/>
                <a:latin typeface="+mn-lt"/>
                <a:ea typeface="ＭＳ Ｐゴシック" pitchFamily="-65" charset="-128"/>
                <a:cs typeface="ＭＳ Ｐゴシック" pitchFamily="-65" charset="-128"/>
              </a:rPr>
              <a:t>réseau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évolue</a:t>
            </a:r>
            <a:r>
              <a:rPr lang="en-US" sz="1200" kern="1200" dirty="0">
                <a:solidFill>
                  <a:schemeClr val="tx1"/>
                </a:solidFill>
                <a:effectLst/>
                <a:latin typeface="+mn-lt"/>
                <a:ea typeface="ＭＳ Ｐゴシック" pitchFamily="-65" charset="-128"/>
                <a:cs typeface="ＭＳ Ｐゴシック" pitchFamily="-65" charset="-128"/>
              </a:rPr>
              <a:t> avec le temps. </a:t>
            </a:r>
            <a:r>
              <a:rPr lang="en-US" sz="1200" kern="1200" dirty="0" err="1">
                <a:solidFill>
                  <a:schemeClr val="tx1"/>
                </a:solidFill>
                <a:effectLst/>
                <a:latin typeface="+mn-lt"/>
                <a:ea typeface="ＭＳ Ｐゴシック" pitchFamily="-65" charset="-128"/>
                <a:cs typeface="ＭＳ Ｐゴシック" pitchFamily="-65" charset="-128"/>
              </a:rPr>
              <a:t>Lors</a:t>
            </a:r>
            <a:r>
              <a:rPr lang="en-US" sz="1200" kern="1200" dirty="0">
                <a:solidFill>
                  <a:schemeClr val="tx1"/>
                </a:solidFill>
                <a:effectLst/>
                <a:latin typeface="+mn-lt"/>
                <a:ea typeface="ＭＳ Ｐゴシック" pitchFamily="-65" charset="-128"/>
                <a:cs typeface="ＭＳ Ｐゴシック" pitchFamily="-65" charset="-128"/>
              </a:rPr>
              <a:t> de la </a:t>
            </a:r>
            <a:r>
              <a:rPr lang="en-US" sz="1200" kern="1200" dirty="0" err="1">
                <a:solidFill>
                  <a:schemeClr val="tx1"/>
                </a:solidFill>
                <a:effectLst/>
                <a:latin typeface="+mn-lt"/>
                <a:ea typeface="ＭＳ Ｐゴシック" pitchFamily="-65" charset="-128"/>
                <a:cs typeface="ＭＳ Ｐゴシック" pitchFamily="-65" charset="-128"/>
              </a:rPr>
              <a:t>désignation</a:t>
            </a:r>
            <a:r>
              <a:rPr lang="en-US" sz="1200" kern="1200" dirty="0">
                <a:solidFill>
                  <a:schemeClr val="tx1"/>
                </a:solidFill>
                <a:effectLst/>
                <a:latin typeface="+mn-lt"/>
                <a:ea typeface="ＭＳ Ｐゴシック" pitchFamily="-65" charset="-128"/>
                <a:cs typeface="ＭＳ Ｐゴシック" pitchFamily="-65" charset="-128"/>
              </a:rPr>
              <a:t> du point de contact national, il </a:t>
            </a:r>
            <a:r>
              <a:rPr lang="en-US" sz="1200" kern="1200" dirty="0" err="1">
                <a:solidFill>
                  <a:schemeClr val="tx1"/>
                </a:solidFill>
                <a:effectLst/>
                <a:latin typeface="+mn-lt"/>
                <a:ea typeface="ＭＳ Ｐゴシック" pitchFamily="-65" charset="-128"/>
                <a:cs typeface="ＭＳ Ｐゴシック" pitchFamily="-65" charset="-128"/>
              </a:rPr>
              <a:t>convient</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tenir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dûment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compte</a:t>
            </a:r>
            <a:r>
              <a:rPr lang="en-US" sz="1200" kern="1200" dirty="0">
                <a:solidFill>
                  <a:schemeClr val="tx1"/>
                </a:solidFill>
                <a:effectLst/>
                <a:latin typeface="+mn-lt"/>
                <a:ea typeface="ＭＳ Ｐゴシック" pitchFamily="-65" charset="-128"/>
                <a:cs typeface="ＭＳ Ｐゴシック" pitchFamily="-65" charset="-128"/>
              </a:rPr>
              <a:t> de la </a:t>
            </a:r>
            <a:r>
              <a:rPr lang="en-US" sz="1200" kern="1200" dirty="0" err="1">
                <a:solidFill>
                  <a:schemeClr val="tx1"/>
                </a:solidFill>
                <a:effectLst/>
                <a:latin typeface="+mn-lt"/>
                <a:ea typeface="ＭＳ Ｐゴシック" pitchFamily="-65" charset="-128"/>
                <a:cs typeface="ＭＳ Ｐゴシック" pitchFamily="-65" charset="-128"/>
              </a:rPr>
              <a:t>nécessité</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communiquer</a:t>
            </a:r>
            <a:r>
              <a:rPr lang="en-US" sz="1200" kern="1200" dirty="0">
                <a:solidFill>
                  <a:schemeClr val="tx1"/>
                </a:solidFill>
                <a:effectLst/>
                <a:latin typeface="+mn-lt"/>
                <a:ea typeface="ＭＳ Ｐゴシック" pitchFamily="-65" charset="-128"/>
                <a:cs typeface="ＭＳ Ｐゴシック" pitchFamily="-65" charset="-128"/>
              </a:rPr>
              <a:t> avec des points de contact </a:t>
            </a:r>
            <a:r>
              <a:rPr lang="en-US" sz="1200" kern="1200" dirty="0" err="1">
                <a:solidFill>
                  <a:schemeClr val="tx1"/>
                </a:solidFill>
                <a:effectLst/>
                <a:latin typeface="+mn-lt"/>
                <a:ea typeface="ＭＳ Ｐゴシック" pitchFamily="-65" charset="-128"/>
                <a:cs typeface="ＭＳ Ｐゴシック" pitchFamily="-65" charset="-128"/>
              </a:rPr>
              <a:t>utilisant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d'autres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langues</a:t>
            </a:r>
            <a:r>
              <a:rPr lang="en-US" sz="1200" kern="1200" dirty="0">
                <a:solidFill>
                  <a:schemeClr val="tx1"/>
                </a:solidFill>
                <a:effectLst/>
                <a:latin typeface="+mn-lt"/>
                <a:ea typeface="ＭＳ Ｐゴシック" pitchFamily="-65" charset="-128"/>
                <a:cs typeface="ＭＳ Ｐゴシック" pitchFamily="-65" charset="-128"/>
              </a:rPr>
              <a:t>.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a:p>
        </p:txBody>
      </p:sp>
    </p:spTree>
    <p:extLst>
      <p:ext uri="{BB962C8B-B14F-4D97-AF65-F5344CB8AC3E}">
        <p14:creationId xmlns:p14="http://schemas.microsoft.com/office/powerpoint/2010/main" val="1280652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0" dirty="0"/>
              <a:t>La </a:t>
            </a:r>
            <a:r>
              <a:rPr lang="en-GB" b="0" dirty="0" err="1"/>
              <a:t>preuve</a:t>
            </a:r>
            <a:r>
              <a:rPr lang="en-GB" b="0" dirty="0"/>
              <a:t> numérique </a:t>
            </a:r>
            <a:r>
              <a:rPr lang="en-GB" b="0" dirty="0" err="1"/>
              <a:t>ou</a:t>
            </a:r>
            <a:r>
              <a:rPr lang="en-GB" b="0" dirty="0"/>
              <a:t> </a:t>
            </a:r>
            <a:r>
              <a:rPr lang="en-GB" b="0" dirty="0" err="1"/>
              <a:t>preuve</a:t>
            </a:r>
            <a:r>
              <a:rPr lang="en-GB" b="0" dirty="0"/>
              <a:t> </a:t>
            </a:r>
            <a:r>
              <a:rPr lang="en-GB" b="0" dirty="0" err="1"/>
              <a:t>électronique</a:t>
            </a:r>
            <a:r>
              <a:rPr lang="en-GB" b="0" dirty="0"/>
              <a:t> est </a:t>
            </a:r>
            <a:r>
              <a:rPr lang="en-GB" b="0" dirty="0" err="1"/>
              <a:t>toute</a:t>
            </a:r>
            <a:r>
              <a:rPr lang="en-GB" b="0" dirty="0"/>
              <a:t> information </a:t>
            </a:r>
            <a:r>
              <a:rPr lang="en-GB" b="0" dirty="0" err="1"/>
              <a:t>probante</a:t>
            </a:r>
            <a:r>
              <a:rPr lang="en-GB" b="0" dirty="0"/>
              <a:t> </a:t>
            </a:r>
            <a:r>
              <a:rPr lang="en-GB" b="0" dirty="0" err="1"/>
              <a:t>stockée</a:t>
            </a:r>
            <a:r>
              <a:rPr lang="en-GB" b="0" dirty="0"/>
              <a:t> </a:t>
            </a:r>
            <a:r>
              <a:rPr lang="en-GB" b="0" dirty="0" err="1"/>
              <a:t>ou</a:t>
            </a:r>
            <a:r>
              <a:rPr lang="en-GB" b="0" dirty="0"/>
              <a:t> </a:t>
            </a:r>
            <a:r>
              <a:rPr lang="en-GB" b="0" dirty="0" err="1"/>
              <a:t>transmise</a:t>
            </a:r>
            <a:r>
              <a:rPr lang="en-GB" b="0" dirty="0"/>
              <a:t> sous </a:t>
            </a:r>
            <a:r>
              <a:rPr lang="en-GB" b="0" dirty="0" err="1"/>
              <a:t>forme</a:t>
            </a:r>
            <a:r>
              <a:rPr lang="en-GB" b="0" dirty="0"/>
              <a:t> numérique </a:t>
            </a:r>
            <a:r>
              <a:rPr lang="en-GB" b="0" dirty="0" err="1"/>
              <a:t>qu'une</a:t>
            </a:r>
            <a:r>
              <a:rPr lang="en-GB" b="0" dirty="0"/>
              <a:t> </a:t>
            </a:r>
            <a:r>
              <a:rPr lang="en-GB" b="0" dirty="0" err="1"/>
              <a:t>partie</a:t>
            </a:r>
            <a:r>
              <a:rPr lang="en-GB" b="0" dirty="0"/>
              <a:t> </a:t>
            </a:r>
            <a:r>
              <a:rPr lang="en-GB" b="0" dirty="0" err="1"/>
              <a:t>à</a:t>
            </a:r>
            <a:r>
              <a:rPr lang="en-GB" b="0" dirty="0"/>
              <a:t> </a:t>
            </a:r>
            <a:r>
              <a:rPr lang="en-GB" b="0" dirty="0" err="1"/>
              <a:t>une</a:t>
            </a:r>
            <a:r>
              <a:rPr lang="en-GB" b="0" dirty="0"/>
              <a:t> affaire </a:t>
            </a:r>
            <a:r>
              <a:rPr lang="en-GB" b="0" dirty="0" err="1"/>
              <a:t>judiciaire</a:t>
            </a:r>
            <a:r>
              <a:rPr lang="en-GB" b="0" dirty="0"/>
              <a:t> peut utiliser </a:t>
            </a:r>
            <a:r>
              <a:rPr lang="en-GB" b="0" dirty="0" err="1"/>
              <a:t>lors</a:t>
            </a:r>
            <a:r>
              <a:rPr lang="en-GB" b="0" dirty="0"/>
              <a:t> d'un </a:t>
            </a:r>
            <a:r>
              <a:rPr lang="en-GB" b="0" dirty="0" err="1"/>
              <a:t>procès</a:t>
            </a:r>
            <a:r>
              <a:rPr lang="en-GB" b="0" dirty="0"/>
              <a:t>. Avant </a:t>
            </a:r>
            <a:r>
              <a:rPr lang="en-GB" b="0" dirty="0" err="1"/>
              <a:t>d'accepter</a:t>
            </a:r>
            <a:r>
              <a:rPr lang="en-GB" b="0" dirty="0"/>
              <a:t> </a:t>
            </a:r>
            <a:r>
              <a:rPr lang="en-GB" b="0" dirty="0" err="1"/>
              <a:t>une</a:t>
            </a:r>
            <a:r>
              <a:rPr lang="en-GB" b="0" dirty="0"/>
              <a:t> </a:t>
            </a:r>
            <a:r>
              <a:rPr lang="en-GB" b="0" dirty="0" err="1"/>
              <a:t>preuve</a:t>
            </a:r>
            <a:r>
              <a:rPr lang="en-GB" b="0" dirty="0"/>
              <a:t> numérique, un tribunal </a:t>
            </a:r>
            <a:r>
              <a:rPr lang="en-GB" b="0" dirty="0" err="1"/>
              <a:t>déterminera</a:t>
            </a:r>
            <a:r>
              <a:rPr lang="en-GB" b="0" dirty="0"/>
              <a:t> </a:t>
            </a:r>
            <a:r>
              <a:rPr lang="en-GB" b="0" dirty="0" err="1"/>
              <a:t>si</a:t>
            </a:r>
            <a:r>
              <a:rPr lang="en-GB" b="0" dirty="0"/>
              <a:t> la </a:t>
            </a:r>
            <a:r>
              <a:rPr lang="en-GB" b="0" dirty="0" err="1"/>
              <a:t>preuve</a:t>
            </a:r>
            <a:r>
              <a:rPr lang="en-GB" b="0" dirty="0"/>
              <a:t> est </a:t>
            </a:r>
            <a:r>
              <a:rPr lang="en-GB" b="0" dirty="0" err="1"/>
              <a:t>pertinente</a:t>
            </a:r>
            <a:r>
              <a:rPr lang="en-GB" b="0" dirty="0"/>
              <a:t>, </a:t>
            </a:r>
            <a:r>
              <a:rPr lang="en-GB" b="0" dirty="0" err="1"/>
              <a:t>si</a:t>
            </a:r>
            <a:r>
              <a:rPr lang="en-GB" b="0" dirty="0"/>
              <a:t> </a:t>
            </a:r>
            <a:r>
              <a:rPr lang="en-GB" b="0" dirty="0" err="1"/>
              <a:t>elle</a:t>
            </a:r>
            <a:r>
              <a:rPr lang="en-GB" b="0" dirty="0"/>
              <a:t> est </a:t>
            </a:r>
            <a:r>
              <a:rPr lang="en-GB" b="0" dirty="0" err="1"/>
              <a:t>authentique</a:t>
            </a:r>
            <a:r>
              <a:rPr lang="en-GB" b="0" dirty="0"/>
              <a:t>, </a:t>
            </a:r>
            <a:r>
              <a:rPr lang="en-GB" b="0" dirty="0" err="1"/>
              <a:t>s'il</a:t>
            </a:r>
            <a:r>
              <a:rPr lang="en-GB" b="0" dirty="0"/>
              <a:t> </a:t>
            </a:r>
            <a:r>
              <a:rPr lang="en-GB" b="0" dirty="0" err="1"/>
              <a:t>s'agit</a:t>
            </a:r>
            <a:r>
              <a:rPr lang="en-GB" b="0" dirty="0"/>
              <a:t> d'un </a:t>
            </a:r>
            <a:r>
              <a:rPr lang="en-GB" b="0" dirty="0" err="1"/>
              <a:t>ouï</a:t>
            </a:r>
            <a:r>
              <a:rPr lang="en-GB" b="0" dirty="0"/>
              <a:t>-dire et </a:t>
            </a:r>
            <a:r>
              <a:rPr lang="en-GB" b="0" dirty="0" err="1"/>
              <a:t>si</a:t>
            </a:r>
            <a:r>
              <a:rPr lang="en-GB" b="0" dirty="0"/>
              <a:t> </a:t>
            </a:r>
            <a:r>
              <a:rPr lang="en-GB" b="0" dirty="0" err="1"/>
              <a:t>une</a:t>
            </a:r>
            <a:r>
              <a:rPr lang="en-GB" b="0" dirty="0"/>
              <a:t> </a:t>
            </a:r>
            <a:r>
              <a:rPr lang="en-GB" b="0" dirty="0" err="1"/>
              <a:t>copie</a:t>
            </a:r>
            <a:r>
              <a:rPr lang="en-GB" b="0" dirty="0"/>
              <a:t> est acceptable </a:t>
            </a:r>
            <a:r>
              <a:rPr lang="en-GB" b="0" dirty="0" err="1"/>
              <a:t>ou</a:t>
            </a:r>
            <a:r>
              <a:rPr lang="en-GB" b="0" dirty="0"/>
              <a:t> </a:t>
            </a:r>
            <a:r>
              <a:rPr lang="en-GB" b="0" dirty="0" err="1"/>
              <a:t>si</a:t>
            </a:r>
            <a:r>
              <a:rPr lang="en-GB" b="0" dirty="0"/>
              <a:t> </a:t>
            </a:r>
            <a:r>
              <a:rPr lang="en-GB" b="0" dirty="0" err="1"/>
              <a:t>l'original</a:t>
            </a:r>
            <a:r>
              <a:rPr lang="en-GB" b="0" dirty="0"/>
              <a:t> est </a:t>
            </a:r>
            <a:r>
              <a:rPr lang="en-GB" b="0" dirty="0" err="1"/>
              <a:t>requis</a:t>
            </a:r>
            <a:r>
              <a:rPr lang="en-GB" b="0" dirty="0"/>
              <a:t>.</a:t>
            </a:r>
          </a:p>
          <a:p>
            <a:pPr algn="just"/>
            <a:endParaRPr lang="en-GB" b="0" dirty="0"/>
          </a:p>
          <a:p>
            <a:pPr algn="just"/>
            <a:r>
              <a:rPr lang="en-GB" b="0" dirty="0"/>
              <a:t>L'utilisation de </a:t>
            </a:r>
            <a:r>
              <a:rPr lang="en-GB" b="0" dirty="0" err="1"/>
              <a:t>preuves</a:t>
            </a:r>
            <a:r>
              <a:rPr lang="en-GB" b="0" dirty="0"/>
              <a:t> </a:t>
            </a:r>
            <a:r>
              <a:rPr lang="en-GB" b="0" dirty="0" err="1"/>
              <a:t>numériques</a:t>
            </a:r>
            <a:r>
              <a:rPr lang="en-GB" b="0" dirty="0"/>
              <a:t> </a:t>
            </a:r>
            <a:r>
              <a:rPr lang="en-GB" b="0" dirty="0" err="1"/>
              <a:t>s'est</a:t>
            </a:r>
            <a:r>
              <a:rPr lang="en-GB" b="0" dirty="0"/>
              <a:t> accrue au </a:t>
            </a:r>
            <a:r>
              <a:rPr lang="en-GB" b="0" dirty="0" err="1"/>
              <a:t>cours</a:t>
            </a:r>
            <a:r>
              <a:rPr lang="en-GB" b="0" dirty="0"/>
              <a:t> des </a:t>
            </a:r>
            <a:r>
              <a:rPr lang="en-GB" b="0" dirty="0" err="1"/>
              <a:t>dernières</a:t>
            </a:r>
            <a:r>
              <a:rPr lang="en-GB" b="0" dirty="0"/>
              <a:t> </a:t>
            </a:r>
            <a:r>
              <a:rPr lang="en-GB" b="0" dirty="0" err="1"/>
              <a:t>décennies</a:t>
            </a:r>
            <a:r>
              <a:rPr lang="en-GB" b="0" dirty="0"/>
              <a:t>, les </a:t>
            </a:r>
            <a:r>
              <a:rPr lang="en-GB" b="0" dirty="0" err="1"/>
              <a:t>tribunaux</a:t>
            </a:r>
            <a:r>
              <a:rPr lang="en-GB" b="0" dirty="0"/>
              <a:t> </a:t>
            </a:r>
            <a:r>
              <a:rPr lang="en-GB" b="0" dirty="0" err="1"/>
              <a:t>ayant</a:t>
            </a:r>
            <a:r>
              <a:rPr lang="en-GB" b="0" dirty="0"/>
              <a:t> </a:t>
            </a:r>
            <a:r>
              <a:rPr lang="en-GB" b="0" dirty="0" err="1"/>
              <a:t>autorisé</a:t>
            </a:r>
            <a:r>
              <a:rPr lang="en-GB" b="0" dirty="0"/>
              <a:t> l'utilisation de </a:t>
            </a:r>
            <a:r>
              <a:rPr lang="en-GB" b="0" dirty="0" err="1"/>
              <a:t>courriels</a:t>
            </a:r>
            <a:r>
              <a:rPr lang="en-GB" b="0" dirty="0"/>
              <a:t>, de </a:t>
            </a:r>
            <a:r>
              <a:rPr lang="en-GB" b="0" dirty="0" err="1"/>
              <a:t>photographies</a:t>
            </a:r>
            <a:r>
              <a:rPr lang="en-GB" b="0" dirty="0"/>
              <a:t> </a:t>
            </a:r>
            <a:r>
              <a:rPr lang="en-GB" b="0" dirty="0" err="1"/>
              <a:t>numériques</a:t>
            </a:r>
            <a:r>
              <a:rPr lang="en-GB" b="0" dirty="0"/>
              <a:t>, de </a:t>
            </a:r>
            <a:r>
              <a:rPr lang="en-GB" b="0" dirty="0" err="1"/>
              <a:t>journaux</a:t>
            </a:r>
            <a:r>
              <a:rPr lang="en-GB" b="0" dirty="0"/>
              <a:t> de transactions de guichets </a:t>
            </a:r>
            <a:r>
              <a:rPr lang="en-GB" b="0" dirty="0" err="1"/>
              <a:t>automatiques</a:t>
            </a:r>
            <a:r>
              <a:rPr lang="en-GB" b="0" dirty="0"/>
              <a:t>, de documents de </a:t>
            </a:r>
            <a:r>
              <a:rPr lang="en-GB" b="0" dirty="0" err="1"/>
              <a:t>traitement</a:t>
            </a:r>
            <a:r>
              <a:rPr lang="en-GB" b="0" dirty="0"/>
              <a:t> de </a:t>
            </a:r>
            <a:r>
              <a:rPr lang="en-GB" b="0" dirty="0" err="1"/>
              <a:t>texte</a:t>
            </a:r>
            <a:r>
              <a:rPr lang="en-GB" b="0" dirty="0"/>
              <a:t>, </a:t>
            </a:r>
            <a:r>
              <a:rPr lang="en-GB" b="0" dirty="0" err="1"/>
              <a:t>d'historiques</a:t>
            </a:r>
            <a:r>
              <a:rPr lang="en-GB" b="0" dirty="0"/>
              <a:t> de messages </a:t>
            </a:r>
            <a:r>
              <a:rPr lang="en-GB" b="0" dirty="0" err="1"/>
              <a:t>instantanés</a:t>
            </a:r>
            <a:r>
              <a:rPr lang="en-GB" b="0" dirty="0"/>
              <a:t>, de </a:t>
            </a:r>
            <a:r>
              <a:rPr lang="en-GB" b="0" dirty="0" err="1"/>
              <a:t>fichiers</a:t>
            </a:r>
            <a:r>
              <a:rPr lang="en-GB" b="0" dirty="0"/>
              <a:t> </a:t>
            </a:r>
            <a:r>
              <a:rPr lang="en-GB" b="0" dirty="0" err="1"/>
              <a:t>sauvegardés</a:t>
            </a:r>
            <a:r>
              <a:rPr lang="en-GB" b="0" dirty="0"/>
              <a:t> </a:t>
            </a:r>
            <a:r>
              <a:rPr lang="en-GB" b="0" dirty="0" err="1"/>
              <a:t>à</a:t>
            </a:r>
            <a:r>
              <a:rPr lang="en-GB" b="0" dirty="0"/>
              <a:t> </a:t>
            </a:r>
            <a:r>
              <a:rPr lang="en-GB" b="0" dirty="0" err="1"/>
              <a:t>partir</a:t>
            </a:r>
            <a:r>
              <a:rPr lang="en-GB" b="0" dirty="0"/>
              <a:t> de programmes de </a:t>
            </a:r>
            <a:r>
              <a:rPr lang="en-GB" b="0" dirty="0" err="1"/>
              <a:t>comptabilité</a:t>
            </a:r>
            <a:r>
              <a:rPr lang="en-GB" b="0" dirty="0"/>
              <a:t>, de </a:t>
            </a:r>
            <a:r>
              <a:rPr lang="en-GB" b="0" dirty="0" err="1"/>
              <a:t>tableurs</a:t>
            </a:r>
            <a:r>
              <a:rPr lang="en-GB" b="0" dirty="0"/>
              <a:t>, </a:t>
            </a:r>
            <a:r>
              <a:rPr lang="en-GB" b="0" dirty="0" err="1"/>
              <a:t>d'historiques</a:t>
            </a:r>
            <a:r>
              <a:rPr lang="en-GB" b="0" dirty="0"/>
              <a:t> de </a:t>
            </a:r>
            <a:r>
              <a:rPr lang="en-GB" b="0" dirty="0" err="1"/>
              <a:t>navigateurs</a:t>
            </a:r>
            <a:r>
              <a:rPr lang="en-GB" b="0" dirty="0"/>
              <a:t> Internet, de bases de </a:t>
            </a:r>
            <a:r>
              <a:rPr lang="en-GB" b="0" dirty="0" err="1"/>
              <a:t>données</a:t>
            </a:r>
            <a:r>
              <a:rPr lang="en-GB" b="0" dirty="0"/>
              <a:t>, du </a:t>
            </a:r>
            <a:r>
              <a:rPr lang="en-GB" b="0" dirty="0" err="1"/>
              <a:t>contenu</a:t>
            </a:r>
            <a:r>
              <a:rPr lang="en-GB" b="0" dirty="0"/>
              <a:t> de la </a:t>
            </a:r>
            <a:r>
              <a:rPr lang="en-GB" b="0" dirty="0" err="1"/>
              <a:t>mémoire</a:t>
            </a:r>
            <a:r>
              <a:rPr lang="en-GB" b="0" dirty="0"/>
              <a:t> des </a:t>
            </a:r>
            <a:r>
              <a:rPr lang="en-GB" b="0" dirty="0" err="1"/>
              <a:t>ordinateurs</a:t>
            </a:r>
            <a:r>
              <a:rPr lang="en-GB" b="0" dirty="0"/>
              <a:t>, de </a:t>
            </a:r>
            <a:r>
              <a:rPr lang="en-GB" b="0" dirty="0" err="1"/>
              <a:t>sauvegardes</a:t>
            </a:r>
            <a:r>
              <a:rPr lang="en-GB" b="0" dirty="0"/>
              <a:t> </a:t>
            </a:r>
            <a:r>
              <a:rPr lang="en-GB" b="0" dirty="0" err="1"/>
              <a:t>informatiques</a:t>
            </a:r>
            <a:r>
              <a:rPr lang="en-GB" b="0" dirty="0"/>
              <a:t>, </a:t>
            </a:r>
            <a:r>
              <a:rPr lang="en-GB" b="0" dirty="0" err="1"/>
              <a:t>d'impressions</a:t>
            </a:r>
            <a:r>
              <a:rPr lang="en-GB" b="0" dirty="0"/>
              <a:t> </a:t>
            </a:r>
            <a:r>
              <a:rPr lang="en-GB" b="0" dirty="0" err="1"/>
              <a:t>informatiques</a:t>
            </a:r>
            <a:r>
              <a:rPr lang="en-GB" b="0" dirty="0"/>
              <a:t>, de traces du </a:t>
            </a:r>
            <a:r>
              <a:rPr lang="en-GB" b="0" dirty="0" err="1"/>
              <a:t>système</a:t>
            </a:r>
            <a:r>
              <a:rPr lang="en-GB" b="0" dirty="0"/>
              <a:t> de </a:t>
            </a:r>
            <a:r>
              <a:rPr lang="en-GB" b="0" dirty="0" err="1"/>
              <a:t>positionnement</a:t>
            </a:r>
            <a:r>
              <a:rPr lang="en-GB" b="0" dirty="0"/>
              <a:t> global, de </a:t>
            </a:r>
            <a:r>
              <a:rPr lang="en-GB" b="0" dirty="0" err="1"/>
              <a:t>journaux</a:t>
            </a:r>
            <a:r>
              <a:rPr lang="en-GB" b="0" dirty="0"/>
              <a:t> des </a:t>
            </a:r>
            <a:r>
              <a:rPr lang="en-GB" b="0" dirty="0" err="1"/>
              <a:t>serrures</a:t>
            </a:r>
            <a:r>
              <a:rPr lang="en-GB" b="0" dirty="0"/>
              <a:t> </a:t>
            </a:r>
            <a:r>
              <a:rPr lang="en-GB" b="0" dirty="0" err="1"/>
              <a:t>électroniques</a:t>
            </a:r>
            <a:r>
              <a:rPr lang="en-GB" b="0" dirty="0"/>
              <a:t> des </a:t>
            </a:r>
            <a:r>
              <a:rPr lang="en-GB" b="0" dirty="0" err="1"/>
              <a:t>portes</a:t>
            </a:r>
            <a:r>
              <a:rPr lang="en-GB" b="0" dirty="0"/>
              <a:t> d'un </a:t>
            </a:r>
            <a:r>
              <a:rPr lang="en-GB" b="0" dirty="0" err="1"/>
              <a:t>hôtel</a:t>
            </a:r>
            <a:r>
              <a:rPr lang="en-GB" b="0" dirty="0"/>
              <a:t> et de </a:t>
            </a:r>
            <a:r>
              <a:rPr lang="en-GB" b="0" dirty="0" err="1"/>
              <a:t>fichiers</a:t>
            </a:r>
            <a:r>
              <a:rPr lang="en-GB" b="0" dirty="0"/>
              <a:t> </a:t>
            </a:r>
            <a:r>
              <a:rPr lang="en-GB" b="0" dirty="0" err="1"/>
              <a:t>vidéo</a:t>
            </a:r>
            <a:r>
              <a:rPr lang="en-GB" b="0" dirty="0"/>
              <a:t> </a:t>
            </a:r>
            <a:r>
              <a:rPr lang="en-GB" b="0" dirty="0" err="1"/>
              <a:t>ou</a:t>
            </a:r>
            <a:r>
              <a:rPr lang="en-GB" b="0" dirty="0"/>
              <a:t> audio </a:t>
            </a:r>
            <a:r>
              <a:rPr lang="en-GB" b="0" dirty="0" err="1"/>
              <a:t>numériques</a:t>
            </a:r>
            <a:r>
              <a:rPr lang="en-GB" b="0"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25585618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Le </a:t>
            </a:r>
            <a:r>
              <a:rPr lang="en-US" sz="1200" kern="1200" dirty="0" err="1">
                <a:solidFill>
                  <a:schemeClr val="tx1"/>
                </a:solidFill>
                <a:effectLst/>
                <a:latin typeface="+mn-lt"/>
                <a:ea typeface="ＭＳ Ｐゴシック" pitchFamily="-65" charset="-128"/>
                <a:cs typeface="ＭＳ Ｐゴシック" pitchFamily="-65" charset="-128"/>
              </a:rPr>
              <a:t>paragraphe</a:t>
            </a:r>
            <a:r>
              <a:rPr lang="en-US" sz="1200" kern="1200" dirty="0">
                <a:solidFill>
                  <a:schemeClr val="tx1"/>
                </a:solidFill>
                <a:effectLst/>
                <a:latin typeface="+mn-lt"/>
                <a:ea typeface="ＭＳ Ｐゴシック" pitchFamily="-65" charset="-128"/>
                <a:cs typeface="ＭＳ Ｐゴシック" pitchFamily="-65" charset="-128"/>
              </a:rPr>
              <a:t> 2 </a:t>
            </a:r>
            <a:r>
              <a:rPr lang="en-US" sz="1200" kern="1200" dirty="0" err="1">
                <a:solidFill>
                  <a:schemeClr val="tx1"/>
                </a:solidFill>
                <a:effectLst/>
                <a:latin typeface="+mn-lt"/>
                <a:ea typeface="ＭＳ Ｐゴシック" pitchFamily="-65" charset="-128"/>
                <a:cs typeface="ＭＳ Ｐゴシック" pitchFamily="-65" charset="-128"/>
              </a:rPr>
              <a:t>prévoit</a:t>
            </a:r>
            <a:r>
              <a:rPr lang="en-US" sz="1200" kern="1200" dirty="0">
                <a:solidFill>
                  <a:schemeClr val="tx1"/>
                </a:solidFill>
                <a:effectLst/>
                <a:latin typeface="+mn-lt"/>
                <a:ea typeface="ＭＳ Ｐゴシック" pitchFamily="-65" charset="-128"/>
                <a:cs typeface="ＭＳ Ｐゴシック" pitchFamily="-65" charset="-128"/>
              </a:rPr>
              <a:t> que </a:t>
            </a:r>
            <a:r>
              <a:rPr lang="en-US" sz="1200" kern="1200" dirty="0" err="1">
                <a:solidFill>
                  <a:schemeClr val="tx1"/>
                </a:solidFill>
                <a:effectLst/>
                <a:latin typeface="+mn-lt"/>
                <a:ea typeface="ＭＳ Ｐゴシック" pitchFamily="-65" charset="-128"/>
                <a:cs typeface="ＭＳ Ｐゴシック" pitchFamily="-65" charset="-128"/>
              </a:rPr>
              <a:t>parmi</a:t>
            </a:r>
            <a:r>
              <a:rPr lang="en-US" sz="1200" kern="1200" dirty="0">
                <a:solidFill>
                  <a:schemeClr val="tx1"/>
                </a:solidFill>
                <a:effectLst/>
                <a:latin typeface="+mn-lt"/>
                <a:ea typeface="ＭＳ Ｐゴシック" pitchFamily="-65" charset="-128"/>
                <a:cs typeface="ＭＳ Ｐゴシック" pitchFamily="-65" charset="-128"/>
              </a:rPr>
              <a:t> les </a:t>
            </a:r>
            <a:r>
              <a:rPr lang="en-US" sz="1200" kern="1200" dirty="0" err="1">
                <a:solidFill>
                  <a:schemeClr val="tx1"/>
                </a:solidFill>
                <a:effectLst/>
                <a:latin typeface="+mn-lt"/>
                <a:ea typeface="ＭＳ Ｐゴシック" pitchFamily="-65" charset="-128"/>
                <a:cs typeface="ＭＳ Ｐゴシック" pitchFamily="-65" charset="-128"/>
              </a:rPr>
              <a:t>tâches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essentielles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accomplir</a:t>
            </a:r>
            <a:r>
              <a:rPr lang="en-US" sz="1200" kern="1200" dirty="0">
                <a:solidFill>
                  <a:schemeClr val="tx1"/>
                </a:solidFill>
                <a:effectLst/>
                <a:latin typeface="+mn-lt"/>
                <a:ea typeface="ＭＳ Ｐゴシック" pitchFamily="-65" charset="-128"/>
                <a:cs typeface="ＭＳ Ｐゴシック" pitchFamily="-65" charset="-128"/>
              </a:rPr>
              <a:t> par le contact 24 </a:t>
            </a:r>
            <a:r>
              <a:rPr lang="en-US" sz="1200" kern="1200" dirty="0" err="1">
                <a:solidFill>
                  <a:schemeClr val="tx1"/>
                </a:solidFill>
                <a:effectLst/>
                <a:latin typeface="+mn-lt"/>
                <a:ea typeface="ＭＳ Ｐゴシック" pitchFamily="-65" charset="-128"/>
                <a:cs typeface="ＭＳ Ｐゴシック" pitchFamily="-65" charset="-128"/>
              </a:rPr>
              <a:t>heures</a:t>
            </a:r>
            <a:r>
              <a:rPr lang="en-US" sz="1200" kern="1200" dirty="0">
                <a:solidFill>
                  <a:schemeClr val="tx1"/>
                </a:solidFill>
                <a:effectLst/>
                <a:latin typeface="+mn-lt"/>
                <a:ea typeface="ＭＳ Ｐゴシック" pitchFamily="-65" charset="-128"/>
                <a:cs typeface="ＭＳ Ｐゴシック" pitchFamily="-65" charset="-128"/>
              </a:rPr>
              <a:t> sur 24 et 7 </a:t>
            </a:r>
            <a:r>
              <a:rPr lang="en-US" sz="1200" kern="1200" dirty="0" err="1">
                <a:solidFill>
                  <a:schemeClr val="tx1"/>
                </a:solidFill>
                <a:effectLst/>
                <a:latin typeface="+mn-lt"/>
                <a:ea typeface="ＭＳ Ｐゴシック" pitchFamily="-65" charset="-128"/>
                <a:cs typeface="ＭＳ Ｐゴシック" pitchFamily="-65" charset="-128"/>
              </a:rPr>
              <a:t>jours</a:t>
            </a:r>
            <a:r>
              <a:rPr lang="en-US" sz="1200" kern="1200" dirty="0">
                <a:solidFill>
                  <a:schemeClr val="tx1"/>
                </a:solidFill>
                <a:effectLst/>
                <a:latin typeface="+mn-lt"/>
                <a:ea typeface="ＭＳ Ｐゴシック" pitchFamily="-65" charset="-128"/>
                <a:cs typeface="ＭＳ Ｐゴシック" pitchFamily="-65" charset="-128"/>
              </a:rPr>
              <a:t> sur 7 figure la </a:t>
            </a:r>
            <a:r>
              <a:rPr lang="en-US" sz="1200" kern="1200" dirty="0" err="1">
                <a:solidFill>
                  <a:schemeClr val="tx1"/>
                </a:solidFill>
                <a:effectLst/>
                <a:latin typeface="+mn-lt"/>
                <a:ea typeface="ＭＳ Ｐゴシック" pitchFamily="-65" charset="-128"/>
                <a:cs typeface="ＭＳ Ｐゴシック" pitchFamily="-65" charset="-128"/>
              </a:rPr>
              <a:t>capacité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faciliter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l'exécution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rapide</a:t>
            </a:r>
            <a:r>
              <a:rPr lang="en-US" sz="1200" kern="1200" dirty="0">
                <a:solidFill>
                  <a:schemeClr val="tx1"/>
                </a:solidFill>
                <a:effectLst/>
                <a:latin typeface="+mn-lt"/>
                <a:ea typeface="ＭＳ Ｐゴシック" pitchFamily="-65" charset="-128"/>
                <a:cs typeface="ＭＳ Ｐゴシック" pitchFamily="-65" charset="-128"/>
              </a:rPr>
              <a:t> des </a:t>
            </a:r>
            <a:r>
              <a:rPr lang="en-US" sz="1200" kern="1200" dirty="0" err="1">
                <a:solidFill>
                  <a:schemeClr val="tx1"/>
                </a:solidFill>
                <a:effectLst/>
                <a:latin typeface="+mn-lt"/>
                <a:ea typeface="ＭＳ Ｐゴシック" pitchFamily="-65" charset="-128"/>
                <a:cs typeface="ＭＳ Ｐゴシック" pitchFamily="-65" charset="-128"/>
              </a:rPr>
              <a:t>fonctions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qu'il</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n'exécute</a:t>
            </a:r>
            <a:r>
              <a:rPr lang="en-US" sz="1200" kern="1200" dirty="0">
                <a:solidFill>
                  <a:schemeClr val="tx1"/>
                </a:solidFill>
                <a:effectLst/>
                <a:latin typeface="+mn-lt"/>
                <a:ea typeface="ＭＳ Ｐゴシック" pitchFamily="-65" charset="-128"/>
                <a:cs typeface="ＭＳ Ｐゴシック" pitchFamily="-65" charset="-128"/>
              </a:rPr>
              <a:t> pas </a:t>
            </a:r>
            <a:r>
              <a:rPr lang="en-US" sz="1200" kern="1200" dirty="0" err="1">
                <a:solidFill>
                  <a:schemeClr val="tx1"/>
                </a:solidFill>
                <a:effectLst/>
                <a:latin typeface="+mn-lt"/>
                <a:ea typeface="ＭＳ Ｐゴシック" pitchFamily="-65" charset="-128"/>
                <a:cs typeface="ＭＳ Ｐゴシック" pitchFamily="-65" charset="-128"/>
              </a:rPr>
              <a:t>lui-même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directement</a:t>
            </a:r>
            <a:r>
              <a:rPr lang="en-US" sz="1200" kern="1200" dirty="0">
                <a:solidFill>
                  <a:schemeClr val="tx1"/>
                </a:solidFill>
                <a:effectLst/>
                <a:latin typeface="+mn-lt"/>
                <a:ea typeface="ＭＳ Ｐゴシック" pitchFamily="-65" charset="-128"/>
                <a:cs typeface="ＭＳ Ｐゴシック" pitchFamily="-65" charset="-128"/>
              </a:rPr>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Par </a:t>
            </a:r>
            <a:r>
              <a:rPr lang="en-US" sz="1200" kern="1200" dirty="0" err="1">
                <a:solidFill>
                  <a:schemeClr val="tx1"/>
                </a:solidFill>
                <a:effectLst/>
                <a:latin typeface="+mn-lt"/>
                <a:ea typeface="ＭＳ Ｐゴシック" pitchFamily="-65" charset="-128"/>
                <a:cs typeface="ＭＳ Ｐゴシック" pitchFamily="-65" charset="-128"/>
              </a:rPr>
              <a:t>exemple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si</a:t>
            </a:r>
            <a:r>
              <a:rPr lang="en-US" sz="1200" kern="1200" dirty="0">
                <a:solidFill>
                  <a:schemeClr val="tx1"/>
                </a:solidFill>
                <a:effectLst/>
                <a:latin typeface="+mn-lt"/>
                <a:ea typeface="ＭＳ Ｐゴシック" pitchFamily="-65" charset="-128"/>
                <a:cs typeface="ＭＳ Ｐゴシック" pitchFamily="-65" charset="-128"/>
              </a:rPr>
              <a:t> le contact 24/7 </a:t>
            </a:r>
            <a:r>
              <a:rPr lang="en-US" sz="1200" kern="1200" dirty="0" err="1">
                <a:solidFill>
                  <a:schemeClr val="tx1"/>
                </a:solidFill>
                <a:effectLst/>
                <a:latin typeface="+mn-lt"/>
                <a:ea typeface="ＭＳ Ｐゴシック" pitchFamily="-65" charset="-128"/>
                <a:cs typeface="ＭＳ Ｐゴシック" pitchFamily="-65" charset="-128"/>
              </a:rPr>
              <a:t>d'une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fait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d'une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unité</a:t>
            </a:r>
            <a:r>
              <a:rPr lang="en-US" sz="1200" kern="1200" dirty="0">
                <a:solidFill>
                  <a:schemeClr val="tx1"/>
                </a:solidFill>
                <a:effectLst/>
                <a:latin typeface="+mn-lt"/>
                <a:ea typeface="ＭＳ Ｐゴシック" pitchFamily="-65" charset="-128"/>
                <a:cs typeface="ＭＳ Ｐゴシック" pitchFamily="-65" charset="-128"/>
              </a:rPr>
              <a:t> de police, il doit </a:t>
            </a:r>
            <a:r>
              <a:rPr lang="en-US" sz="1200" kern="1200" dirty="0" err="1">
                <a:solidFill>
                  <a:schemeClr val="tx1"/>
                </a:solidFill>
                <a:effectLst/>
                <a:latin typeface="+mn-lt"/>
                <a:ea typeface="ＭＳ Ｐゴシック" pitchFamily="-65" charset="-128"/>
                <a:cs typeface="ＭＳ Ｐゴシック" pitchFamily="-65" charset="-128"/>
              </a:rPr>
              <a:t>avoir</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capacité</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coordonner</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rapidement</a:t>
            </a:r>
            <a:r>
              <a:rPr lang="en-US" sz="1200" kern="1200" dirty="0">
                <a:solidFill>
                  <a:schemeClr val="tx1"/>
                </a:solidFill>
                <a:effectLst/>
                <a:latin typeface="+mn-lt"/>
                <a:ea typeface="ＭＳ Ｐゴシック" pitchFamily="-65" charset="-128"/>
                <a:cs typeface="ＭＳ Ｐゴシック" pitchFamily="-65" charset="-128"/>
              </a:rPr>
              <a:t> avec </a:t>
            </a:r>
            <a:r>
              <a:rPr lang="en-US" sz="1200" kern="1200" dirty="0" err="1">
                <a:solidFill>
                  <a:schemeClr val="tx1"/>
                </a:solidFill>
                <a:effectLst/>
                <a:latin typeface="+mn-lt"/>
                <a:ea typeface="ＭＳ Ｐゴシック" pitchFamily="-65" charset="-128"/>
                <a:cs typeface="ＭＳ Ｐゴシック" pitchFamily="-65" charset="-128"/>
              </a:rPr>
              <a:t>d'autres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composantes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pertinentes</a:t>
            </a:r>
            <a:r>
              <a:rPr lang="en-US" sz="1200" kern="1200" dirty="0">
                <a:solidFill>
                  <a:schemeClr val="tx1"/>
                </a:solidFill>
                <a:effectLst/>
                <a:latin typeface="+mn-lt"/>
                <a:ea typeface="ＭＳ Ｐゴシック" pitchFamily="-65" charset="-128"/>
                <a:cs typeface="ＭＳ Ｐゴシック" pitchFamily="-65" charset="-128"/>
              </a:rPr>
              <a:t> au sein de son </a:t>
            </a:r>
            <a:r>
              <a:rPr lang="en-US" sz="1200" kern="1200" dirty="0" err="1">
                <a:solidFill>
                  <a:schemeClr val="tx1"/>
                </a:solidFill>
                <a:effectLst/>
                <a:latin typeface="+mn-lt"/>
                <a:ea typeface="ＭＳ Ｐゴシック" pitchFamily="-65" charset="-128"/>
                <a:cs typeface="ＭＳ Ｐゴシック" pitchFamily="-65" charset="-128"/>
              </a:rPr>
              <a:t>gouvernement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telles</a:t>
            </a:r>
            <a:r>
              <a:rPr lang="en-US" sz="1200" kern="1200" dirty="0">
                <a:solidFill>
                  <a:schemeClr val="tx1"/>
                </a:solidFill>
                <a:effectLst/>
                <a:latin typeface="+mn-lt"/>
                <a:ea typeface="ＭＳ Ｐゴシック" pitchFamily="-65" charset="-128"/>
                <a:cs typeface="ＭＳ Ｐゴシック" pitchFamily="-65" charset="-128"/>
              </a:rPr>
              <a:t> que </a:t>
            </a:r>
            <a:r>
              <a:rPr lang="en-US" sz="1200" kern="1200" dirty="0" err="1">
                <a:solidFill>
                  <a:schemeClr val="tx1"/>
                </a:solidFill>
                <a:effectLst/>
                <a:latin typeface="+mn-lt"/>
                <a:ea typeface="ＭＳ Ｐゴシック" pitchFamily="-65" charset="-128"/>
                <a:cs typeface="ＭＳ Ｐゴシック" pitchFamily="-65" charset="-128"/>
              </a:rPr>
              <a:t>l'autorité</a:t>
            </a:r>
            <a:r>
              <a:rPr lang="en-US" sz="1200" kern="1200" dirty="0">
                <a:solidFill>
                  <a:schemeClr val="tx1"/>
                </a:solidFill>
                <a:effectLst/>
                <a:latin typeface="+mn-lt"/>
                <a:ea typeface="ＭＳ Ｐゴシック" pitchFamily="-65" charset="-128"/>
                <a:cs typeface="ＭＳ Ｐゴシック" pitchFamily="-65" charset="-128"/>
              </a:rPr>
              <a:t> centrale pour </a:t>
            </a:r>
            <a:r>
              <a:rPr lang="en-US" sz="1200" kern="1200" dirty="0" err="1">
                <a:solidFill>
                  <a:schemeClr val="tx1"/>
                </a:solidFill>
                <a:effectLst/>
                <a:latin typeface="+mn-lt"/>
                <a:ea typeface="ＭＳ Ｐゴシック" pitchFamily="-65" charset="-128"/>
                <a:cs typeface="ＭＳ Ｐゴシック" pitchFamily="-65" charset="-128"/>
              </a:rPr>
              <a:t>l'extradition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internationale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l'assistance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mutuelle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afin</a:t>
            </a:r>
            <a:r>
              <a:rPr lang="en-US" sz="1200" kern="1200" dirty="0">
                <a:solidFill>
                  <a:schemeClr val="tx1"/>
                </a:solidFill>
                <a:effectLst/>
                <a:latin typeface="+mn-lt"/>
                <a:ea typeface="ＭＳ Ｐゴシック" pitchFamily="-65" charset="-128"/>
                <a:cs typeface="ＭＳ Ｐゴシック" pitchFamily="-65" charset="-128"/>
              </a:rPr>
              <a:t> que des </a:t>
            </a:r>
            <a:r>
              <a:rPr lang="en-US" sz="1200" kern="1200" dirty="0" err="1">
                <a:solidFill>
                  <a:schemeClr val="tx1"/>
                </a:solidFill>
                <a:effectLst/>
                <a:latin typeface="+mn-lt"/>
                <a:ea typeface="ＭＳ Ｐゴシック" pitchFamily="-65" charset="-128"/>
                <a:cs typeface="ＭＳ Ｐゴシック" pitchFamily="-65" charset="-128"/>
              </a:rPr>
              <a:t>mesures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appropriées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puissent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être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prises</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à</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toute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heure</a:t>
            </a:r>
            <a:r>
              <a:rPr lang="en-US" sz="1200" kern="1200" dirty="0">
                <a:solidFill>
                  <a:schemeClr val="tx1"/>
                </a:solidFill>
                <a:effectLst/>
                <a:latin typeface="+mn-lt"/>
                <a:ea typeface="ＭＳ Ｐゴシック" pitchFamily="-65" charset="-128"/>
                <a:cs typeface="ＭＳ Ｐゴシック" pitchFamily="-65" charset="-128"/>
              </a:rPr>
              <a:t> du jour </a:t>
            </a:r>
            <a:r>
              <a:rPr lang="en-US" sz="1200" kern="1200" dirty="0" err="1">
                <a:solidFill>
                  <a:schemeClr val="tx1"/>
                </a:solidFill>
                <a:effectLst/>
                <a:latin typeface="+mn-lt"/>
                <a:ea typeface="ＭＳ Ｐゴシック" pitchFamily="-65" charset="-128"/>
                <a:cs typeface="ＭＳ Ｐゴシック" pitchFamily="-65" charset="-128"/>
              </a:rPr>
              <a:t>ou</a:t>
            </a:r>
            <a:r>
              <a:rPr lang="en-US" sz="1200" kern="1200" dirty="0">
                <a:solidFill>
                  <a:schemeClr val="tx1"/>
                </a:solidFill>
                <a:effectLst/>
                <a:latin typeface="+mn-lt"/>
                <a:ea typeface="ＭＳ Ｐゴシック" pitchFamily="-65" charset="-128"/>
                <a:cs typeface="ＭＳ Ｐゴシック" pitchFamily="-65" charset="-128"/>
              </a:rPr>
              <a:t> de la </a:t>
            </a:r>
            <a:r>
              <a:rPr lang="en-US" sz="1200" kern="1200" dirty="0" err="1">
                <a:solidFill>
                  <a:schemeClr val="tx1"/>
                </a:solidFill>
                <a:effectLst/>
                <a:latin typeface="+mn-lt"/>
                <a:ea typeface="ＭＳ Ｐゴシック" pitchFamily="-65" charset="-128"/>
                <a:cs typeface="ＭＳ Ｐゴシック" pitchFamily="-65" charset="-128"/>
              </a:rPr>
              <a:t>nuit</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En</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outre</a:t>
            </a:r>
            <a:r>
              <a:rPr lang="en-US" sz="1200" kern="1200" dirty="0">
                <a:solidFill>
                  <a:schemeClr val="tx1"/>
                </a:solidFill>
                <a:effectLst/>
                <a:latin typeface="+mn-lt"/>
                <a:ea typeface="ＭＳ Ｐゴシック" pitchFamily="-65" charset="-128"/>
                <a:cs typeface="ＭＳ Ｐゴシック" pitchFamily="-65" charset="-128"/>
              </a:rPr>
              <a:t>, le </a:t>
            </a:r>
            <a:r>
              <a:rPr lang="en-US" sz="1200" kern="1200" dirty="0" err="1">
                <a:solidFill>
                  <a:schemeClr val="tx1"/>
                </a:solidFill>
                <a:effectLst/>
                <a:latin typeface="+mn-lt"/>
                <a:ea typeface="ＭＳ Ｐゴシック" pitchFamily="-65" charset="-128"/>
                <a:cs typeface="ＭＳ Ｐゴシック" pitchFamily="-65" charset="-128"/>
              </a:rPr>
              <a:t>paragraphe</a:t>
            </a:r>
            <a:r>
              <a:rPr lang="en-US" sz="1200" kern="1200" dirty="0">
                <a:solidFill>
                  <a:schemeClr val="tx1"/>
                </a:solidFill>
                <a:effectLst/>
                <a:latin typeface="+mn-lt"/>
                <a:ea typeface="ＭＳ Ｐゴシック" pitchFamily="-65" charset="-128"/>
                <a:cs typeface="ＭＳ Ｐゴシック" pitchFamily="-65" charset="-128"/>
              </a:rPr>
              <a:t> 2 </a:t>
            </a:r>
            <a:r>
              <a:rPr lang="en-US" sz="1200" kern="1200" dirty="0" err="1">
                <a:solidFill>
                  <a:schemeClr val="tx1"/>
                </a:solidFill>
                <a:effectLst/>
                <a:latin typeface="+mn-lt"/>
                <a:ea typeface="ＭＳ Ｐゴシック" pitchFamily="-65" charset="-128"/>
                <a:cs typeface="ＭＳ Ｐゴシック" pitchFamily="-65" charset="-128"/>
              </a:rPr>
              <a:t>exige</a:t>
            </a:r>
            <a:r>
              <a:rPr lang="en-US" sz="1200" kern="1200" dirty="0">
                <a:solidFill>
                  <a:schemeClr val="tx1"/>
                </a:solidFill>
                <a:effectLst/>
                <a:latin typeface="+mn-lt"/>
                <a:ea typeface="ＭＳ Ｐゴシック" pitchFamily="-65" charset="-128"/>
                <a:cs typeface="ＭＳ Ｐゴシック" pitchFamily="-65" charset="-128"/>
              </a:rPr>
              <a:t> que le contact de </a:t>
            </a:r>
            <a:r>
              <a:rPr lang="en-US" sz="1200" kern="1200" dirty="0" err="1">
                <a:solidFill>
                  <a:schemeClr val="tx1"/>
                </a:solidFill>
                <a:effectLst/>
                <a:latin typeface="+mn-lt"/>
                <a:ea typeface="ＭＳ Ｐゴシック" pitchFamily="-65" charset="-128"/>
                <a:cs typeface="ＭＳ Ｐゴシック" pitchFamily="-65" charset="-128"/>
              </a:rPr>
              <a:t>chaque</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Partie</a:t>
            </a:r>
            <a:r>
              <a:rPr lang="en-US" sz="1200" kern="1200" dirty="0">
                <a:solidFill>
                  <a:schemeClr val="tx1"/>
                </a:solidFill>
                <a:effectLst/>
                <a:latin typeface="+mn-lt"/>
                <a:ea typeface="ＭＳ Ｐゴシック" pitchFamily="-65" charset="-128"/>
                <a:cs typeface="ＭＳ Ｐゴシック" pitchFamily="-65" charset="-128"/>
              </a:rPr>
              <a:t>, 24 </a:t>
            </a:r>
            <a:r>
              <a:rPr lang="en-US" sz="1200" kern="1200" dirty="0" err="1">
                <a:solidFill>
                  <a:schemeClr val="tx1"/>
                </a:solidFill>
                <a:effectLst/>
                <a:latin typeface="+mn-lt"/>
                <a:ea typeface="ＭＳ Ｐゴシック" pitchFamily="-65" charset="-128"/>
                <a:cs typeface="ＭＳ Ｐゴシック" pitchFamily="-65" charset="-128"/>
              </a:rPr>
              <a:t>heures</a:t>
            </a:r>
            <a:r>
              <a:rPr lang="en-US" sz="1200" kern="1200" dirty="0">
                <a:solidFill>
                  <a:schemeClr val="tx1"/>
                </a:solidFill>
                <a:effectLst/>
                <a:latin typeface="+mn-lt"/>
                <a:ea typeface="ＭＳ Ｐゴシック" pitchFamily="-65" charset="-128"/>
                <a:cs typeface="ＭＳ Ｐゴシック" pitchFamily="-65" charset="-128"/>
              </a:rPr>
              <a:t> sur 24 et 7 </a:t>
            </a:r>
            <a:r>
              <a:rPr lang="en-US" sz="1200" kern="1200" dirty="0" err="1">
                <a:solidFill>
                  <a:schemeClr val="tx1"/>
                </a:solidFill>
                <a:effectLst/>
                <a:latin typeface="+mn-lt"/>
                <a:ea typeface="ＭＳ Ｐゴシック" pitchFamily="-65" charset="-128"/>
                <a:cs typeface="ＭＳ Ｐゴシック" pitchFamily="-65" charset="-128"/>
              </a:rPr>
              <a:t>jours</a:t>
            </a:r>
            <a:r>
              <a:rPr lang="en-US" sz="1200" kern="1200" dirty="0">
                <a:solidFill>
                  <a:schemeClr val="tx1"/>
                </a:solidFill>
                <a:effectLst/>
                <a:latin typeface="+mn-lt"/>
                <a:ea typeface="ＭＳ Ｐゴシック" pitchFamily="-65" charset="-128"/>
                <a:cs typeface="ＭＳ Ｐゴシック" pitchFamily="-65" charset="-128"/>
              </a:rPr>
              <a:t> sur 7, </a:t>
            </a:r>
            <a:r>
              <a:rPr lang="en-US" sz="1200" kern="1200" dirty="0" err="1">
                <a:solidFill>
                  <a:schemeClr val="tx1"/>
                </a:solidFill>
                <a:effectLst/>
                <a:latin typeface="+mn-lt"/>
                <a:ea typeface="ＭＳ Ｐゴシック" pitchFamily="-65" charset="-128"/>
                <a:cs typeface="ＭＳ Ｐゴシック" pitchFamily="-65" charset="-128"/>
              </a:rPr>
              <a:t>ait</a:t>
            </a:r>
            <a:r>
              <a:rPr lang="en-US" sz="1200" kern="1200" dirty="0">
                <a:solidFill>
                  <a:schemeClr val="tx1"/>
                </a:solidFill>
                <a:effectLst/>
                <a:latin typeface="+mn-lt"/>
                <a:ea typeface="ＭＳ Ｐゴシック" pitchFamily="-65" charset="-128"/>
                <a:cs typeface="ＭＳ Ｐゴシック" pitchFamily="-65" charset="-128"/>
              </a:rPr>
              <a:t> la </a:t>
            </a:r>
            <a:r>
              <a:rPr lang="en-US" sz="1200" kern="1200" dirty="0" err="1">
                <a:solidFill>
                  <a:schemeClr val="tx1"/>
                </a:solidFill>
                <a:effectLst/>
                <a:latin typeface="+mn-lt"/>
                <a:ea typeface="ＭＳ Ｐゴシック" pitchFamily="-65" charset="-128"/>
                <a:cs typeface="ＭＳ Ｐゴシック" pitchFamily="-65" charset="-128"/>
              </a:rPr>
              <a:t>capacité</a:t>
            </a:r>
            <a:r>
              <a:rPr lang="en-US" sz="1200" kern="1200" dirty="0">
                <a:solidFill>
                  <a:schemeClr val="tx1"/>
                </a:solidFill>
                <a:effectLst/>
                <a:latin typeface="+mn-lt"/>
                <a:ea typeface="ＭＳ Ｐゴシック" pitchFamily="-65" charset="-128"/>
                <a:cs typeface="ＭＳ Ｐゴシック" pitchFamily="-65" charset="-128"/>
              </a:rPr>
              <a:t> </a:t>
            </a:r>
            <a:r>
              <a:rPr lang="en-US" sz="1200" kern="1200" dirty="0" err="1">
                <a:solidFill>
                  <a:schemeClr val="tx1"/>
                </a:solidFill>
                <a:effectLst/>
                <a:latin typeface="+mn-lt"/>
                <a:ea typeface="ＭＳ Ｐゴシック" pitchFamily="-65" charset="-128"/>
                <a:cs typeface="ＭＳ Ｐゴシック" pitchFamily="-65" charset="-128"/>
              </a:rPr>
              <a:t>d'effectuer</a:t>
            </a:r>
            <a:r>
              <a:rPr lang="en-US" sz="1200" kern="1200" dirty="0">
                <a:solidFill>
                  <a:schemeClr val="tx1"/>
                </a:solidFill>
                <a:effectLst/>
                <a:latin typeface="+mn-lt"/>
                <a:ea typeface="ＭＳ Ｐゴシック" pitchFamily="-65" charset="-128"/>
                <a:cs typeface="ＭＳ Ｐゴシック" pitchFamily="-65" charset="-128"/>
              </a:rPr>
              <a:t> des communications avec les </a:t>
            </a:r>
            <a:r>
              <a:rPr lang="en-US" sz="1200" kern="1200" dirty="0" err="1">
                <a:solidFill>
                  <a:schemeClr val="tx1"/>
                </a:solidFill>
                <a:effectLst/>
                <a:latin typeface="+mn-lt"/>
                <a:ea typeface="ＭＳ Ｐゴシック" pitchFamily="-65" charset="-128"/>
                <a:cs typeface="ＭＳ Ｐゴシック" pitchFamily="-65" charset="-128"/>
              </a:rPr>
              <a:t>autres</a:t>
            </a:r>
            <a:r>
              <a:rPr lang="en-US" sz="1200" kern="1200" dirty="0">
                <a:solidFill>
                  <a:schemeClr val="tx1"/>
                </a:solidFill>
                <a:effectLst/>
                <a:latin typeface="+mn-lt"/>
                <a:ea typeface="ＭＳ Ｐゴシック" pitchFamily="-65" charset="-128"/>
                <a:cs typeface="ＭＳ Ｐゴシック" pitchFamily="-65" charset="-128"/>
              </a:rPr>
              <a:t> membres du </a:t>
            </a:r>
            <a:r>
              <a:rPr lang="en-US" sz="1200" kern="1200" dirty="0" err="1">
                <a:solidFill>
                  <a:schemeClr val="tx1"/>
                </a:solidFill>
                <a:effectLst/>
                <a:latin typeface="+mn-lt"/>
                <a:ea typeface="ＭＳ Ｐゴシック" pitchFamily="-65" charset="-128"/>
                <a:cs typeface="ＭＳ Ｐゴシック" pitchFamily="-65" charset="-128"/>
              </a:rPr>
              <a:t>réseau</a:t>
            </a:r>
            <a:r>
              <a:rPr lang="en-US" sz="1200" kern="1200" dirty="0">
                <a:solidFill>
                  <a:schemeClr val="tx1"/>
                </a:solidFill>
                <a:effectLst/>
                <a:latin typeface="+mn-lt"/>
                <a:ea typeface="ＭＳ Ｐゴシック" pitchFamily="-65" charset="-128"/>
                <a:cs typeface="ＭＳ Ｐゴシック" pitchFamily="-65" charset="-128"/>
              </a:rPr>
              <a:t> sur </a:t>
            </a:r>
            <a:r>
              <a:rPr lang="en-US" sz="1200" kern="1200" dirty="0" err="1">
                <a:solidFill>
                  <a:schemeClr val="tx1"/>
                </a:solidFill>
                <a:effectLst/>
                <a:latin typeface="+mn-lt"/>
                <a:ea typeface="ＭＳ Ｐゴシック" pitchFamily="-65" charset="-128"/>
                <a:cs typeface="ＭＳ Ｐゴシック" pitchFamily="-65" charset="-128"/>
              </a:rPr>
              <a:t>une</a:t>
            </a:r>
            <a:r>
              <a:rPr lang="en-US" sz="1200" kern="1200" dirty="0">
                <a:solidFill>
                  <a:schemeClr val="tx1"/>
                </a:solidFill>
                <a:effectLst/>
                <a:latin typeface="+mn-lt"/>
                <a:ea typeface="ＭＳ Ｐゴシック" pitchFamily="-65" charset="-128"/>
                <a:cs typeface="ＭＳ Ｐゴシック" pitchFamily="-65" charset="-128"/>
              </a:rPr>
              <a:t> base </a:t>
            </a:r>
            <a:r>
              <a:rPr lang="en-US" sz="1200" kern="1200" dirty="0" err="1">
                <a:solidFill>
                  <a:schemeClr val="tx1"/>
                </a:solidFill>
                <a:effectLst/>
                <a:latin typeface="+mn-lt"/>
                <a:ea typeface="ＭＳ Ｐゴシック" pitchFamily="-65" charset="-128"/>
                <a:cs typeface="ＭＳ Ｐゴシック" pitchFamily="-65" charset="-128"/>
              </a:rPr>
              <a:t>accélérée</a:t>
            </a:r>
            <a:r>
              <a:rPr lang="en-US" sz="1200" kern="1200" dirty="0">
                <a:solidFill>
                  <a:schemeClr val="tx1"/>
                </a:solidFill>
                <a:effectLst/>
                <a:latin typeface="+mn-lt"/>
                <a:ea typeface="ＭＳ Ｐゴシック" pitchFamily="-65" charset="-128"/>
                <a:cs typeface="ＭＳ Ｐゴシック" pitchFamily="-65" charset="-128"/>
              </a:rPr>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56</a:t>
            </a:fld>
            <a:endParaRPr lang="en-US"/>
          </a:p>
        </p:txBody>
      </p:sp>
    </p:spTree>
    <p:extLst>
      <p:ext uri="{BB962C8B-B14F-4D97-AF65-F5344CB8AC3E}">
        <p14:creationId xmlns:p14="http://schemas.microsoft.com/office/powerpoint/2010/main" val="254168132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pitchFamily="-65" charset="-128"/>
                <a:cs typeface="ＭＳ Ｐゴシック" pitchFamily="-65" charset="-128"/>
              </a:rPr>
              <a:t>Exemple</a:t>
            </a:r>
            <a:r>
              <a:rPr lang="en-US" sz="1200" kern="1200" dirty="0">
                <a:solidFill>
                  <a:schemeClr val="tx1"/>
                </a:solidFill>
                <a:effectLst/>
                <a:latin typeface="+mn-lt"/>
                <a:ea typeface="ＭＳ Ｐゴシック" pitchFamily="-65" charset="-128"/>
                <a:cs typeface="ＭＳ Ｐゴシック" pitchFamily="-65" charset="-128"/>
              </a:rPr>
              <a:t> de </a:t>
            </a:r>
            <a:r>
              <a:rPr lang="en-US" sz="1200" kern="1200" dirty="0" err="1">
                <a:solidFill>
                  <a:schemeClr val="tx1"/>
                </a:solidFill>
                <a:effectLst/>
                <a:latin typeface="+mn-lt"/>
                <a:ea typeface="ＭＳ Ｐゴシック" pitchFamily="-65" charset="-128"/>
                <a:cs typeface="ＭＳ Ｐゴシック" pitchFamily="-65" charset="-128"/>
              </a:rPr>
              <a:t>liste</a:t>
            </a:r>
            <a:r>
              <a:rPr lang="en-US" sz="1200" kern="1200" dirty="0">
                <a:solidFill>
                  <a:schemeClr val="tx1"/>
                </a:solidFill>
                <a:effectLst/>
                <a:latin typeface="+mn-lt"/>
                <a:ea typeface="ＭＳ Ｐゴシック" pitchFamily="-65" charset="-128"/>
                <a:cs typeface="ＭＳ Ｐゴシック" pitchFamily="-65" charset="-128"/>
              </a:rPr>
              <a:t> du </a:t>
            </a:r>
            <a:r>
              <a:rPr lang="en-US" sz="1200" kern="1200" dirty="0" err="1">
                <a:solidFill>
                  <a:schemeClr val="tx1"/>
                </a:solidFill>
                <a:effectLst/>
                <a:latin typeface="+mn-lt"/>
                <a:ea typeface="ＭＳ Ｐゴシック" pitchFamily="-65" charset="-128"/>
                <a:cs typeface="ＭＳ Ｐゴシック" pitchFamily="-65" charset="-128"/>
              </a:rPr>
              <a:t>réseau</a:t>
            </a:r>
            <a:r>
              <a:rPr lang="en-US" sz="1200" kern="1200" dirty="0">
                <a:solidFill>
                  <a:schemeClr val="tx1"/>
                </a:solidFill>
                <a:effectLst/>
                <a:latin typeface="+mn-lt"/>
                <a:ea typeface="ＭＳ Ｐゴシック" pitchFamily="-65" charset="-128"/>
                <a:cs typeface="ＭＳ Ｐゴシック" pitchFamily="-65" charset="-128"/>
              </a:rPr>
              <a:t> de points de contact du Conseil de </a:t>
            </a:r>
            <a:r>
              <a:rPr lang="en-US" sz="1200" kern="1200" dirty="0" err="1">
                <a:solidFill>
                  <a:schemeClr val="tx1"/>
                </a:solidFill>
                <a:effectLst/>
                <a:latin typeface="+mn-lt"/>
                <a:ea typeface="ＭＳ Ｐゴシック" pitchFamily="-65" charset="-128"/>
                <a:cs typeface="ＭＳ Ｐゴシック" pitchFamily="-65" charset="-128"/>
              </a:rPr>
              <a:t>l'Europe</a:t>
            </a:r>
            <a:r>
              <a:rPr lang="en-US" sz="1200" kern="1200" dirty="0">
                <a:solidFill>
                  <a:schemeClr val="tx1"/>
                </a:solidFill>
                <a:effectLst/>
                <a:latin typeface="+mn-lt"/>
                <a:ea typeface="ＭＳ Ｐゴシック" pitchFamily="-65" charset="-128"/>
                <a:cs typeface="ＭＳ Ｐゴシック" pitchFamily="-65" charset="-128"/>
              </a:rPr>
              <a:t> 24/7. Ce pays dispose de deux points de contact : </a:t>
            </a:r>
            <a:r>
              <a:rPr lang="en-US" sz="1200" kern="1200" dirty="0" err="1">
                <a:solidFill>
                  <a:schemeClr val="tx1"/>
                </a:solidFill>
                <a:effectLst/>
                <a:latin typeface="+mn-lt"/>
                <a:ea typeface="ＭＳ Ｐゴシック" pitchFamily="-65" charset="-128"/>
                <a:cs typeface="ＭＳ Ｐゴシック" pitchFamily="-65" charset="-128"/>
              </a:rPr>
              <a:t>l'un</a:t>
            </a:r>
            <a:r>
              <a:rPr lang="en-US" sz="1200" kern="1200" dirty="0">
                <a:solidFill>
                  <a:schemeClr val="tx1"/>
                </a:solidFill>
                <a:effectLst/>
                <a:latin typeface="+mn-lt"/>
                <a:ea typeface="ＭＳ Ｐゴシック" pitchFamily="-65" charset="-128"/>
                <a:cs typeface="ＭＳ Ｐゴシック" pitchFamily="-65" charset="-128"/>
              </a:rPr>
              <a:t> dans la police et </a:t>
            </a:r>
            <a:r>
              <a:rPr lang="en-US" sz="1200" kern="1200" dirty="0" err="1">
                <a:solidFill>
                  <a:schemeClr val="tx1"/>
                </a:solidFill>
                <a:effectLst/>
                <a:latin typeface="+mn-lt"/>
                <a:ea typeface="ＭＳ Ｐゴシック" pitchFamily="-65" charset="-128"/>
                <a:cs typeface="ＭＳ Ｐゴシック" pitchFamily="-65" charset="-128"/>
              </a:rPr>
              <a:t>l'autre</a:t>
            </a:r>
            <a:r>
              <a:rPr lang="en-US" sz="1200" kern="1200" dirty="0">
                <a:solidFill>
                  <a:schemeClr val="tx1"/>
                </a:solidFill>
                <a:effectLst/>
                <a:latin typeface="+mn-lt"/>
                <a:ea typeface="ＭＳ Ｐゴシック" pitchFamily="-65" charset="-128"/>
                <a:cs typeface="ＭＳ Ｐゴシック" pitchFamily="-65" charset="-128"/>
              </a:rPr>
              <a:t> dans le </a:t>
            </a:r>
            <a:r>
              <a:rPr lang="en-US" sz="1200" kern="1200" dirty="0" err="1">
                <a:solidFill>
                  <a:schemeClr val="tx1"/>
                </a:solidFill>
                <a:effectLst/>
                <a:latin typeface="+mn-lt"/>
                <a:ea typeface="ＭＳ Ｐゴシック" pitchFamily="-65" charset="-128"/>
                <a:cs typeface="ＭＳ Ｐゴシック" pitchFamily="-65" charset="-128"/>
              </a:rPr>
              <a:t>ministère</a:t>
            </a:r>
            <a:r>
              <a:rPr lang="en-US" sz="1200" kern="1200" dirty="0">
                <a:solidFill>
                  <a:schemeClr val="tx1"/>
                </a:solidFill>
                <a:effectLst/>
                <a:latin typeface="+mn-lt"/>
                <a:ea typeface="ＭＳ Ｐゴシック" pitchFamily="-65" charset="-128"/>
                <a:cs typeface="ＭＳ Ｐゴシック" pitchFamily="-65" charset="-128"/>
              </a:rPr>
              <a:t> public.</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33060596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err="1"/>
              <a:t>L'expert</a:t>
            </a:r>
            <a:r>
              <a:rPr lang="en-US" dirty="0"/>
              <a:t> doit </a:t>
            </a:r>
            <a:r>
              <a:rPr lang="en-US" dirty="0" err="1"/>
              <a:t>présenter</a:t>
            </a:r>
            <a:r>
              <a:rPr lang="en-US" dirty="0"/>
              <a:t> aux </a:t>
            </a:r>
            <a:r>
              <a:rPr lang="en-US" dirty="0" err="1"/>
              <a:t>délégués</a:t>
            </a:r>
            <a:r>
              <a:rPr lang="en-US" dirty="0"/>
              <a:t> les </a:t>
            </a:r>
            <a:r>
              <a:rPr lang="en-US" dirty="0" err="1"/>
              <a:t>objectifs</a:t>
            </a:r>
            <a:r>
              <a:rPr lang="en-US" dirty="0"/>
              <a:t> de la session, par </a:t>
            </a:r>
            <a:r>
              <a:rPr lang="en-US" dirty="0" err="1"/>
              <a:t>exemple</a:t>
            </a:r>
            <a:r>
              <a:rPr lang="en-US" dirty="0"/>
              <a:t> le champ </a:t>
            </a:r>
            <a:r>
              <a:rPr lang="en-US" dirty="0" err="1"/>
              <a:t>d'application</a:t>
            </a:r>
            <a:r>
              <a:rPr lang="en-US" dirty="0"/>
              <a:t>.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a:t>Les </a:t>
            </a:r>
            <a:r>
              <a:rPr lang="en-US" dirty="0" err="1"/>
              <a:t>délégués</a:t>
            </a:r>
            <a:r>
              <a:rPr lang="en-US" dirty="0"/>
              <a:t> </a:t>
            </a:r>
            <a:r>
              <a:rPr lang="en-US" dirty="0" err="1"/>
              <a:t>doivent</a:t>
            </a:r>
            <a:r>
              <a:rPr lang="en-US" dirty="0"/>
              <a:t> </a:t>
            </a:r>
            <a:r>
              <a:rPr lang="en-US" dirty="0" err="1"/>
              <a:t>comprendre</a:t>
            </a:r>
            <a:r>
              <a:rPr lang="en-US" dirty="0"/>
              <a:t> </a:t>
            </a:r>
            <a:r>
              <a:rPr lang="en-US" dirty="0" err="1"/>
              <a:t>quel</a:t>
            </a:r>
            <a:r>
              <a:rPr lang="en-US" dirty="0"/>
              <a:t> est le but de la session et </a:t>
            </a:r>
            <a:r>
              <a:rPr lang="en-US" dirty="0" err="1"/>
              <a:t>ce</a:t>
            </a:r>
            <a:r>
              <a:rPr lang="en-US" dirty="0"/>
              <a:t> que </a:t>
            </a:r>
            <a:r>
              <a:rPr lang="en-US" dirty="0" err="1"/>
              <a:t>l'on</a:t>
            </a:r>
            <a:r>
              <a:rPr lang="en-US" dirty="0"/>
              <a:t> attend </a:t>
            </a:r>
            <a:r>
              <a:rPr lang="en-US" dirty="0" err="1"/>
              <a:t>d'eux</a:t>
            </a:r>
            <a:r>
              <a:rPr lang="en-US" dirty="0"/>
              <a:t> </a:t>
            </a:r>
            <a:r>
              <a:rPr lang="en-US" dirty="0" err="1"/>
              <a:t>à</a:t>
            </a:r>
            <a:r>
              <a:rPr lang="en-US" dirty="0"/>
              <a:t> la fin de </a:t>
            </a:r>
            <a:r>
              <a:rPr lang="en-US" dirty="0" err="1"/>
              <a:t>cette</a:t>
            </a:r>
            <a:r>
              <a:rPr lang="en-US" dirty="0"/>
              <a:t> session.</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60</a:t>
            </a:fld>
            <a:endParaRPr lang="en-US"/>
          </a:p>
        </p:txBody>
      </p:sp>
    </p:spTree>
    <p:extLst>
      <p:ext uri="{BB962C8B-B14F-4D97-AF65-F5344CB8AC3E}">
        <p14:creationId xmlns:p14="http://schemas.microsoft.com/office/powerpoint/2010/main" val="249517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err="1"/>
              <a:t>En</a:t>
            </a:r>
            <a:r>
              <a:rPr lang="en-GB" dirty="0"/>
              <a:t> </a:t>
            </a:r>
            <a:r>
              <a:rPr lang="en-GB" dirty="0" err="1"/>
              <a:t>avril</a:t>
            </a:r>
            <a:r>
              <a:rPr lang="en-GB" dirty="0"/>
              <a:t> 2016, le </a:t>
            </a:r>
            <a:r>
              <a:rPr lang="en-GB" dirty="0" err="1"/>
              <a:t>Parlement</a:t>
            </a:r>
            <a:r>
              <a:rPr lang="en-GB" dirty="0"/>
              <a:t> </a:t>
            </a:r>
            <a:r>
              <a:rPr lang="en-GB" dirty="0" err="1"/>
              <a:t>européen</a:t>
            </a:r>
            <a:r>
              <a:rPr lang="en-GB" dirty="0"/>
              <a:t> a </a:t>
            </a:r>
            <a:r>
              <a:rPr lang="en-GB" dirty="0" err="1"/>
              <a:t>adopté</a:t>
            </a:r>
            <a:r>
              <a:rPr lang="en-GB" dirty="0"/>
              <a:t> le </a:t>
            </a:r>
            <a:r>
              <a:rPr lang="en-GB" dirty="0" err="1"/>
              <a:t>règlement</a:t>
            </a:r>
            <a:r>
              <a:rPr lang="en-GB" dirty="0"/>
              <a:t> général sur la protection des </a:t>
            </a:r>
            <a:r>
              <a:rPr lang="en-GB" dirty="0" err="1"/>
              <a:t>données</a:t>
            </a:r>
            <a:r>
              <a:rPr lang="en-GB" dirty="0"/>
              <a:t> (RPDP) avec un </a:t>
            </a:r>
            <a:r>
              <a:rPr lang="en-GB" dirty="0" err="1"/>
              <a:t>objectif</a:t>
            </a:r>
            <a:r>
              <a:rPr lang="en-GB" dirty="0"/>
              <a:t> principal : </a:t>
            </a:r>
            <a:r>
              <a:rPr lang="en-GB" dirty="0" err="1"/>
              <a:t>protéger</a:t>
            </a:r>
            <a:r>
              <a:rPr lang="en-GB" dirty="0"/>
              <a:t> la vie </a:t>
            </a:r>
            <a:r>
              <a:rPr lang="en-GB" dirty="0" err="1"/>
              <a:t>privée</a:t>
            </a:r>
            <a:r>
              <a:rPr lang="en-GB" dirty="0"/>
              <a:t> et les </a:t>
            </a:r>
            <a:r>
              <a:rPr lang="en-GB" dirty="0" err="1"/>
              <a:t>données</a:t>
            </a:r>
            <a:r>
              <a:rPr lang="en-GB" dirty="0"/>
              <a:t> </a:t>
            </a:r>
            <a:r>
              <a:rPr lang="en-GB" dirty="0" err="1"/>
              <a:t>personnelles</a:t>
            </a:r>
            <a:r>
              <a:rPr lang="en-GB" dirty="0"/>
              <a:t> des </a:t>
            </a:r>
            <a:r>
              <a:rPr lang="en-GB" dirty="0" err="1"/>
              <a:t>citoyens</a:t>
            </a:r>
            <a:r>
              <a:rPr lang="en-GB" dirty="0"/>
              <a:t> de </a:t>
            </a:r>
            <a:r>
              <a:rPr lang="en-GB" dirty="0" err="1"/>
              <a:t>l'UE</a:t>
            </a:r>
            <a:r>
              <a:rPr lang="en-GB" dirty="0"/>
              <a:t>. Entre </a:t>
            </a:r>
            <a:r>
              <a:rPr lang="en-GB" dirty="0" err="1"/>
              <a:t>autres</a:t>
            </a:r>
            <a:r>
              <a:rPr lang="en-GB" dirty="0"/>
              <a:t> choses, la </a:t>
            </a:r>
            <a:r>
              <a:rPr lang="en-GB" dirty="0" err="1"/>
              <a:t>mesure</a:t>
            </a:r>
            <a:r>
              <a:rPr lang="en-GB" dirty="0"/>
              <a:t> </a:t>
            </a:r>
            <a:r>
              <a:rPr lang="en-GB" dirty="0" err="1"/>
              <a:t>interdit</a:t>
            </a:r>
            <a:r>
              <a:rPr lang="en-GB" dirty="0"/>
              <a:t> aux </a:t>
            </a:r>
            <a:r>
              <a:rPr lang="en-GB" dirty="0" err="1"/>
              <a:t>entreprises</a:t>
            </a:r>
            <a:r>
              <a:rPr lang="en-GB" dirty="0"/>
              <a:t> qui </a:t>
            </a:r>
            <a:r>
              <a:rPr lang="en-GB" dirty="0" err="1"/>
              <a:t>collectent</a:t>
            </a:r>
            <a:r>
              <a:rPr lang="en-GB" dirty="0"/>
              <a:t> des </a:t>
            </a:r>
            <a:r>
              <a:rPr lang="en-GB" dirty="0" err="1"/>
              <a:t>données</a:t>
            </a:r>
            <a:r>
              <a:rPr lang="en-GB" dirty="0"/>
              <a:t> sur les </a:t>
            </a:r>
            <a:r>
              <a:rPr lang="en-GB" dirty="0" err="1"/>
              <a:t>citoyens</a:t>
            </a:r>
            <a:r>
              <a:rPr lang="en-GB" dirty="0"/>
              <a:t> </a:t>
            </a:r>
            <a:r>
              <a:rPr lang="en-GB" dirty="0" err="1"/>
              <a:t>européens</a:t>
            </a:r>
            <a:r>
              <a:rPr lang="en-GB" dirty="0"/>
              <a:t> dans les </a:t>
            </a:r>
            <a:r>
              <a:rPr lang="en-GB" dirty="0" err="1"/>
              <a:t>États</a:t>
            </a:r>
            <a:r>
              <a:rPr lang="en-GB" dirty="0"/>
              <a:t> membres de </a:t>
            </a:r>
            <a:r>
              <a:rPr lang="en-GB" dirty="0" err="1"/>
              <a:t>l'UE</a:t>
            </a:r>
            <a:r>
              <a:rPr lang="en-GB" dirty="0"/>
              <a:t> - y </a:t>
            </a:r>
            <a:r>
              <a:rPr lang="en-GB" dirty="0" err="1"/>
              <a:t>compris</a:t>
            </a:r>
            <a:r>
              <a:rPr lang="en-GB" dirty="0"/>
              <a:t> les </a:t>
            </a:r>
            <a:r>
              <a:rPr lang="en-GB" dirty="0" err="1"/>
              <a:t>sociétés</a:t>
            </a:r>
            <a:r>
              <a:rPr lang="en-GB" dirty="0"/>
              <a:t> </a:t>
            </a:r>
            <a:r>
              <a:rPr lang="en-GB" dirty="0" err="1"/>
              <a:t>géantes</a:t>
            </a:r>
            <a:r>
              <a:rPr lang="en-GB" dirty="0"/>
              <a:t> </a:t>
            </a:r>
            <a:r>
              <a:rPr lang="en-GB" dirty="0" err="1"/>
              <a:t>comme</a:t>
            </a:r>
            <a:r>
              <a:rPr lang="en-GB" dirty="0"/>
              <a:t> Facebook et Google, et les bureaux </a:t>
            </a:r>
            <a:r>
              <a:rPr lang="en-GB" dirty="0" err="1"/>
              <a:t>d'enregistrement</a:t>
            </a:r>
            <a:r>
              <a:rPr lang="en-GB" dirty="0"/>
              <a:t> de </a:t>
            </a:r>
            <a:r>
              <a:rPr lang="en-GB" dirty="0" err="1"/>
              <a:t>domaines</a:t>
            </a:r>
            <a:r>
              <a:rPr lang="en-GB" dirty="0"/>
              <a:t> </a:t>
            </a:r>
            <a:r>
              <a:rPr lang="en-GB" dirty="0" err="1"/>
              <a:t>comme</a:t>
            </a:r>
            <a:r>
              <a:rPr lang="en-GB" dirty="0"/>
              <a:t> GoDaddy - de </a:t>
            </a:r>
            <a:r>
              <a:rPr lang="en-GB" dirty="0" err="1"/>
              <a:t>publier</a:t>
            </a:r>
            <a:r>
              <a:rPr lang="en-GB" dirty="0"/>
              <a:t> des </a:t>
            </a:r>
            <a:r>
              <a:rPr lang="en-GB" dirty="0" err="1"/>
              <a:t>informations</a:t>
            </a:r>
            <a:r>
              <a:rPr lang="en-GB" dirty="0"/>
              <a:t> </a:t>
            </a:r>
            <a:r>
              <a:rPr lang="en-GB" dirty="0" err="1"/>
              <a:t>permettant</a:t>
            </a:r>
            <a:r>
              <a:rPr lang="en-GB" dirty="0"/>
              <a:t> </a:t>
            </a:r>
            <a:r>
              <a:rPr lang="en-GB" dirty="0" err="1"/>
              <a:t>d'identifier</a:t>
            </a:r>
            <a:r>
              <a:rPr lang="en-GB" dirty="0"/>
              <a:t> des </a:t>
            </a:r>
            <a:r>
              <a:rPr lang="en-GB" dirty="0" err="1"/>
              <a:t>personnes</a:t>
            </a:r>
            <a:r>
              <a:rPr lang="en-GB" dirty="0"/>
              <a:t>. </a:t>
            </a:r>
            <a:r>
              <a:rPr lang="en-GB" dirty="0" err="1"/>
              <a:t>Lorsque</a:t>
            </a:r>
            <a:r>
              <a:rPr lang="en-GB" dirty="0"/>
              <a:t> la GDPR </a:t>
            </a:r>
            <a:r>
              <a:rPr lang="en-GB" dirty="0" err="1"/>
              <a:t>entrera</a:t>
            </a:r>
            <a:r>
              <a:rPr lang="en-GB" dirty="0"/>
              <a:t> </a:t>
            </a:r>
            <a:r>
              <a:rPr lang="en-GB" dirty="0" err="1"/>
              <a:t>en</a:t>
            </a:r>
            <a:r>
              <a:rPr lang="en-GB" dirty="0"/>
              <a:t> </a:t>
            </a:r>
            <a:r>
              <a:rPr lang="en-GB" dirty="0" err="1"/>
              <a:t>vigueur</a:t>
            </a:r>
            <a:r>
              <a:rPr lang="en-GB" dirty="0"/>
              <a:t> le 25 </a:t>
            </a:r>
            <a:r>
              <a:rPr lang="en-GB" dirty="0" err="1"/>
              <a:t>mai</a:t>
            </a:r>
            <a:r>
              <a:rPr lang="en-GB" dirty="0"/>
              <a:t> 2018, les </a:t>
            </a:r>
            <a:r>
              <a:rPr lang="en-GB" dirty="0" err="1"/>
              <a:t>entreprises</a:t>
            </a:r>
            <a:r>
              <a:rPr lang="en-GB" dirty="0"/>
              <a:t> qui ne se </a:t>
            </a:r>
            <a:r>
              <a:rPr lang="en-GB" dirty="0" err="1"/>
              <a:t>conformeront</a:t>
            </a:r>
            <a:r>
              <a:rPr lang="en-GB" dirty="0"/>
              <a:t> pas aux restrictions plus </a:t>
            </a:r>
            <a:r>
              <a:rPr lang="en-GB" dirty="0" err="1"/>
              <a:t>strictes</a:t>
            </a:r>
            <a:r>
              <a:rPr lang="en-GB" dirty="0"/>
              <a:t> </a:t>
            </a:r>
            <a:r>
              <a:rPr lang="en-GB" dirty="0" err="1"/>
              <a:t>en</a:t>
            </a:r>
            <a:r>
              <a:rPr lang="en-GB" dirty="0"/>
              <a:t> matière de protection de la vie </a:t>
            </a:r>
            <a:r>
              <a:rPr lang="en-GB" dirty="0" err="1"/>
              <a:t>privée</a:t>
            </a:r>
            <a:r>
              <a:rPr lang="en-GB" dirty="0"/>
              <a:t> </a:t>
            </a:r>
            <a:r>
              <a:rPr lang="en-GB" dirty="0" err="1"/>
              <a:t>pourraient</a:t>
            </a:r>
            <a:r>
              <a:rPr lang="en-GB" dirty="0"/>
              <a:t> </a:t>
            </a:r>
            <a:r>
              <a:rPr lang="en-GB" dirty="0" err="1"/>
              <a:t>être</a:t>
            </a:r>
            <a:r>
              <a:rPr lang="en-GB" dirty="0"/>
              <a:t> </a:t>
            </a:r>
            <a:r>
              <a:rPr lang="en-GB" dirty="0" err="1"/>
              <a:t>contraintes</a:t>
            </a:r>
            <a:r>
              <a:rPr lang="en-GB" dirty="0"/>
              <a:t> de payer des </a:t>
            </a:r>
            <a:r>
              <a:rPr lang="en-GB" dirty="0" err="1"/>
              <a:t>amendes</a:t>
            </a:r>
            <a:r>
              <a:rPr lang="en-GB" dirty="0"/>
              <a:t> très </a:t>
            </a:r>
            <a:r>
              <a:rPr lang="en-GB" dirty="0" err="1"/>
              <a:t>élevées</a:t>
            </a:r>
            <a:r>
              <a:rPr lang="en-GB" dirty="0"/>
              <a:t> (les organisations qui </a:t>
            </a:r>
            <a:r>
              <a:rPr lang="en-GB" dirty="0" err="1"/>
              <a:t>enfreignent</a:t>
            </a:r>
            <a:r>
              <a:rPr lang="en-GB" dirty="0"/>
              <a:t> la GDPR </a:t>
            </a:r>
            <a:r>
              <a:rPr lang="en-GB" dirty="0" err="1"/>
              <a:t>peuvent</a:t>
            </a:r>
            <a:r>
              <a:rPr lang="en-GB" dirty="0"/>
              <a:t> se </a:t>
            </a:r>
            <a:r>
              <a:rPr lang="en-GB" dirty="0" err="1"/>
              <a:t>voir</a:t>
            </a:r>
            <a:r>
              <a:rPr lang="en-GB" dirty="0"/>
              <a:t> </a:t>
            </a:r>
            <a:r>
              <a:rPr lang="en-GB" dirty="0" err="1"/>
              <a:t>infliger</a:t>
            </a:r>
            <a:r>
              <a:rPr lang="en-GB" dirty="0"/>
              <a:t> des </a:t>
            </a:r>
            <a:r>
              <a:rPr lang="en-GB" dirty="0" err="1"/>
              <a:t>amendes</a:t>
            </a:r>
            <a:r>
              <a:rPr lang="en-GB" dirty="0"/>
              <a:t> </a:t>
            </a:r>
            <a:r>
              <a:rPr lang="en-GB" dirty="0" err="1"/>
              <a:t>allant</a:t>
            </a:r>
            <a:r>
              <a:rPr lang="en-GB" dirty="0"/>
              <a:t> </a:t>
            </a:r>
            <a:r>
              <a:rPr lang="en-GB" dirty="0" err="1"/>
              <a:t>jusqu'à</a:t>
            </a:r>
            <a:r>
              <a:rPr lang="en-GB" dirty="0"/>
              <a:t> 4 % de </a:t>
            </a:r>
            <a:r>
              <a:rPr lang="en-GB" dirty="0" err="1"/>
              <a:t>leur</a:t>
            </a:r>
            <a:r>
              <a:rPr lang="en-GB" dirty="0"/>
              <a:t> </a:t>
            </a:r>
            <a:r>
              <a:rPr lang="en-GB" dirty="0" err="1"/>
              <a:t>chiffre</a:t>
            </a:r>
            <a:r>
              <a:rPr lang="en-GB" dirty="0"/>
              <a:t> </a:t>
            </a:r>
            <a:r>
              <a:rPr lang="en-GB" dirty="0" err="1"/>
              <a:t>d'affaires</a:t>
            </a:r>
            <a:r>
              <a:rPr lang="en-GB" dirty="0"/>
              <a:t> </a:t>
            </a:r>
            <a:r>
              <a:rPr lang="en-GB" dirty="0" err="1"/>
              <a:t>annuel</a:t>
            </a:r>
            <a:r>
              <a:rPr lang="en-GB" dirty="0"/>
              <a:t> </a:t>
            </a:r>
            <a:r>
              <a:rPr lang="en-GB" dirty="0" err="1"/>
              <a:t>mondial</a:t>
            </a:r>
            <a:r>
              <a:rPr lang="en-GB" dirty="0"/>
              <a:t>, </a:t>
            </a:r>
            <a:r>
              <a:rPr lang="en-GB" dirty="0" err="1"/>
              <a:t>soit</a:t>
            </a:r>
            <a:r>
              <a:rPr lang="en-GB" dirty="0"/>
              <a:t> 20 millions </a:t>
            </a:r>
            <a:r>
              <a:rPr lang="en-GB" dirty="0" err="1"/>
              <a:t>d'euros</a:t>
            </a:r>
            <a:r>
              <a:rPr lang="en-GB" dirty="0"/>
              <a:t> !) </a:t>
            </a:r>
          </a:p>
          <a:p>
            <a:pPr algn="just"/>
            <a:endParaRPr lang="en-GB" dirty="0"/>
          </a:p>
          <a:p>
            <a:pPr algn="just"/>
            <a:r>
              <a:rPr lang="en-GB" dirty="0"/>
              <a:t>L'ICANN a </a:t>
            </a:r>
            <a:r>
              <a:rPr lang="en-GB" dirty="0" err="1"/>
              <a:t>conclu</a:t>
            </a:r>
            <a:r>
              <a:rPr lang="en-GB" dirty="0"/>
              <a:t> des accords avec des </a:t>
            </a:r>
            <a:r>
              <a:rPr lang="en-GB" dirty="0" err="1"/>
              <a:t>milliers</a:t>
            </a:r>
            <a:r>
              <a:rPr lang="en-GB" dirty="0"/>
              <a:t> </a:t>
            </a:r>
            <a:r>
              <a:rPr lang="en-GB" dirty="0" err="1"/>
              <a:t>d'opérateurs</a:t>
            </a:r>
            <a:r>
              <a:rPr lang="en-GB" dirty="0"/>
              <a:t> de </a:t>
            </a:r>
            <a:r>
              <a:rPr lang="en-GB" dirty="0" err="1"/>
              <a:t>domaines</a:t>
            </a:r>
            <a:r>
              <a:rPr lang="en-GB" dirty="0"/>
              <a:t> et de bureaux </a:t>
            </a:r>
            <a:r>
              <a:rPr lang="en-GB" dirty="0" err="1"/>
              <a:t>d'enregistrement</a:t>
            </a:r>
            <a:r>
              <a:rPr lang="en-GB" dirty="0"/>
              <a:t> qui </a:t>
            </a:r>
            <a:r>
              <a:rPr lang="en-GB" dirty="0" err="1"/>
              <a:t>leur</a:t>
            </a:r>
            <a:r>
              <a:rPr lang="en-GB" dirty="0"/>
              <a:t> </a:t>
            </a:r>
            <a:r>
              <a:rPr lang="en-GB" dirty="0" err="1"/>
              <a:t>imposent</a:t>
            </a:r>
            <a:r>
              <a:rPr lang="en-GB" dirty="0"/>
              <a:t> de </a:t>
            </a:r>
            <a:r>
              <a:rPr lang="en-GB" dirty="0" err="1"/>
              <a:t>fournir</a:t>
            </a:r>
            <a:r>
              <a:rPr lang="en-GB" dirty="0"/>
              <a:t> un </a:t>
            </a:r>
            <a:r>
              <a:rPr lang="en-GB" dirty="0" err="1"/>
              <a:t>accès</a:t>
            </a:r>
            <a:r>
              <a:rPr lang="en-GB" dirty="0"/>
              <a:t> public </a:t>
            </a:r>
            <a:r>
              <a:rPr lang="en-GB" dirty="0" err="1"/>
              <a:t>gratuit</a:t>
            </a:r>
            <a:r>
              <a:rPr lang="en-GB" dirty="0"/>
              <a:t> aux </a:t>
            </a:r>
            <a:r>
              <a:rPr lang="en-GB" dirty="0" err="1"/>
              <a:t>données</a:t>
            </a:r>
            <a:r>
              <a:rPr lang="en-GB" dirty="0"/>
              <a:t> sur les </a:t>
            </a:r>
            <a:r>
              <a:rPr lang="en-GB" dirty="0" err="1"/>
              <a:t>noms</a:t>
            </a:r>
            <a:r>
              <a:rPr lang="en-GB" dirty="0"/>
              <a:t> de </a:t>
            </a:r>
            <a:r>
              <a:rPr lang="en-GB" dirty="0" err="1"/>
              <a:t>domaines</a:t>
            </a:r>
            <a:r>
              <a:rPr lang="en-GB" dirty="0"/>
              <a:t> </a:t>
            </a:r>
            <a:r>
              <a:rPr lang="en-GB" dirty="0" err="1"/>
              <a:t>enregistrés</a:t>
            </a:r>
            <a:r>
              <a:rPr lang="en-GB" dirty="0"/>
              <a:t>, </a:t>
            </a:r>
            <a:r>
              <a:rPr lang="en-GB" dirty="0" err="1"/>
              <a:t>ou</a:t>
            </a:r>
            <a:r>
              <a:rPr lang="en-GB" dirty="0"/>
              <a:t> "</a:t>
            </a:r>
            <a:r>
              <a:rPr lang="en-GB" dirty="0" err="1"/>
              <a:t>données</a:t>
            </a:r>
            <a:r>
              <a:rPr lang="en-GB" dirty="0"/>
              <a:t> WHOIS". Il </a:t>
            </a:r>
            <a:r>
              <a:rPr lang="en-GB" dirty="0" err="1"/>
              <a:t>existe</a:t>
            </a:r>
            <a:r>
              <a:rPr lang="en-GB" dirty="0"/>
              <a:t> un certain </a:t>
            </a:r>
            <a:r>
              <a:rPr lang="en-GB" dirty="0" err="1"/>
              <a:t>nombre</a:t>
            </a:r>
            <a:r>
              <a:rPr lang="en-GB" dirty="0"/>
              <a:t> </a:t>
            </a:r>
            <a:r>
              <a:rPr lang="en-GB" dirty="0" err="1"/>
              <a:t>d'outils</a:t>
            </a:r>
            <a:r>
              <a:rPr lang="en-GB" dirty="0"/>
              <a:t> de recherche WHOIS </a:t>
            </a:r>
            <a:r>
              <a:rPr lang="en-GB" dirty="0" err="1"/>
              <a:t>gratuits</a:t>
            </a:r>
            <a:r>
              <a:rPr lang="en-GB" dirty="0"/>
              <a:t> qui </a:t>
            </a:r>
            <a:r>
              <a:rPr lang="en-GB" dirty="0" err="1"/>
              <a:t>permettent</a:t>
            </a:r>
            <a:r>
              <a:rPr lang="en-GB" dirty="0"/>
              <a:t> </a:t>
            </a:r>
            <a:r>
              <a:rPr lang="en-GB" dirty="0" err="1"/>
              <a:t>d'accéder</a:t>
            </a:r>
            <a:r>
              <a:rPr lang="en-GB" dirty="0"/>
              <a:t> aux </a:t>
            </a:r>
            <a:r>
              <a:rPr lang="en-GB" dirty="0" err="1"/>
              <a:t>données</a:t>
            </a:r>
            <a:r>
              <a:rPr lang="en-GB" dirty="0"/>
              <a:t> WHOIS, </a:t>
            </a:r>
            <a:r>
              <a:rPr lang="en-GB" dirty="0" err="1"/>
              <a:t>notamment</a:t>
            </a:r>
            <a:r>
              <a:rPr lang="en-GB" dirty="0"/>
              <a:t> </a:t>
            </a:r>
            <a:r>
              <a:rPr lang="en-GB" dirty="0" err="1"/>
              <a:t>à</a:t>
            </a:r>
            <a:r>
              <a:rPr lang="en-GB" dirty="0"/>
              <a:t> des </a:t>
            </a:r>
            <a:r>
              <a:rPr lang="en-GB" dirty="0" err="1"/>
              <a:t>informations</a:t>
            </a:r>
            <a:r>
              <a:rPr lang="en-GB" dirty="0"/>
              <a:t> </a:t>
            </a:r>
            <a:r>
              <a:rPr lang="en-GB" dirty="0" err="1"/>
              <a:t>telles</a:t>
            </a:r>
            <a:r>
              <a:rPr lang="en-GB" dirty="0"/>
              <a:t> que les dates </a:t>
            </a:r>
            <a:r>
              <a:rPr lang="en-GB" dirty="0" err="1"/>
              <a:t>d'expiration</a:t>
            </a:r>
            <a:r>
              <a:rPr lang="en-GB" dirty="0"/>
              <a:t> et de </a:t>
            </a:r>
            <a:r>
              <a:rPr lang="en-GB" dirty="0" err="1"/>
              <a:t>création</a:t>
            </a:r>
            <a:r>
              <a:rPr lang="en-GB" dirty="0"/>
              <a:t> des </a:t>
            </a:r>
            <a:r>
              <a:rPr lang="en-GB" dirty="0" err="1"/>
              <a:t>noms</a:t>
            </a:r>
            <a:r>
              <a:rPr lang="en-GB" dirty="0"/>
              <a:t> de </a:t>
            </a:r>
            <a:r>
              <a:rPr lang="en-GB" dirty="0" err="1"/>
              <a:t>domaine</a:t>
            </a:r>
            <a:r>
              <a:rPr lang="en-GB" dirty="0"/>
              <a:t> et les </a:t>
            </a:r>
            <a:r>
              <a:rPr lang="en-GB" dirty="0" err="1"/>
              <a:t>coordonnées</a:t>
            </a:r>
            <a:r>
              <a:rPr lang="en-GB" dirty="0"/>
              <a:t> des </a:t>
            </a:r>
            <a:r>
              <a:rPr lang="en-GB" dirty="0" err="1"/>
              <a:t>titulaires</a:t>
            </a:r>
            <a:r>
              <a:rPr lang="en-GB" dirty="0"/>
              <a:t>. Les services WHOIS </a:t>
            </a:r>
            <a:r>
              <a:rPr lang="en-GB" dirty="0" err="1"/>
              <a:t>sont</a:t>
            </a:r>
            <a:r>
              <a:rPr lang="en-GB" dirty="0"/>
              <a:t> </a:t>
            </a:r>
            <a:r>
              <a:rPr lang="en-GB" dirty="0" err="1"/>
              <a:t>une</a:t>
            </a:r>
            <a:r>
              <a:rPr lang="en-GB" dirty="0"/>
              <a:t> </a:t>
            </a:r>
            <a:r>
              <a:rPr lang="en-GB" dirty="0" err="1"/>
              <a:t>ressource</a:t>
            </a:r>
            <a:r>
              <a:rPr lang="en-GB" dirty="0"/>
              <a:t> </a:t>
            </a:r>
            <a:r>
              <a:rPr lang="en-GB" dirty="0" err="1"/>
              <a:t>précieuse</a:t>
            </a:r>
            <a:r>
              <a:rPr lang="en-GB" dirty="0"/>
              <a:t> pour les propriétaires de marques et les </a:t>
            </a:r>
            <a:r>
              <a:rPr lang="en-GB" dirty="0" err="1"/>
              <a:t>juristes</a:t>
            </a:r>
            <a:r>
              <a:rPr lang="en-GB" dirty="0"/>
              <a:t>, </a:t>
            </a:r>
            <a:r>
              <a:rPr lang="en-GB" dirty="0" err="1"/>
              <a:t>leur</a:t>
            </a:r>
            <a:r>
              <a:rPr lang="en-GB" dirty="0"/>
              <a:t> </a:t>
            </a:r>
            <a:r>
              <a:rPr lang="en-GB" dirty="0" err="1"/>
              <a:t>permettant</a:t>
            </a:r>
            <a:r>
              <a:rPr lang="en-GB" dirty="0"/>
              <a:t> </a:t>
            </a:r>
            <a:r>
              <a:rPr lang="en-GB" dirty="0" err="1"/>
              <a:t>d'identifier</a:t>
            </a:r>
            <a:r>
              <a:rPr lang="en-GB" dirty="0"/>
              <a:t> les </a:t>
            </a:r>
            <a:r>
              <a:rPr lang="en-GB" dirty="0" err="1"/>
              <a:t>détenteurs</a:t>
            </a:r>
            <a:r>
              <a:rPr lang="en-GB" dirty="0"/>
              <a:t> de </a:t>
            </a:r>
            <a:r>
              <a:rPr lang="en-GB" dirty="0" err="1"/>
              <a:t>domaines</a:t>
            </a:r>
            <a:r>
              <a:rPr lang="en-GB" dirty="0"/>
              <a:t> et de faire </a:t>
            </a:r>
            <a:r>
              <a:rPr lang="en-GB" dirty="0" err="1"/>
              <a:t>valoir</a:t>
            </a:r>
            <a:r>
              <a:rPr lang="en-GB" dirty="0"/>
              <a:t> </a:t>
            </a:r>
            <a:r>
              <a:rPr lang="en-GB" dirty="0" err="1"/>
              <a:t>leurs</a:t>
            </a:r>
            <a:r>
              <a:rPr lang="en-GB" dirty="0"/>
              <a:t> droits </a:t>
            </a:r>
            <a:r>
              <a:rPr lang="en-GB" dirty="0" err="1"/>
              <a:t>contre</a:t>
            </a:r>
            <a:r>
              <a:rPr lang="en-GB" dirty="0"/>
              <a:t> le </a:t>
            </a:r>
            <a:r>
              <a:rPr lang="en-GB" dirty="0" err="1"/>
              <a:t>contenu</a:t>
            </a:r>
            <a:r>
              <a:rPr lang="en-GB" dirty="0"/>
              <a:t> </a:t>
            </a:r>
            <a:r>
              <a:rPr lang="en-GB" dirty="0" err="1"/>
              <a:t>illégal</a:t>
            </a:r>
            <a:r>
              <a:rPr lang="en-GB" dirty="0"/>
              <a:t> de sites web </a:t>
            </a:r>
            <a:r>
              <a:rPr lang="en-GB" dirty="0" err="1"/>
              <a:t>ou</a:t>
            </a:r>
            <a:r>
              <a:rPr lang="en-GB" dirty="0"/>
              <a:t> </a:t>
            </a:r>
            <a:r>
              <a:rPr lang="en-GB" dirty="0" err="1"/>
              <a:t>l'enregistrement</a:t>
            </a:r>
            <a:r>
              <a:rPr lang="en-GB" dirty="0"/>
              <a:t> et l'utilisation de </a:t>
            </a:r>
            <a:r>
              <a:rPr lang="en-GB" dirty="0" err="1"/>
              <a:t>mauvaise</a:t>
            </a:r>
            <a:r>
              <a:rPr lang="en-GB" dirty="0"/>
              <a:t> </a:t>
            </a:r>
            <a:r>
              <a:rPr lang="en-GB" dirty="0" err="1"/>
              <a:t>foi</a:t>
            </a:r>
            <a:r>
              <a:rPr lang="en-GB" dirty="0"/>
              <a:t> de </a:t>
            </a:r>
            <a:r>
              <a:rPr lang="en-GB" dirty="0" err="1"/>
              <a:t>noms</a:t>
            </a:r>
            <a:r>
              <a:rPr lang="en-GB" dirty="0"/>
              <a:t> de </a:t>
            </a:r>
            <a:r>
              <a:rPr lang="en-GB" dirty="0" err="1"/>
              <a:t>domaine</a:t>
            </a:r>
            <a:r>
              <a:rPr lang="en-GB"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890019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GB" dirty="0" err="1"/>
              <a:t>En</a:t>
            </a:r>
            <a:r>
              <a:rPr lang="en-GB" dirty="0"/>
              <a:t> </a:t>
            </a:r>
            <a:r>
              <a:rPr lang="en-GB" dirty="0" err="1"/>
              <a:t>cryptographie</a:t>
            </a:r>
            <a:r>
              <a:rPr lang="en-GB" dirty="0"/>
              <a:t>, le </a:t>
            </a:r>
            <a:r>
              <a:rPr lang="en-GB" dirty="0" err="1"/>
              <a:t>cryptage</a:t>
            </a:r>
            <a:r>
              <a:rPr lang="en-GB" dirty="0"/>
              <a:t> est le </a:t>
            </a:r>
            <a:r>
              <a:rPr lang="en-GB" dirty="0" err="1"/>
              <a:t>traitement</a:t>
            </a:r>
            <a:r>
              <a:rPr lang="en-GB" dirty="0"/>
              <a:t> de </a:t>
            </a:r>
            <a:r>
              <a:rPr lang="en-GB" dirty="0" err="1"/>
              <a:t>l'information</a:t>
            </a:r>
            <a:r>
              <a:rPr lang="en-GB" dirty="0"/>
              <a:t>. Ce </a:t>
            </a:r>
            <a:r>
              <a:rPr lang="en-GB" dirty="0" err="1"/>
              <a:t>traitement</a:t>
            </a:r>
            <a:r>
              <a:rPr lang="en-GB" dirty="0"/>
              <a:t> </a:t>
            </a:r>
            <a:r>
              <a:rPr lang="en-GB" dirty="0" err="1"/>
              <a:t>convertit</a:t>
            </a:r>
            <a:r>
              <a:rPr lang="en-GB" dirty="0"/>
              <a:t> la </a:t>
            </a:r>
            <a:r>
              <a:rPr lang="en-GB" dirty="0" err="1"/>
              <a:t>représentation</a:t>
            </a:r>
            <a:r>
              <a:rPr lang="en-GB" dirty="0"/>
              <a:t> </a:t>
            </a:r>
            <a:r>
              <a:rPr lang="en-GB" dirty="0" err="1"/>
              <a:t>originale</a:t>
            </a:r>
            <a:r>
              <a:rPr lang="en-GB" dirty="0"/>
              <a:t> de </a:t>
            </a:r>
            <a:r>
              <a:rPr lang="en-GB" dirty="0" err="1"/>
              <a:t>l'information</a:t>
            </a:r>
            <a:r>
              <a:rPr lang="en-GB" dirty="0"/>
              <a:t>, </a:t>
            </a:r>
            <a:r>
              <a:rPr lang="en-GB" dirty="0" err="1"/>
              <a:t>connue</a:t>
            </a:r>
            <a:r>
              <a:rPr lang="en-GB" dirty="0"/>
              <a:t> sous le nom de </a:t>
            </a:r>
            <a:r>
              <a:rPr lang="en-GB" dirty="0" err="1"/>
              <a:t>texte</a:t>
            </a:r>
            <a:r>
              <a:rPr lang="en-GB" dirty="0"/>
              <a:t> </a:t>
            </a:r>
            <a:r>
              <a:rPr lang="en-GB" dirty="0" err="1"/>
              <a:t>en</a:t>
            </a:r>
            <a:r>
              <a:rPr lang="en-GB" dirty="0"/>
              <a:t> </a:t>
            </a:r>
            <a:r>
              <a:rPr lang="en-GB" dirty="0" err="1"/>
              <a:t>clair</a:t>
            </a:r>
            <a:r>
              <a:rPr lang="en-GB" dirty="0"/>
              <a:t>, </a:t>
            </a:r>
            <a:r>
              <a:rPr lang="en-GB" dirty="0" err="1"/>
              <a:t>en</a:t>
            </a:r>
            <a:r>
              <a:rPr lang="en-GB" dirty="0"/>
              <a:t> </a:t>
            </a:r>
            <a:r>
              <a:rPr lang="en-GB" dirty="0" err="1"/>
              <a:t>une</a:t>
            </a:r>
            <a:r>
              <a:rPr lang="en-GB" dirty="0"/>
              <a:t> </a:t>
            </a:r>
            <a:r>
              <a:rPr lang="en-GB" dirty="0" err="1"/>
              <a:t>forme</a:t>
            </a:r>
            <a:r>
              <a:rPr lang="en-GB" dirty="0"/>
              <a:t> alternative </a:t>
            </a:r>
            <a:r>
              <a:rPr lang="en-GB" dirty="0" err="1"/>
              <a:t>connue</a:t>
            </a:r>
            <a:r>
              <a:rPr lang="en-GB" dirty="0"/>
              <a:t> sous le nom de </a:t>
            </a:r>
            <a:r>
              <a:rPr lang="en-GB" dirty="0" err="1"/>
              <a:t>texte</a:t>
            </a:r>
            <a:r>
              <a:rPr lang="en-GB" dirty="0"/>
              <a:t> </a:t>
            </a:r>
            <a:r>
              <a:rPr lang="en-GB" dirty="0" err="1"/>
              <a:t>crypté</a:t>
            </a:r>
            <a:r>
              <a:rPr lang="en-GB" dirty="0"/>
              <a:t>. </a:t>
            </a:r>
            <a:r>
              <a:rPr lang="en-GB" dirty="0" err="1"/>
              <a:t>Seules</a:t>
            </a:r>
            <a:r>
              <a:rPr lang="en-GB" dirty="0"/>
              <a:t> les parties </a:t>
            </a:r>
            <a:r>
              <a:rPr lang="en-GB" dirty="0" err="1"/>
              <a:t>autorisées</a:t>
            </a:r>
            <a:r>
              <a:rPr lang="en-GB" dirty="0"/>
              <a:t> </a:t>
            </a:r>
            <a:r>
              <a:rPr lang="en-GB" dirty="0" err="1"/>
              <a:t>peuvent</a:t>
            </a:r>
            <a:r>
              <a:rPr lang="en-GB" dirty="0"/>
              <a:t> </a:t>
            </a:r>
            <a:r>
              <a:rPr lang="en-GB" dirty="0" err="1"/>
              <a:t>déchiffrer</a:t>
            </a:r>
            <a:r>
              <a:rPr lang="en-GB" dirty="0"/>
              <a:t> un </a:t>
            </a:r>
            <a:r>
              <a:rPr lang="en-GB" dirty="0" err="1"/>
              <a:t>cryptogramme</a:t>
            </a:r>
            <a:r>
              <a:rPr lang="en-GB" dirty="0"/>
              <a:t> pour le transformer </a:t>
            </a:r>
            <a:r>
              <a:rPr lang="en-GB" dirty="0" err="1"/>
              <a:t>en</a:t>
            </a:r>
            <a:r>
              <a:rPr lang="en-GB" dirty="0"/>
              <a:t> </a:t>
            </a:r>
            <a:r>
              <a:rPr lang="en-GB" dirty="0" err="1"/>
              <a:t>texte</a:t>
            </a:r>
            <a:r>
              <a:rPr lang="en-GB" dirty="0"/>
              <a:t> </a:t>
            </a:r>
            <a:r>
              <a:rPr lang="en-GB" dirty="0" err="1"/>
              <a:t>en</a:t>
            </a:r>
            <a:r>
              <a:rPr lang="en-GB" dirty="0"/>
              <a:t> </a:t>
            </a:r>
            <a:r>
              <a:rPr lang="en-GB" dirty="0" err="1"/>
              <a:t>clair</a:t>
            </a:r>
            <a:r>
              <a:rPr lang="en-GB" dirty="0"/>
              <a:t> et </a:t>
            </a:r>
            <a:r>
              <a:rPr lang="en-GB" dirty="0" err="1"/>
              <a:t>accéder</a:t>
            </a:r>
            <a:r>
              <a:rPr lang="en-GB" dirty="0"/>
              <a:t> </a:t>
            </a:r>
            <a:r>
              <a:rPr lang="en-GB" dirty="0" err="1"/>
              <a:t>à</a:t>
            </a:r>
            <a:r>
              <a:rPr lang="en-GB" dirty="0"/>
              <a:t> </a:t>
            </a:r>
            <a:r>
              <a:rPr lang="en-GB" dirty="0" err="1"/>
              <a:t>l'information</a:t>
            </a:r>
            <a:r>
              <a:rPr lang="en-GB" dirty="0"/>
              <a:t> </a:t>
            </a:r>
            <a:r>
              <a:rPr lang="en-GB" dirty="0" err="1"/>
              <a:t>originale</a:t>
            </a:r>
            <a:r>
              <a:rPr lang="en-GB" dirty="0"/>
              <a:t>. </a:t>
            </a:r>
          </a:p>
          <a:p>
            <a:pPr algn="just"/>
            <a:endParaRPr lang="en-GB" dirty="0"/>
          </a:p>
          <a:p>
            <a:pPr algn="just"/>
            <a:r>
              <a:rPr lang="en-GB" dirty="0"/>
              <a:t>Le </a:t>
            </a:r>
            <a:r>
              <a:rPr lang="en-GB" dirty="0" err="1"/>
              <a:t>cryptage</a:t>
            </a:r>
            <a:r>
              <a:rPr lang="en-GB" dirty="0"/>
              <a:t> </a:t>
            </a:r>
            <a:r>
              <a:rPr lang="en-GB" dirty="0" err="1"/>
              <a:t>n'empêche</a:t>
            </a:r>
            <a:r>
              <a:rPr lang="en-GB" dirty="0"/>
              <a:t> pas </a:t>
            </a:r>
            <a:r>
              <a:rPr lang="en-GB" dirty="0" err="1"/>
              <a:t>en</a:t>
            </a:r>
            <a:r>
              <a:rPr lang="en-GB" dirty="0"/>
              <a:t> </a:t>
            </a:r>
            <a:r>
              <a:rPr lang="en-GB" dirty="0" err="1"/>
              <a:t>soi</a:t>
            </a:r>
            <a:r>
              <a:rPr lang="en-GB" dirty="0"/>
              <a:t> </a:t>
            </a:r>
            <a:r>
              <a:rPr lang="en-GB" dirty="0" err="1"/>
              <a:t>l'interférence</a:t>
            </a:r>
            <a:r>
              <a:rPr lang="en-GB" dirty="0"/>
              <a:t> </a:t>
            </a:r>
            <a:r>
              <a:rPr lang="en-GB" dirty="0" err="1"/>
              <a:t>mais</a:t>
            </a:r>
            <a:r>
              <a:rPr lang="en-GB" dirty="0"/>
              <a:t> refuse le </a:t>
            </a:r>
            <a:r>
              <a:rPr lang="en-GB" dirty="0" err="1"/>
              <a:t>contenu</a:t>
            </a:r>
            <a:r>
              <a:rPr lang="en-GB" dirty="0"/>
              <a:t> intelligible </a:t>
            </a:r>
            <a:r>
              <a:rPr lang="en-GB" dirty="0" err="1"/>
              <a:t>à</a:t>
            </a:r>
            <a:r>
              <a:rPr lang="en-GB" dirty="0"/>
              <a:t> un </a:t>
            </a:r>
            <a:r>
              <a:rPr lang="en-GB" dirty="0" err="1"/>
              <a:t>intercepteur</a:t>
            </a:r>
            <a:r>
              <a:rPr lang="en-GB" dirty="0"/>
              <a:t> </a:t>
            </a:r>
            <a:r>
              <a:rPr lang="en-GB" dirty="0" err="1"/>
              <a:t>potentiel</a:t>
            </a:r>
            <a:r>
              <a:rPr lang="en-GB" dirty="0"/>
              <a:t>. Pour des raisons techniques, un </a:t>
            </a:r>
            <a:r>
              <a:rPr lang="en-GB" dirty="0" err="1"/>
              <a:t>système</a:t>
            </a:r>
            <a:r>
              <a:rPr lang="en-GB" dirty="0"/>
              <a:t> de </a:t>
            </a:r>
            <a:r>
              <a:rPr lang="en-GB" dirty="0" err="1"/>
              <a:t>cryptage</a:t>
            </a:r>
            <a:r>
              <a:rPr lang="en-GB" dirty="0"/>
              <a:t> utilise </a:t>
            </a:r>
            <a:r>
              <a:rPr lang="en-GB" dirty="0" err="1"/>
              <a:t>généralement</a:t>
            </a:r>
            <a:r>
              <a:rPr lang="en-GB" dirty="0"/>
              <a:t> </a:t>
            </a:r>
            <a:r>
              <a:rPr lang="en-GB" dirty="0" err="1"/>
              <a:t>une</a:t>
            </a:r>
            <a:r>
              <a:rPr lang="en-GB" dirty="0"/>
              <a:t> </a:t>
            </a:r>
            <a:r>
              <a:rPr lang="en-GB" dirty="0" err="1"/>
              <a:t>clé</a:t>
            </a:r>
            <a:r>
              <a:rPr lang="en-GB" dirty="0"/>
              <a:t> de </a:t>
            </a:r>
            <a:r>
              <a:rPr lang="en-GB" dirty="0" err="1"/>
              <a:t>cryptage</a:t>
            </a:r>
            <a:r>
              <a:rPr lang="en-GB" dirty="0"/>
              <a:t> pseudo-</a:t>
            </a:r>
            <a:r>
              <a:rPr lang="en-GB" dirty="0" err="1"/>
              <a:t>aléatoire</a:t>
            </a:r>
            <a:r>
              <a:rPr lang="en-GB" dirty="0"/>
              <a:t> </a:t>
            </a:r>
            <a:r>
              <a:rPr lang="en-GB" dirty="0" err="1"/>
              <a:t>générée</a:t>
            </a:r>
            <a:r>
              <a:rPr lang="en-GB" dirty="0"/>
              <a:t> par un </a:t>
            </a:r>
            <a:r>
              <a:rPr lang="en-GB" dirty="0" err="1"/>
              <a:t>algorithme</a:t>
            </a:r>
            <a:r>
              <a:rPr lang="en-GB" dirty="0"/>
              <a:t>. Il est possible de </a:t>
            </a:r>
            <a:r>
              <a:rPr lang="en-GB" dirty="0" err="1"/>
              <a:t>décrypter</a:t>
            </a:r>
            <a:r>
              <a:rPr lang="en-GB" dirty="0"/>
              <a:t> le message sans </a:t>
            </a:r>
            <a:r>
              <a:rPr lang="en-GB" dirty="0" err="1"/>
              <a:t>posséder</a:t>
            </a:r>
            <a:r>
              <a:rPr lang="en-GB" dirty="0"/>
              <a:t> la </a:t>
            </a:r>
            <a:r>
              <a:rPr lang="en-GB" dirty="0" err="1"/>
              <a:t>clé</a:t>
            </a:r>
            <a:r>
              <a:rPr lang="en-GB" dirty="0"/>
              <a:t>, </a:t>
            </a:r>
            <a:r>
              <a:rPr lang="en-GB" dirty="0" err="1"/>
              <a:t>mais</a:t>
            </a:r>
            <a:r>
              <a:rPr lang="en-GB" dirty="0"/>
              <a:t>, pour un </a:t>
            </a:r>
            <a:r>
              <a:rPr lang="en-GB" dirty="0" err="1"/>
              <a:t>système</a:t>
            </a:r>
            <a:r>
              <a:rPr lang="en-GB" dirty="0"/>
              <a:t> de </a:t>
            </a:r>
            <a:r>
              <a:rPr lang="en-GB" dirty="0" err="1"/>
              <a:t>cryptage</a:t>
            </a:r>
            <a:r>
              <a:rPr lang="en-GB" dirty="0"/>
              <a:t> bien </a:t>
            </a:r>
            <a:r>
              <a:rPr lang="en-GB" dirty="0" err="1"/>
              <a:t>conçu</a:t>
            </a:r>
            <a:r>
              <a:rPr lang="en-GB" dirty="0"/>
              <a:t>, des </a:t>
            </a:r>
            <a:r>
              <a:rPr lang="en-GB" dirty="0" err="1"/>
              <a:t>ressources</a:t>
            </a:r>
            <a:r>
              <a:rPr lang="en-GB" dirty="0"/>
              <a:t> et des compétences </a:t>
            </a:r>
            <a:r>
              <a:rPr lang="en-GB" dirty="0" err="1"/>
              <a:t>informatiques</a:t>
            </a:r>
            <a:r>
              <a:rPr lang="en-GB" dirty="0"/>
              <a:t> </a:t>
            </a:r>
            <a:r>
              <a:rPr lang="en-GB" dirty="0" err="1"/>
              <a:t>considérables</a:t>
            </a:r>
            <a:r>
              <a:rPr lang="en-GB" dirty="0"/>
              <a:t> </a:t>
            </a:r>
            <a:r>
              <a:rPr lang="en-GB" dirty="0" err="1"/>
              <a:t>sont</a:t>
            </a:r>
            <a:r>
              <a:rPr lang="en-GB" dirty="0"/>
              <a:t> </a:t>
            </a:r>
            <a:r>
              <a:rPr lang="en-GB" dirty="0" err="1"/>
              <a:t>nécessaires</a:t>
            </a:r>
            <a:r>
              <a:rPr lang="en-GB" dirty="0"/>
              <a:t>. </a:t>
            </a:r>
          </a:p>
          <a:p>
            <a:pPr algn="just"/>
            <a:endParaRPr lang="en-GB" dirty="0"/>
          </a:p>
          <a:p>
            <a:pPr algn="just"/>
            <a:r>
              <a:rPr lang="en-GB" dirty="0"/>
              <a:t>Une </a:t>
            </a:r>
            <a:r>
              <a:rPr lang="en-GB" dirty="0" err="1"/>
              <a:t>cryptocarte</a:t>
            </a:r>
            <a:r>
              <a:rPr lang="en-GB" dirty="0"/>
              <a:t> (</a:t>
            </a:r>
            <a:r>
              <a:rPr lang="en-GB" dirty="0" err="1"/>
              <a:t>ou</a:t>
            </a:r>
            <a:r>
              <a:rPr lang="en-GB" dirty="0"/>
              <a:t> crypto-</a:t>
            </a:r>
            <a:r>
              <a:rPr lang="en-GB" dirty="0" err="1"/>
              <a:t>monnaie</a:t>
            </a:r>
            <a:r>
              <a:rPr lang="en-GB" dirty="0"/>
              <a:t>) est un </a:t>
            </a:r>
            <a:r>
              <a:rPr lang="en-GB" dirty="0" err="1"/>
              <a:t>actif</a:t>
            </a:r>
            <a:r>
              <a:rPr lang="en-GB" dirty="0"/>
              <a:t> numérique </a:t>
            </a:r>
            <a:r>
              <a:rPr lang="en-GB" dirty="0" err="1"/>
              <a:t>conçu</a:t>
            </a:r>
            <a:r>
              <a:rPr lang="en-GB" dirty="0"/>
              <a:t> pour </a:t>
            </a:r>
            <a:r>
              <a:rPr lang="en-GB" dirty="0" err="1"/>
              <a:t>fonctionner</a:t>
            </a:r>
            <a:r>
              <a:rPr lang="en-GB" dirty="0"/>
              <a:t> </a:t>
            </a:r>
            <a:r>
              <a:rPr lang="en-GB" dirty="0" err="1"/>
              <a:t>comme</a:t>
            </a:r>
            <a:r>
              <a:rPr lang="en-GB" dirty="0"/>
              <a:t> un </a:t>
            </a:r>
            <a:r>
              <a:rPr lang="en-GB" dirty="0" err="1"/>
              <a:t>moyen</a:t>
            </a:r>
            <a:r>
              <a:rPr lang="en-GB" dirty="0"/>
              <a:t> </a:t>
            </a:r>
            <a:r>
              <a:rPr lang="en-GB" dirty="0" err="1"/>
              <a:t>d'échange</a:t>
            </a:r>
            <a:r>
              <a:rPr lang="en-GB" dirty="0"/>
              <a:t> dans </a:t>
            </a:r>
            <a:r>
              <a:rPr lang="en-GB" dirty="0" err="1"/>
              <a:t>lequel</a:t>
            </a:r>
            <a:r>
              <a:rPr lang="en-GB" dirty="0"/>
              <a:t> les </a:t>
            </a:r>
            <a:r>
              <a:rPr lang="en-GB" dirty="0" err="1"/>
              <a:t>enregistrements</a:t>
            </a:r>
            <a:r>
              <a:rPr lang="en-GB" dirty="0"/>
              <a:t> de </a:t>
            </a:r>
            <a:r>
              <a:rPr lang="en-GB" dirty="0" err="1"/>
              <a:t>propriété</a:t>
            </a:r>
            <a:r>
              <a:rPr lang="en-GB" dirty="0"/>
              <a:t> des </a:t>
            </a:r>
            <a:r>
              <a:rPr lang="en-GB" dirty="0" err="1"/>
              <a:t>pièces</a:t>
            </a:r>
            <a:r>
              <a:rPr lang="en-GB" dirty="0"/>
              <a:t> </a:t>
            </a:r>
            <a:r>
              <a:rPr lang="en-GB" dirty="0" err="1"/>
              <a:t>individuelles</a:t>
            </a:r>
            <a:r>
              <a:rPr lang="en-GB" dirty="0"/>
              <a:t> </a:t>
            </a:r>
            <a:r>
              <a:rPr lang="en-GB" dirty="0" err="1"/>
              <a:t>sont</a:t>
            </a:r>
            <a:r>
              <a:rPr lang="en-GB" dirty="0"/>
              <a:t> </a:t>
            </a:r>
            <a:r>
              <a:rPr lang="en-GB" dirty="0" err="1"/>
              <a:t>stockés</a:t>
            </a:r>
            <a:r>
              <a:rPr lang="en-GB" dirty="0"/>
              <a:t> dans un grand livre </a:t>
            </a:r>
            <a:r>
              <a:rPr lang="en-GB" dirty="0" err="1"/>
              <a:t>existant</a:t>
            </a:r>
            <a:r>
              <a:rPr lang="en-GB" dirty="0"/>
              <a:t> sous </a:t>
            </a:r>
            <a:r>
              <a:rPr lang="en-GB" dirty="0" err="1"/>
              <a:t>une</a:t>
            </a:r>
            <a:r>
              <a:rPr lang="en-GB" dirty="0"/>
              <a:t> </a:t>
            </a:r>
            <a:r>
              <a:rPr lang="en-GB" dirty="0" err="1"/>
              <a:t>forme</a:t>
            </a:r>
            <a:r>
              <a:rPr lang="en-GB" dirty="0"/>
              <a:t> de base de </a:t>
            </a:r>
            <a:r>
              <a:rPr lang="en-GB" dirty="0" err="1"/>
              <a:t>données</a:t>
            </a:r>
            <a:r>
              <a:rPr lang="en-GB" dirty="0"/>
              <a:t> </a:t>
            </a:r>
            <a:r>
              <a:rPr lang="en-GB" dirty="0" err="1"/>
              <a:t>informatisée</a:t>
            </a:r>
            <a:r>
              <a:rPr lang="en-GB" dirty="0"/>
              <a:t> </a:t>
            </a:r>
            <a:r>
              <a:rPr lang="en-GB" dirty="0" err="1"/>
              <a:t>utilisant</a:t>
            </a:r>
            <a:r>
              <a:rPr lang="en-GB" dirty="0"/>
              <a:t> </a:t>
            </a:r>
            <a:r>
              <a:rPr lang="en-GB" dirty="0" err="1"/>
              <a:t>une</a:t>
            </a:r>
            <a:r>
              <a:rPr lang="en-GB" dirty="0"/>
              <a:t> </a:t>
            </a:r>
            <a:r>
              <a:rPr lang="en-GB" dirty="0" err="1"/>
              <a:t>cryptographie</a:t>
            </a:r>
            <a:r>
              <a:rPr lang="en-GB" dirty="0"/>
              <a:t> forte pour </a:t>
            </a:r>
            <a:r>
              <a:rPr lang="en-GB" dirty="0" err="1"/>
              <a:t>sécuriser</a:t>
            </a:r>
            <a:r>
              <a:rPr lang="en-GB" dirty="0"/>
              <a:t> les </a:t>
            </a:r>
            <a:r>
              <a:rPr lang="en-GB" dirty="0" err="1"/>
              <a:t>enregistrements</a:t>
            </a:r>
            <a:r>
              <a:rPr lang="en-GB" dirty="0"/>
              <a:t> de transaction, pour </a:t>
            </a:r>
            <a:r>
              <a:rPr lang="en-GB" dirty="0" err="1"/>
              <a:t>contrôler</a:t>
            </a:r>
            <a:r>
              <a:rPr lang="en-GB" dirty="0"/>
              <a:t> la </a:t>
            </a:r>
            <a:r>
              <a:rPr lang="en-GB" dirty="0" err="1"/>
              <a:t>création</a:t>
            </a:r>
            <a:r>
              <a:rPr lang="en-GB" dirty="0"/>
              <a:t> de </a:t>
            </a:r>
            <a:r>
              <a:rPr lang="en-GB" dirty="0" err="1"/>
              <a:t>pièces</a:t>
            </a:r>
            <a:r>
              <a:rPr lang="en-GB" dirty="0"/>
              <a:t> </a:t>
            </a:r>
            <a:r>
              <a:rPr lang="en-GB" dirty="0" err="1"/>
              <a:t>supplémentaires</a:t>
            </a:r>
            <a:r>
              <a:rPr lang="en-GB" dirty="0"/>
              <a:t> et pour </a:t>
            </a:r>
            <a:r>
              <a:rPr lang="en-GB" dirty="0" err="1"/>
              <a:t>vérifier</a:t>
            </a:r>
            <a:r>
              <a:rPr lang="en-GB" dirty="0"/>
              <a:t> le </a:t>
            </a:r>
            <a:r>
              <a:rPr lang="en-GB" dirty="0" err="1"/>
              <a:t>transfert</a:t>
            </a:r>
            <a:r>
              <a:rPr lang="en-GB" dirty="0"/>
              <a:t> de </a:t>
            </a:r>
            <a:r>
              <a:rPr lang="en-GB" dirty="0" err="1"/>
              <a:t>propriété</a:t>
            </a:r>
            <a:r>
              <a:rPr lang="en-GB" dirty="0"/>
              <a:t> des </a:t>
            </a:r>
            <a:r>
              <a:rPr lang="en-GB" dirty="0" err="1"/>
              <a:t>pièces</a:t>
            </a:r>
            <a:r>
              <a:rPr lang="en-GB" dirty="0"/>
              <a:t>[1][2]. Les </a:t>
            </a:r>
            <a:r>
              <a:rPr lang="en-GB" dirty="0" err="1"/>
              <a:t>cryptodevises</a:t>
            </a:r>
            <a:r>
              <a:rPr lang="en-GB" dirty="0"/>
              <a:t> </a:t>
            </a:r>
            <a:r>
              <a:rPr lang="en-GB" dirty="0" err="1"/>
              <a:t>utilisent</a:t>
            </a:r>
            <a:r>
              <a:rPr lang="en-GB" dirty="0"/>
              <a:t> </a:t>
            </a:r>
            <a:r>
              <a:rPr lang="en-GB" dirty="0" err="1"/>
              <a:t>généralement</a:t>
            </a:r>
            <a:r>
              <a:rPr lang="en-GB" dirty="0"/>
              <a:t> un </a:t>
            </a:r>
            <a:r>
              <a:rPr lang="en-GB" dirty="0" err="1"/>
              <a:t>contrôle</a:t>
            </a:r>
            <a:r>
              <a:rPr lang="en-GB" dirty="0"/>
              <a:t> </a:t>
            </a:r>
            <a:r>
              <a:rPr lang="en-GB" dirty="0" err="1"/>
              <a:t>décentralisé</a:t>
            </a:r>
            <a:r>
              <a:rPr lang="en-GB" dirty="0"/>
              <a:t> par opposition </a:t>
            </a:r>
            <a:r>
              <a:rPr lang="en-GB" dirty="0" err="1"/>
              <a:t>à</a:t>
            </a:r>
            <a:r>
              <a:rPr lang="en-GB" dirty="0"/>
              <a:t> la </a:t>
            </a:r>
            <a:r>
              <a:rPr lang="en-GB" dirty="0" err="1"/>
              <a:t>monnaie</a:t>
            </a:r>
            <a:r>
              <a:rPr lang="en-GB" dirty="0"/>
              <a:t> numérique </a:t>
            </a:r>
            <a:r>
              <a:rPr lang="en-GB" dirty="0" err="1"/>
              <a:t>centralisée</a:t>
            </a:r>
            <a:r>
              <a:rPr lang="en-GB" dirty="0"/>
              <a:t> et aux </a:t>
            </a:r>
            <a:r>
              <a:rPr lang="en-GB" dirty="0" err="1"/>
              <a:t>systèmes</a:t>
            </a:r>
            <a:r>
              <a:rPr lang="en-GB" dirty="0"/>
              <a:t> </a:t>
            </a:r>
            <a:r>
              <a:rPr lang="en-GB" dirty="0" err="1"/>
              <a:t>bancaires</a:t>
            </a:r>
            <a:r>
              <a:rPr lang="en-GB" dirty="0"/>
              <a:t> </a:t>
            </a:r>
            <a:r>
              <a:rPr lang="en-GB" dirty="0" err="1"/>
              <a:t>centraux</a:t>
            </a:r>
            <a:r>
              <a:rPr lang="en-GB" dirty="0"/>
              <a:t>[3]. </a:t>
            </a:r>
            <a:r>
              <a:rPr lang="en-GB" dirty="0" err="1"/>
              <a:t>Lorsqu'une</a:t>
            </a:r>
            <a:r>
              <a:rPr lang="en-GB" dirty="0"/>
              <a:t> </a:t>
            </a:r>
            <a:r>
              <a:rPr lang="en-GB" dirty="0" err="1"/>
              <a:t>cryptodevise</a:t>
            </a:r>
            <a:r>
              <a:rPr lang="en-GB" dirty="0"/>
              <a:t> est </a:t>
            </a:r>
            <a:r>
              <a:rPr lang="en-GB" dirty="0" err="1"/>
              <a:t>frappée</a:t>
            </a:r>
            <a:r>
              <a:rPr lang="en-GB" dirty="0"/>
              <a:t> </a:t>
            </a:r>
            <a:r>
              <a:rPr lang="en-GB" dirty="0" err="1"/>
              <a:t>ou</a:t>
            </a:r>
            <a:r>
              <a:rPr lang="en-GB" dirty="0"/>
              <a:t> </a:t>
            </a:r>
            <a:r>
              <a:rPr lang="en-GB" dirty="0" err="1"/>
              <a:t>créée</a:t>
            </a:r>
            <a:r>
              <a:rPr lang="en-GB" dirty="0"/>
              <a:t> </a:t>
            </a:r>
            <a:r>
              <a:rPr lang="en-GB" dirty="0" err="1"/>
              <a:t>avant</a:t>
            </a:r>
            <a:r>
              <a:rPr lang="en-GB" dirty="0"/>
              <a:t> </a:t>
            </a:r>
            <a:r>
              <a:rPr lang="en-GB" dirty="0" err="1"/>
              <a:t>l'émission</a:t>
            </a:r>
            <a:r>
              <a:rPr lang="en-GB" dirty="0"/>
              <a:t> </a:t>
            </a:r>
            <a:r>
              <a:rPr lang="en-GB" dirty="0" err="1"/>
              <a:t>ou</a:t>
            </a:r>
            <a:r>
              <a:rPr lang="en-GB" dirty="0"/>
              <a:t> </a:t>
            </a:r>
            <a:r>
              <a:rPr lang="en-GB" dirty="0" err="1"/>
              <a:t>émise</a:t>
            </a:r>
            <a:r>
              <a:rPr lang="en-GB" dirty="0"/>
              <a:t> par un </a:t>
            </a:r>
            <a:r>
              <a:rPr lang="en-GB" dirty="0" err="1"/>
              <a:t>seul</a:t>
            </a:r>
            <a:r>
              <a:rPr lang="en-GB" dirty="0"/>
              <a:t> </a:t>
            </a:r>
            <a:r>
              <a:rPr lang="en-GB" dirty="0" err="1"/>
              <a:t>émetteur</a:t>
            </a:r>
            <a:r>
              <a:rPr lang="en-GB" dirty="0"/>
              <a:t>, </a:t>
            </a:r>
            <a:r>
              <a:rPr lang="en-GB" dirty="0" err="1"/>
              <a:t>elle</a:t>
            </a:r>
            <a:r>
              <a:rPr lang="en-GB" dirty="0"/>
              <a:t> est </a:t>
            </a:r>
            <a:r>
              <a:rPr lang="en-GB" dirty="0" err="1"/>
              <a:t>généralement</a:t>
            </a:r>
            <a:r>
              <a:rPr lang="en-GB" dirty="0"/>
              <a:t> </a:t>
            </a:r>
            <a:r>
              <a:rPr lang="en-GB" dirty="0" err="1"/>
              <a:t>considérée</a:t>
            </a:r>
            <a:r>
              <a:rPr lang="en-GB" dirty="0"/>
              <a:t> </a:t>
            </a:r>
            <a:r>
              <a:rPr lang="en-GB" dirty="0" err="1"/>
              <a:t>comme</a:t>
            </a:r>
            <a:r>
              <a:rPr lang="en-GB" dirty="0"/>
              <a:t> </a:t>
            </a:r>
            <a:r>
              <a:rPr lang="en-GB" dirty="0" err="1"/>
              <a:t>centralisée</a:t>
            </a:r>
            <a:r>
              <a:rPr lang="en-GB" dirty="0"/>
              <a:t>. </a:t>
            </a:r>
            <a:r>
              <a:rPr lang="en-GB" dirty="0" err="1"/>
              <a:t>Lorsqu'elle</a:t>
            </a:r>
            <a:r>
              <a:rPr lang="en-GB" dirty="0"/>
              <a:t> est mise </a:t>
            </a:r>
            <a:r>
              <a:rPr lang="en-GB" dirty="0" err="1"/>
              <a:t>en</a:t>
            </a:r>
            <a:r>
              <a:rPr lang="en-GB" dirty="0"/>
              <a:t> </a:t>
            </a:r>
            <a:r>
              <a:rPr lang="en-GB" dirty="0" err="1"/>
              <a:t>œuvre</a:t>
            </a:r>
            <a:r>
              <a:rPr lang="en-GB" dirty="0"/>
              <a:t> avec un </a:t>
            </a:r>
            <a:r>
              <a:rPr lang="en-GB" dirty="0" err="1"/>
              <a:t>contrôle</a:t>
            </a:r>
            <a:r>
              <a:rPr lang="en-GB" dirty="0"/>
              <a:t> </a:t>
            </a:r>
            <a:r>
              <a:rPr lang="en-GB" dirty="0" err="1"/>
              <a:t>décentralisé</a:t>
            </a:r>
            <a:r>
              <a:rPr lang="en-GB" dirty="0"/>
              <a:t>, </a:t>
            </a:r>
            <a:r>
              <a:rPr lang="en-GB" dirty="0" err="1"/>
              <a:t>chaque</a:t>
            </a:r>
            <a:r>
              <a:rPr lang="en-GB" dirty="0"/>
              <a:t> </a:t>
            </a:r>
            <a:r>
              <a:rPr lang="en-GB" dirty="0" err="1"/>
              <a:t>cryptocarte</a:t>
            </a:r>
            <a:r>
              <a:rPr lang="en-GB" dirty="0"/>
              <a:t> </a:t>
            </a:r>
            <a:r>
              <a:rPr lang="en-GB" dirty="0" err="1"/>
              <a:t>fonctionne</a:t>
            </a:r>
            <a:r>
              <a:rPr lang="en-GB" dirty="0"/>
              <a:t> grâce </a:t>
            </a:r>
            <a:r>
              <a:rPr lang="en-GB" dirty="0" err="1"/>
              <a:t>à</a:t>
            </a:r>
            <a:r>
              <a:rPr lang="en-GB" dirty="0"/>
              <a:t> </a:t>
            </a:r>
            <a:r>
              <a:rPr lang="en-GB" dirty="0" err="1"/>
              <a:t>une</a:t>
            </a:r>
            <a:r>
              <a:rPr lang="en-GB" dirty="0"/>
              <a:t> </a:t>
            </a:r>
            <a:r>
              <a:rPr lang="en-GB" dirty="0" err="1"/>
              <a:t>technologie</a:t>
            </a:r>
            <a:r>
              <a:rPr lang="en-GB" dirty="0"/>
              <a:t> de grand livre </a:t>
            </a:r>
            <a:r>
              <a:rPr lang="en-GB" dirty="0" err="1"/>
              <a:t>distribué</a:t>
            </a:r>
            <a:r>
              <a:rPr lang="en-GB" dirty="0"/>
              <a:t>, </a:t>
            </a:r>
            <a:r>
              <a:rPr lang="en-GB" dirty="0" err="1"/>
              <a:t>généralement</a:t>
            </a:r>
            <a:r>
              <a:rPr lang="en-GB" dirty="0"/>
              <a:t> </a:t>
            </a:r>
            <a:r>
              <a:rPr lang="en-GB" dirty="0" err="1"/>
              <a:t>une</a:t>
            </a:r>
            <a:r>
              <a:rPr lang="en-GB" dirty="0"/>
              <a:t> </a:t>
            </a:r>
            <a:r>
              <a:rPr lang="en-GB" dirty="0" err="1"/>
              <a:t>chaîne</a:t>
            </a:r>
            <a:r>
              <a:rPr lang="en-GB" dirty="0"/>
              <a:t> de blocs, qui </a:t>
            </a:r>
            <a:r>
              <a:rPr lang="en-GB" dirty="0" err="1"/>
              <a:t>sert</a:t>
            </a:r>
            <a:r>
              <a:rPr lang="en-GB" dirty="0"/>
              <a:t> de base de </a:t>
            </a:r>
            <a:r>
              <a:rPr lang="en-GB" dirty="0" err="1"/>
              <a:t>données</a:t>
            </a:r>
            <a:r>
              <a:rPr lang="en-GB" dirty="0"/>
              <a:t> </a:t>
            </a:r>
            <a:r>
              <a:rPr lang="en-GB" dirty="0" err="1"/>
              <a:t>publique</a:t>
            </a:r>
            <a:r>
              <a:rPr lang="en-GB" dirty="0"/>
              <a:t> des transactions </a:t>
            </a:r>
            <a:r>
              <a:rPr lang="en-GB" dirty="0" err="1"/>
              <a:t>financières</a:t>
            </a:r>
            <a:r>
              <a:rPr lang="en-GB" dirty="0"/>
              <a:t>.</a:t>
            </a:r>
          </a:p>
          <a:p>
            <a:pPr algn="just"/>
            <a:endParaRPr lang="en-GB" dirty="0"/>
          </a:p>
          <a:p>
            <a:pPr algn="just"/>
            <a:r>
              <a:rPr lang="en-GB" dirty="0"/>
              <a:t>Le "Dark Web" est le </a:t>
            </a:r>
            <a:r>
              <a:rPr lang="en-GB" dirty="0" err="1"/>
              <a:t>contenu</a:t>
            </a:r>
            <a:r>
              <a:rPr lang="en-GB" dirty="0"/>
              <a:t> du World Wide Web qui </a:t>
            </a:r>
            <a:r>
              <a:rPr lang="en-GB" dirty="0" err="1"/>
              <a:t>existe</a:t>
            </a:r>
            <a:r>
              <a:rPr lang="en-GB" dirty="0"/>
              <a:t> sur les darknets, </a:t>
            </a:r>
            <a:r>
              <a:rPr lang="en-GB" dirty="0" err="1"/>
              <a:t>réseaux</a:t>
            </a:r>
            <a:r>
              <a:rPr lang="en-GB" dirty="0"/>
              <a:t> </a:t>
            </a:r>
            <a:r>
              <a:rPr lang="en-GB" dirty="0" err="1"/>
              <a:t>superposés</a:t>
            </a:r>
            <a:r>
              <a:rPr lang="en-GB" dirty="0"/>
              <a:t> qui </a:t>
            </a:r>
            <a:r>
              <a:rPr lang="en-GB" dirty="0" err="1"/>
              <a:t>utilisent</a:t>
            </a:r>
            <a:r>
              <a:rPr lang="en-GB" dirty="0"/>
              <a:t> </a:t>
            </a:r>
            <a:r>
              <a:rPr lang="en-GB" dirty="0" err="1"/>
              <a:t>l'Internet</a:t>
            </a:r>
            <a:r>
              <a:rPr lang="en-GB" dirty="0"/>
              <a:t> </a:t>
            </a:r>
            <a:r>
              <a:rPr lang="en-GB" dirty="0" err="1"/>
              <a:t>mais</a:t>
            </a:r>
            <a:r>
              <a:rPr lang="en-GB" dirty="0"/>
              <a:t> dont </a:t>
            </a:r>
            <a:r>
              <a:rPr lang="en-GB" dirty="0" err="1"/>
              <a:t>l'accès</a:t>
            </a:r>
            <a:r>
              <a:rPr lang="en-GB" dirty="0"/>
              <a:t> </a:t>
            </a:r>
            <a:r>
              <a:rPr lang="en-GB" dirty="0" err="1"/>
              <a:t>nécessite</a:t>
            </a:r>
            <a:r>
              <a:rPr lang="en-GB" dirty="0"/>
              <a:t> un </a:t>
            </a:r>
            <a:r>
              <a:rPr lang="en-GB" dirty="0" err="1"/>
              <a:t>logiciel</a:t>
            </a:r>
            <a:r>
              <a:rPr lang="en-GB" dirty="0"/>
              <a:t>, des configurations </a:t>
            </a:r>
            <a:r>
              <a:rPr lang="en-GB" dirty="0" err="1"/>
              <a:t>ou</a:t>
            </a:r>
            <a:r>
              <a:rPr lang="en-GB" dirty="0"/>
              <a:t> </a:t>
            </a:r>
            <a:r>
              <a:rPr lang="en-GB" dirty="0" err="1"/>
              <a:t>une</a:t>
            </a:r>
            <a:r>
              <a:rPr lang="en-GB" dirty="0"/>
              <a:t> </a:t>
            </a:r>
            <a:r>
              <a:rPr lang="en-GB" dirty="0" err="1"/>
              <a:t>autorisation</a:t>
            </a:r>
            <a:r>
              <a:rPr lang="en-GB" dirty="0"/>
              <a:t> </a:t>
            </a:r>
            <a:r>
              <a:rPr lang="en-GB" dirty="0" err="1"/>
              <a:t>spécifiques</a:t>
            </a:r>
            <a:r>
              <a:rPr lang="en-GB" dirty="0"/>
              <a:t>. Grâce </a:t>
            </a:r>
            <a:r>
              <a:rPr lang="en-GB" dirty="0" err="1"/>
              <a:t>à</a:t>
            </a:r>
            <a:r>
              <a:rPr lang="en-GB" dirty="0"/>
              <a:t> la toile noire, les </a:t>
            </a:r>
            <a:r>
              <a:rPr lang="en-GB" dirty="0" err="1"/>
              <a:t>réseaux</a:t>
            </a:r>
            <a:r>
              <a:rPr lang="en-GB" dirty="0"/>
              <a:t> </a:t>
            </a:r>
            <a:r>
              <a:rPr lang="en-GB" dirty="0" err="1"/>
              <a:t>privés</a:t>
            </a:r>
            <a:r>
              <a:rPr lang="en-GB" dirty="0"/>
              <a:t> de banlieue </a:t>
            </a:r>
            <a:r>
              <a:rPr lang="en-GB" dirty="0" err="1"/>
              <a:t>peuvent</a:t>
            </a:r>
            <a:r>
              <a:rPr lang="en-GB" dirty="0"/>
              <a:t> </a:t>
            </a:r>
            <a:r>
              <a:rPr lang="en-GB" dirty="0" err="1"/>
              <a:t>communiquer</a:t>
            </a:r>
            <a:r>
              <a:rPr lang="en-GB" dirty="0"/>
              <a:t> et faire des affaires de manière anonyme sans </a:t>
            </a:r>
            <a:r>
              <a:rPr lang="en-GB" dirty="0" err="1"/>
              <a:t>divulguer</a:t>
            </a:r>
            <a:r>
              <a:rPr lang="en-GB" dirty="0"/>
              <a:t> </a:t>
            </a:r>
            <a:r>
              <a:rPr lang="en-GB" dirty="0" err="1"/>
              <a:t>d'informations</a:t>
            </a:r>
            <a:r>
              <a:rPr lang="en-GB" dirty="0"/>
              <a:t> </a:t>
            </a:r>
            <a:r>
              <a:rPr lang="en-GB" dirty="0" err="1"/>
              <a:t>d'identification</a:t>
            </a:r>
            <a:r>
              <a:rPr lang="en-GB" dirty="0"/>
              <a:t>, </a:t>
            </a:r>
            <a:r>
              <a:rPr lang="en-GB" dirty="0" err="1"/>
              <a:t>comme</a:t>
            </a:r>
            <a:r>
              <a:rPr lang="en-GB" dirty="0"/>
              <a:t> le lieu. Le web invisible </a:t>
            </a:r>
            <a:r>
              <a:rPr lang="en-GB" dirty="0" err="1"/>
              <a:t>constitue</a:t>
            </a:r>
            <a:r>
              <a:rPr lang="en-GB" dirty="0"/>
              <a:t> </a:t>
            </a:r>
            <a:r>
              <a:rPr lang="en-GB" dirty="0" err="1"/>
              <a:t>une</a:t>
            </a:r>
            <a:r>
              <a:rPr lang="en-GB" dirty="0"/>
              <a:t> petite </a:t>
            </a:r>
            <a:r>
              <a:rPr lang="en-GB" dirty="0" err="1"/>
              <a:t>partie</a:t>
            </a:r>
            <a:r>
              <a:rPr lang="en-GB" dirty="0"/>
              <a:t> du web </a:t>
            </a:r>
            <a:r>
              <a:rPr lang="en-GB" dirty="0" err="1"/>
              <a:t>profond</a:t>
            </a:r>
            <a:r>
              <a:rPr lang="en-GB" dirty="0"/>
              <a:t>, la </a:t>
            </a:r>
            <a:r>
              <a:rPr lang="en-GB" dirty="0" err="1"/>
              <a:t>partie</a:t>
            </a:r>
            <a:r>
              <a:rPr lang="en-GB" dirty="0"/>
              <a:t> du web qui </a:t>
            </a:r>
            <a:r>
              <a:rPr lang="en-GB" dirty="0" err="1"/>
              <a:t>n'est</a:t>
            </a:r>
            <a:r>
              <a:rPr lang="en-GB" dirty="0"/>
              <a:t> pas </a:t>
            </a:r>
            <a:r>
              <a:rPr lang="en-GB" dirty="0" err="1"/>
              <a:t>indexée</a:t>
            </a:r>
            <a:r>
              <a:rPr lang="en-GB" dirty="0"/>
              <a:t> par les </a:t>
            </a:r>
            <a:r>
              <a:rPr lang="en-GB" dirty="0" err="1"/>
              <a:t>moteurs</a:t>
            </a:r>
            <a:r>
              <a:rPr lang="en-GB" dirty="0"/>
              <a:t> de recherche, bien que </a:t>
            </a:r>
            <a:r>
              <a:rPr lang="en-GB" dirty="0" err="1"/>
              <a:t>parfois</a:t>
            </a:r>
            <a:r>
              <a:rPr lang="en-GB" dirty="0"/>
              <a:t> le </a:t>
            </a:r>
            <a:r>
              <a:rPr lang="en-GB" dirty="0" err="1"/>
              <a:t>terme</a:t>
            </a:r>
            <a:r>
              <a:rPr lang="en-GB" dirty="0"/>
              <a:t> web </a:t>
            </a:r>
            <a:r>
              <a:rPr lang="en-GB" dirty="0" err="1"/>
              <a:t>profond</a:t>
            </a:r>
            <a:r>
              <a:rPr lang="en-GB" dirty="0"/>
              <a:t> </a:t>
            </a:r>
            <a:r>
              <a:rPr lang="en-GB" dirty="0" err="1"/>
              <a:t>soit</a:t>
            </a:r>
            <a:r>
              <a:rPr lang="en-GB" dirty="0"/>
              <a:t> </a:t>
            </a:r>
            <a:r>
              <a:rPr lang="en-GB" dirty="0" err="1"/>
              <a:t>utilisé</a:t>
            </a:r>
            <a:r>
              <a:rPr lang="en-GB" dirty="0"/>
              <a:t> </a:t>
            </a:r>
            <a:r>
              <a:rPr lang="en-GB" dirty="0" err="1"/>
              <a:t>à</a:t>
            </a:r>
            <a:r>
              <a:rPr lang="en-GB" dirty="0"/>
              <a:t> tort pour </a:t>
            </a:r>
            <a:r>
              <a:rPr lang="en-GB" dirty="0" err="1"/>
              <a:t>désigner</a:t>
            </a:r>
            <a:r>
              <a:rPr lang="en-GB" dirty="0"/>
              <a:t> </a:t>
            </a:r>
            <a:r>
              <a:rPr lang="en-GB" dirty="0" err="1"/>
              <a:t>spécifiquement</a:t>
            </a:r>
            <a:r>
              <a:rPr lang="en-GB" dirty="0"/>
              <a:t> le web invisible.</a:t>
            </a:r>
          </a:p>
          <a:p>
            <a:pPr algn="just"/>
            <a:endParaRPr lang="en-GB" dirty="0"/>
          </a:p>
          <a:p>
            <a:pPr algn="just"/>
            <a:r>
              <a:rPr lang="en-GB" dirty="0"/>
              <a:t>Le stockage dans le </a:t>
            </a:r>
            <a:r>
              <a:rPr lang="en-GB" dirty="0" err="1"/>
              <a:t>nuage</a:t>
            </a:r>
            <a:r>
              <a:rPr lang="en-GB" dirty="0"/>
              <a:t> est un </a:t>
            </a:r>
            <a:r>
              <a:rPr lang="en-GB" dirty="0" err="1"/>
              <a:t>modèle</a:t>
            </a:r>
            <a:r>
              <a:rPr lang="en-GB" dirty="0"/>
              <a:t> de stockage de </a:t>
            </a:r>
            <a:r>
              <a:rPr lang="en-GB" dirty="0" err="1"/>
              <a:t>données</a:t>
            </a:r>
            <a:r>
              <a:rPr lang="en-GB" dirty="0"/>
              <a:t> </a:t>
            </a:r>
            <a:r>
              <a:rPr lang="en-GB" dirty="0" err="1"/>
              <a:t>informatiques</a:t>
            </a:r>
            <a:r>
              <a:rPr lang="en-GB" dirty="0"/>
              <a:t> dans </a:t>
            </a:r>
            <a:r>
              <a:rPr lang="en-GB" dirty="0" err="1"/>
              <a:t>lequel</a:t>
            </a:r>
            <a:r>
              <a:rPr lang="en-GB" dirty="0"/>
              <a:t> les </a:t>
            </a:r>
            <a:r>
              <a:rPr lang="en-GB" dirty="0" err="1"/>
              <a:t>données</a:t>
            </a:r>
            <a:r>
              <a:rPr lang="en-GB" dirty="0"/>
              <a:t> </a:t>
            </a:r>
            <a:r>
              <a:rPr lang="en-GB" dirty="0" err="1"/>
              <a:t>numériques</a:t>
            </a:r>
            <a:r>
              <a:rPr lang="en-GB" dirty="0"/>
              <a:t> </a:t>
            </a:r>
            <a:r>
              <a:rPr lang="en-GB" dirty="0" err="1"/>
              <a:t>sont</a:t>
            </a:r>
            <a:r>
              <a:rPr lang="en-GB" dirty="0"/>
              <a:t> </a:t>
            </a:r>
            <a:r>
              <a:rPr lang="en-GB" dirty="0" err="1"/>
              <a:t>stockées</a:t>
            </a:r>
            <a:r>
              <a:rPr lang="en-GB" dirty="0"/>
              <a:t> dans des pools </a:t>
            </a:r>
            <a:r>
              <a:rPr lang="en-GB" dirty="0" err="1"/>
              <a:t>logiques</a:t>
            </a:r>
            <a:r>
              <a:rPr lang="en-GB" dirty="0"/>
              <a:t>, </a:t>
            </a:r>
            <a:r>
              <a:rPr lang="en-GB" dirty="0" err="1"/>
              <a:t>dits</a:t>
            </a:r>
            <a:r>
              <a:rPr lang="en-GB" dirty="0"/>
              <a:t> "dans le </a:t>
            </a:r>
            <a:r>
              <a:rPr lang="en-GB" dirty="0" err="1"/>
              <a:t>nuage</a:t>
            </a:r>
            <a:r>
              <a:rPr lang="en-GB" dirty="0"/>
              <a:t>". Le stockage physique </a:t>
            </a:r>
            <a:r>
              <a:rPr lang="en-GB" dirty="0" err="1"/>
              <a:t>s'étend</a:t>
            </a:r>
            <a:r>
              <a:rPr lang="en-GB" dirty="0"/>
              <a:t> sur </a:t>
            </a:r>
            <a:r>
              <a:rPr lang="en-GB" dirty="0" err="1"/>
              <a:t>plusieurs</a:t>
            </a:r>
            <a:r>
              <a:rPr lang="en-GB" dirty="0"/>
              <a:t> </a:t>
            </a:r>
            <a:r>
              <a:rPr lang="en-GB" dirty="0" err="1"/>
              <a:t>serveurs</a:t>
            </a:r>
            <a:r>
              <a:rPr lang="en-GB" dirty="0"/>
              <a:t> (</a:t>
            </a:r>
            <a:r>
              <a:rPr lang="en-GB" dirty="0" err="1"/>
              <a:t>parfois</a:t>
            </a:r>
            <a:r>
              <a:rPr lang="en-GB" dirty="0"/>
              <a:t> dans </a:t>
            </a:r>
            <a:r>
              <a:rPr lang="en-GB" dirty="0" err="1"/>
              <a:t>plusieurs</a:t>
            </a:r>
            <a:r>
              <a:rPr lang="en-GB" dirty="0"/>
              <a:t> </a:t>
            </a:r>
            <a:r>
              <a:rPr lang="en-GB" dirty="0" err="1"/>
              <a:t>endroits</a:t>
            </a:r>
            <a:r>
              <a:rPr lang="en-GB" dirty="0"/>
              <a:t>), et </a:t>
            </a:r>
            <a:r>
              <a:rPr lang="en-GB" dirty="0" err="1"/>
              <a:t>l'environnement</a:t>
            </a:r>
            <a:r>
              <a:rPr lang="en-GB" dirty="0"/>
              <a:t> physique est </a:t>
            </a:r>
            <a:r>
              <a:rPr lang="en-GB" dirty="0" err="1"/>
              <a:t>généralement</a:t>
            </a:r>
            <a:r>
              <a:rPr lang="en-GB" dirty="0"/>
              <a:t> </a:t>
            </a:r>
            <a:r>
              <a:rPr lang="en-GB" dirty="0" err="1"/>
              <a:t>détenu</a:t>
            </a:r>
            <a:r>
              <a:rPr lang="en-GB" dirty="0"/>
              <a:t> et </a:t>
            </a:r>
            <a:r>
              <a:rPr lang="en-GB" dirty="0" err="1"/>
              <a:t>géré</a:t>
            </a:r>
            <a:r>
              <a:rPr lang="en-GB" dirty="0"/>
              <a:t> par </a:t>
            </a:r>
            <a:r>
              <a:rPr lang="en-GB" dirty="0" err="1"/>
              <a:t>une</a:t>
            </a:r>
            <a:r>
              <a:rPr lang="en-GB" dirty="0"/>
              <a:t> </a:t>
            </a:r>
            <a:r>
              <a:rPr lang="en-GB" dirty="0" err="1"/>
              <a:t>société</a:t>
            </a:r>
            <a:r>
              <a:rPr lang="en-GB" dirty="0"/>
              <a:t> </a:t>
            </a:r>
            <a:r>
              <a:rPr lang="en-GB" dirty="0" err="1"/>
              <a:t>d'hébergement</a:t>
            </a:r>
            <a:r>
              <a:rPr lang="en-GB" dirty="0"/>
              <a:t>. </a:t>
            </a:r>
            <a:r>
              <a:rPr lang="en-GB" dirty="0" err="1"/>
              <a:t>Ces</a:t>
            </a:r>
            <a:r>
              <a:rPr lang="en-GB" dirty="0"/>
              <a:t> </a:t>
            </a:r>
            <a:r>
              <a:rPr lang="en-GB" dirty="0" err="1"/>
              <a:t>prestataires</a:t>
            </a:r>
            <a:r>
              <a:rPr lang="en-GB" dirty="0"/>
              <a:t> de services de stockage dans le </a:t>
            </a:r>
            <a:r>
              <a:rPr lang="en-GB" dirty="0" err="1"/>
              <a:t>nuage</a:t>
            </a:r>
            <a:r>
              <a:rPr lang="en-GB" dirty="0"/>
              <a:t> </a:t>
            </a:r>
            <a:r>
              <a:rPr lang="en-GB" dirty="0" err="1"/>
              <a:t>sont</a:t>
            </a:r>
            <a:r>
              <a:rPr lang="en-GB" dirty="0"/>
              <a:t> chargés de </a:t>
            </a:r>
            <a:r>
              <a:rPr lang="en-GB" dirty="0" err="1"/>
              <a:t>maintenir</a:t>
            </a:r>
            <a:r>
              <a:rPr lang="en-GB" dirty="0"/>
              <a:t> les </a:t>
            </a:r>
            <a:r>
              <a:rPr lang="en-GB" dirty="0" err="1"/>
              <a:t>données</a:t>
            </a:r>
            <a:r>
              <a:rPr lang="en-GB" dirty="0"/>
              <a:t> </a:t>
            </a:r>
            <a:r>
              <a:rPr lang="en-GB" dirty="0" err="1"/>
              <a:t>disponibles</a:t>
            </a:r>
            <a:r>
              <a:rPr lang="en-GB" dirty="0"/>
              <a:t> et </a:t>
            </a:r>
            <a:r>
              <a:rPr lang="en-GB" dirty="0" err="1"/>
              <a:t>accessibles</a:t>
            </a:r>
            <a:r>
              <a:rPr lang="en-GB" dirty="0"/>
              <a:t>, et </a:t>
            </a:r>
            <a:r>
              <a:rPr lang="en-GB" dirty="0" err="1"/>
              <a:t>l'environnement</a:t>
            </a:r>
            <a:r>
              <a:rPr lang="en-GB" dirty="0"/>
              <a:t> physique protégé et </a:t>
            </a:r>
            <a:r>
              <a:rPr lang="en-GB" dirty="0" err="1"/>
              <a:t>en</a:t>
            </a:r>
            <a:r>
              <a:rPr lang="en-GB" dirty="0"/>
              <a:t> </a:t>
            </a:r>
            <a:r>
              <a:rPr lang="en-GB" dirty="0" err="1"/>
              <a:t>fonctionnement</a:t>
            </a:r>
            <a:r>
              <a:rPr lang="en-GB" dirty="0"/>
              <a:t>. Les </a:t>
            </a:r>
            <a:r>
              <a:rPr lang="en-GB" dirty="0" err="1"/>
              <a:t>personnes</a:t>
            </a:r>
            <a:r>
              <a:rPr lang="en-GB" dirty="0"/>
              <a:t> et les organisations </a:t>
            </a:r>
            <a:r>
              <a:rPr lang="en-GB" dirty="0" err="1"/>
              <a:t>achètent</a:t>
            </a:r>
            <a:r>
              <a:rPr lang="en-GB" dirty="0"/>
              <a:t> </a:t>
            </a:r>
            <a:r>
              <a:rPr lang="en-GB" dirty="0" err="1"/>
              <a:t>ou</a:t>
            </a:r>
            <a:r>
              <a:rPr lang="en-GB" dirty="0"/>
              <a:t> </a:t>
            </a:r>
            <a:r>
              <a:rPr lang="en-GB" dirty="0" err="1"/>
              <a:t>louent</a:t>
            </a:r>
            <a:r>
              <a:rPr lang="en-GB" dirty="0"/>
              <a:t> de la </a:t>
            </a:r>
            <a:r>
              <a:rPr lang="en-GB" dirty="0" err="1"/>
              <a:t>capacité</a:t>
            </a:r>
            <a:r>
              <a:rPr lang="en-GB" dirty="0"/>
              <a:t> de stockage </a:t>
            </a:r>
            <a:r>
              <a:rPr lang="en-GB" dirty="0" err="1"/>
              <a:t>auprès</a:t>
            </a:r>
            <a:r>
              <a:rPr lang="en-GB" dirty="0"/>
              <a:t> des </a:t>
            </a:r>
            <a:r>
              <a:rPr lang="en-GB" dirty="0" err="1"/>
              <a:t>prestataires</a:t>
            </a:r>
            <a:r>
              <a:rPr lang="en-GB" dirty="0"/>
              <a:t> pour stocker les </a:t>
            </a:r>
            <a:r>
              <a:rPr lang="en-GB" dirty="0" err="1"/>
              <a:t>données</a:t>
            </a:r>
            <a:r>
              <a:rPr lang="en-GB" dirty="0"/>
              <a:t> des </a:t>
            </a:r>
            <a:r>
              <a:rPr lang="en-GB" dirty="0" err="1"/>
              <a:t>utilisateurs</a:t>
            </a:r>
            <a:r>
              <a:rPr lang="en-GB" dirty="0"/>
              <a:t>, des organisations </a:t>
            </a:r>
            <a:r>
              <a:rPr lang="en-GB" dirty="0" err="1"/>
              <a:t>ou</a:t>
            </a:r>
            <a:r>
              <a:rPr lang="en-GB" dirty="0"/>
              <a:t> des applications. </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911581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La </a:t>
            </a:r>
            <a:r>
              <a:rPr lang="en-GB" dirty="0" err="1"/>
              <a:t>mondialisation</a:t>
            </a:r>
            <a:r>
              <a:rPr lang="en-GB" dirty="0"/>
              <a:t> et la </a:t>
            </a:r>
            <a:r>
              <a:rPr lang="en-GB" dirty="0" err="1"/>
              <a:t>mobilité</a:t>
            </a:r>
            <a:r>
              <a:rPr lang="en-GB" dirty="0"/>
              <a:t> </a:t>
            </a:r>
            <a:r>
              <a:rPr lang="en-GB" dirty="0" err="1"/>
              <a:t>croissante</a:t>
            </a:r>
            <a:r>
              <a:rPr lang="en-GB" dirty="0"/>
              <a:t> des </a:t>
            </a:r>
            <a:r>
              <a:rPr lang="en-GB" dirty="0" err="1"/>
              <a:t>personnes</a:t>
            </a:r>
            <a:r>
              <a:rPr lang="en-GB" dirty="0"/>
              <a:t> </a:t>
            </a:r>
            <a:r>
              <a:rPr lang="en-GB" dirty="0" err="1"/>
              <a:t>à</a:t>
            </a:r>
            <a:r>
              <a:rPr lang="en-GB" dirty="0"/>
              <a:t> travers le monde </a:t>
            </a:r>
            <a:r>
              <a:rPr lang="en-GB" dirty="0" err="1"/>
              <a:t>créent</a:t>
            </a:r>
            <a:r>
              <a:rPr lang="en-GB" dirty="0"/>
              <a:t> de </a:t>
            </a:r>
            <a:r>
              <a:rPr lang="en-GB" dirty="0" err="1"/>
              <a:t>nouvelles</a:t>
            </a:r>
            <a:r>
              <a:rPr lang="en-GB" dirty="0"/>
              <a:t> </a:t>
            </a:r>
            <a:r>
              <a:rPr lang="en-GB" dirty="0" err="1"/>
              <a:t>opportunités</a:t>
            </a:r>
            <a:r>
              <a:rPr lang="en-GB" dirty="0"/>
              <a:t> pour la </a:t>
            </a:r>
            <a:r>
              <a:rPr lang="en-GB" dirty="0" err="1"/>
              <a:t>criminalité</a:t>
            </a:r>
            <a:r>
              <a:rPr lang="en-GB" dirty="0"/>
              <a:t> </a:t>
            </a:r>
            <a:r>
              <a:rPr lang="en-GB" dirty="0" err="1"/>
              <a:t>transfrontalière</a:t>
            </a:r>
            <a:r>
              <a:rPr lang="en-GB" dirty="0"/>
              <a:t>. </a:t>
            </a:r>
            <a:r>
              <a:rPr lang="en-GB" dirty="0" err="1"/>
              <a:t>C'est</a:t>
            </a:r>
            <a:r>
              <a:rPr lang="en-GB" dirty="0"/>
              <a:t> </a:t>
            </a:r>
            <a:r>
              <a:rPr lang="en-GB" dirty="0" err="1"/>
              <a:t>pourquoi</a:t>
            </a:r>
            <a:r>
              <a:rPr lang="en-GB" dirty="0"/>
              <a:t> </a:t>
            </a:r>
            <a:r>
              <a:rPr lang="en-GB" dirty="0" err="1"/>
              <a:t>l'entraide</a:t>
            </a:r>
            <a:r>
              <a:rPr lang="en-GB" dirty="0"/>
              <a:t> </a:t>
            </a:r>
            <a:r>
              <a:rPr lang="en-GB" dirty="0" err="1"/>
              <a:t>judiciaire</a:t>
            </a:r>
            <a:r>
              <a:rPr lang="en-GB" dirty="0"/>
              <a:t> et les accords </a:t>
            </a:r>
            <a:r>
              <a:rPr lang="en-GB" dirty="0" err="1"/>
              <a:t>d'extradition</a:t>
            </a:r>
            <a:r>
              <a:rPr lang="en-GB" dirty="0"/>
              <a:t> </a:t>
            </a:r>
            <a:r>
              <a:rPr lang="en-GB" dirty="0" err="1"/>
              <a:t>sont</a:t>
            </a:r>
            <a:r>
              <a:rPr lang="en-GB" dirty="0"/>
              <a:t> </a:t>
            </a:r>
            <a:r>
              <a:rPr lang="en-GB" dirty="0" err="1"/>
              <a:t>essentiels</a:t>
            </a:r>
            <a:r>
              <a:rPr lang="en-GB" dirty="0"/>
              <a:t> pour </a:t>
            </a:r>
            <a:r>
              <a:rPr lang="en-GB" dirty="0" err="1"/>
              <a:t>mettre</a:t>
            </a:r>
            <a:r>
              <a:rPr lang="en-GB" dirty="0"/>
              <a:t> un </a:t>
            </a:r>
            <a:r>
              <a:rPr lang="en-GB" dirty="0" err="1"/>
              <a:t>terme</a:t>
            </a:r>
            <a:r>
              <a:rPr lang="en-GB" dirty="0"/>
              <a:t> </a:t>
            </a:r>
            <a:r>
              <a:rPr lang="en-GB" dirty="0" err="1"/>
              <a:t>à</a:t>
            </a:r>
            <a:r>
              <a:rPr lang="en-GB" dirty="0"/>
              <a:t> la </a:t>
            </a:r>
            <a:r>
              <a:rPr lang="en-GB" dirty="0" err="1"/>
              <a:t>criminalité</a:t>
            </a:r>
            <a:r>
              <a:rPr lang="en-GB" dirty="0"/>
              <a:t> </a:t>
            </a:r>
            <a:r>
              <a:rPr lang="en-GB" dirty="0" err="1"/>
              <a:t>transfrontalière</a:t>
            </a:r>
            <a:r>
              <a:rPr lang="en-GB" dirty="0"/>
              <a:t>.</a:t>
            </a:r>
          </a:p>
          <a:p>
            <a:pPr algn="just"/>
            <a:endParaRPr lang="en-GB" dirty="0"/>
          </a:p>
          <a:p>
            <a:pPr algn="just"/>
            <a:r>
              <a:rPr lang="en-GB" dirty="0" err="1"/>
              <a:t>L'entraide</a:t>
            </a:r>
            <a:r>
              <a:rPr lang="en-GB" dirty="0"/>
              <a:t> </a:t>
            </a:r>
            <a:r>
              <a:rPr lang="en-GB" dirty="0" err="1"/>
              <a:t>judiciaire</a:t>
            </a:r>
            <a:r>
              <a:rPr lang="en-GB" dirty="0"/>
              <a:t> est </a:t>
            </a:r>
            <a:r>
              <a:rPr lang="en-GB" dirty="0" err="1"/>
              <a:t>une</a:t>
            </a:r>
            <a:r>
              <a:rPr lang="en-GB" dirty="0"/>
              <a:t> </a:t>
            </a:r>
            <a:r>
              <a:rPr lang="en-GB" dirty="0" err="1"/>
              <a:t>forme</a:t>
            </a:r>
            <a:r>
              <a:rPr lang="en-GB" dirty="0"/>
              <a:t> de </a:t>
            </a:r>
            <a:r>
              <a:rPr lang="en-GB" dirty="0" err="1"/>
              <a:t>coopération</a:t>
            </a:r>
            <a:r>
              <a:rPr lang="en-GB" dirty="0"/>
              <a:t> entre </a:t>
            </a:r>
            <a:r>
              <a:rPr lang="en-GB" dirty="0" err="1"/>
              <a:t>différents</a:t>
            </a:r>
            <a:r>
              <a:rPr lang="en-GB" dirty="0"/>
              <a:t> pays </a:t>
            </a:r>
            <a:r>
              <a:rPr lang="en-GB" dirty="0" err="1"/>
              <a:t>en</a:t>
            </a:r>
            <a:r>
              <a:rPr lang="en-GB" dirty="0"/>
              <a:t> </a:t>
            </a:r>
            <a:r>
              <a:rPr lang="en-GB" dirty="0" err="1"/>
              <a:t>vue</a:t>
            </a:r>
            <a:r>
              <a:rPr lang="en-GB" dirty="0"/>
              <a:t> de la </a:t>
            </a:r>
            <a:r>
              <a:rPr lang="en-GB" dirty="0" err="1"/>
              <a:t>collecte</a:t>
            </a:r>
            <a:r>
              <a:rPr lang="en-GB" dirty="0"/>
              <a:t> et de </a:t>
            </a:r>
            <a:r>
              <a:rPr lang="en-GB" dirty="0" err="1"/>
              <a:t>l'échange</a:t>
            </a:r>
            <a:r>
              <a:rPr lang="en-GB" dirty="0"/>
              <a:t> </a:t>
            </a:r>
            <a:r>
              <a:rPr lang="en-GB" dirty="0" err="1"/>
              <a:t>d'informations</a:t>
            </a:r>
            <a:r>
              <a:rPr lang="en-GB" dirty="0"/>
              <a:t>. Les </a:t>
            </a:r>
            <a:r>
              <a:rPr lang="en-GB" dirty="0" err="1"/>
              <a:t>autorités</a:t>
            </a:r>
            <a:r>
              <a:rPr lang="en-GB" dirty="0"/>
              <a:t> d'un pays </a:t>
            </a:r>
            <a:r>
              <a:rPr lang="en-GB" dirty="0" err="1"/>
              <a:t>peuvent</a:t>
            </a:r>
            <a:r>
              <a:rPr lang="en-GB" dirty="0"/>
              <a:t> </a:t>
            </a:r>
            <a:r>
              <a:rPr lang="en-GB" dirty="0" err="1"/>
              <a:t>également</a:t>
            </a:r>
            <a:r>
              <a:rPr lang="en-GB" dirty="0"/>
              <a:t> demander et </a:t>
            </a:r>
            <a:r>
              <a:rPr lang="en-GB" dirty="0" err="1"/>
              <a:t>fournir</a:t>
            </a:r>
            <a:r>
              <a:rPr lang="en-GB" dirty="0"/>
              <a:t> des </a:t>
            </a:r>
            <a:r>
              <a:rPr lang="en-GB" dirty="0" err="1"/>
              <a:t>preuves</a:t>
            </a:r>
            <a:r>
              <a:rPr lang="en-GB" dirty="0"/>
              <a:t> </a:t>
            </a:r>
            <a:r>
              <a:rPr lang="en-GB" dirty="0" err="1"/>
              <a:t>situées</a:t>
            </a:r>
            <a:r>
              <a:rPr lang="en-GB" dirty="0"/>
              <a:t> dans un pays pour </a:t>
            </a:r>
            <a:r>
              <a:rPr lang="en-GB" dirty="0" err="1"/>
              <a:t>faciliter</a:t>
            </a:r>
            <a:r>
              <a:rPr lang="en-GB" dirty="0"/>
              <a:t> les </a:t>
            </a:r>
            <a:r>
              <a:rPr lang="en-GB" dirty="0" err="1"/>
              <a:t>enquêtes</a:t>
            </a:r>
            <a:r>
              <a:rPr lang="en-GB" dirty="0"/>
              <a:t> </a:t>
            </a:r>
            <a:r>
              <a:rPr lang="en-GB" dirty="0" err="1"/>
              <a:t>ou</a:t>
            </a:r>
            <a:r>
              <a:rPr lang="en-GB" dirty="0"/>
              <a:t> les </a:t>
            </a:r>
            <a:r>
              <a:rPr lang="en-GB" dirty="0" err="1"/>
              <a:t>procédures</a:t>
            </a:r>
            <a:r>
              <a:rPr lang="en-GB" dirty="0"/>
              <a:t> </a:t>
            </a:r>
            <a:r>
              <a:rPr lang="en-GB" dirty="0" err="1"/>
              <a:t>pénales</a:t>
            </a:r>
            <a:r>
              <a:rPr lang="en-GB" dirty="0"/>
              <a:t> dans un </a:t>
            </a:r>
            <a:r>
              <a:rPr lang="en-GB" dirty="0" err="1"/>
              <a:t>autre</a:t>
            </a:r>
            <a:r>
              <a:rPr lang="en-GB" dirty="0"/>
              <a:t>.</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844140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en-GB" dirty="0" err="1">
                <a:effectLst/>
              </a:rPr>
              <a:t>L'outil</a:t>
            </a:r>
            <a:r>
              <a:rPr lang="en-GB" dirty="0">
                <a:effectLst/>
              </a:rPr>
              <a:t> </a:t>
            </a:r>
            <a:r>
              <a:rPr lang="en-GB" dirty="0" err="1">
                <a:effectLst/>
              </a:rPr>
              <a:t>traditionnel</a:t>
            </a:r>
            <a:r>
              <a:rPr lang="en-GB" dirty="0">
                <a:effectLst/>
              </a:rPr>
              <a:t> de </a:t>
            </a:r>
            <a:r>
              <a:rPr lang="en-GB" dirty="0" err="1">
                <a:effectLst/>
              </a:rPr>
              <a:t>l'entraide</a:t>
            </a:r>
            <a:r>
              <a:rPr lang="en-GB" dirty="0">
                <a:effectLst/>
              </a:rPr>
              <a:t> </a:t>
            </a:r>
            <a:r>
              <a:rPr lang="en-GB" dirty="0" err="1">
                <a:effectLst/>
              </a:rPr>
              <a:t>judiciaire</a:t>
            </a:r>
            <a:r>
              <a:rPr lang="en-GB" dirty="0">
                <a:effectLst/>
              </a:rPr>
              <a:t> est la commission </a:t>
            </a:r>
            <a:r>
              <a:rPr lang="en-GB" dirty="0" err="1">
                <a:effectLst/>
              </a:rPr>
              <a:t>rogatoire</a:t>
            </a:r>
            <a:r>
              <a:rPr lang="en-GB" dirty="0">
                <a:effectLst/>
              </a:rPr>
              <a:t> - </a:t>
            </a:r>
            <a:r>
              <a:rPr lang="en-GB" dirty="0" err="1">
                <a:effectLst/>
              </a:rPr>
              <a:t>une</a:t>
            </a:r>
            <a:r>
              <a:rPr lang="en-GB" dirty="0">
                <a:effectLst/>
              </a:rPr>
              <a:t> </a:t>
            </a:r>
            <a:r>
              <a:rPr lang="en-GB" dirty="0" err="1">
                <a:effectLst/>
              </a:rPr>
              <a:t>demande</a:t>
            </a:r>
            <a:r>
              <a:rPr lang="en-GB" dirty="0">
                <a:effectLst/>
              </a:rPr>
              <a:t> </a:t>
            </a:r>
            <a:r>
              <a:rPr lang="en-GB" dirty="0" err="1">
                <a:effectLst/>
              </a:rPr>
              <a:t>formelle</a:t>
            </a:r>
            <a:r>
              <a:rPr lang="en-GB" dirty="0">
                <a:effectLst/>
              </a:rPr>
              <a:t> de </a:t>
            </a:r>
            <a:r>
              <a:rPr lang="en-GB" dirty="0" err="1">
                <a:effectLst/>
              </a:rPr>
              <a:t>l'autorité</a:t>
            </a:r>
            <a:r>
              <a:rPr lang="en-GB" dirty="0">
                <a:effectLst/>
              </a:rPr>
              <a:t> </a:t>
            </a:r>
            <a:r>
              <a:rPr lang="en-GB" dirty="0" err="1">
                <a:effectLst/>
              </a:rPr>
              <a:t>judiciaire</a:t>
            </a:r>
            <a:r>
              <a:rPr lang="en-GB" dirty="0">
                <a:effectLst/>
              </a:rPr>
              <a:t> d'un État </a:t>
            </a:r>
            <a:r>
              <a:rPr lang="en-GB" dirty="0" err="1">
                <a:effectLst/>
              </a:rPr>
              <a:t>à</a:t>
            </a:r>
            <a:r>
              <a:rPr lang="en-GB" dirty="0">
                <a:effectLst/>
              </a:rPr>
              <a:t> </a:t>
            </a:r>
            <a:r>
              <a:rPr lang="en-GB" dirty="0" err="1">
                <a:effectLst/>
              </a:rPr>
              <a:t>une</a:t>
            </a:r>
            <a:r>
              <a:rPr lang="en-GB" dirty="0">
                <a:effectLst/>
              </a:rPr>
              <a:t> </a:t>
            </a:r>
            <a:r>
              <a:rPr lang="en-GB" dirty="0" err="1">
                <a:effectLst/>
              </a:rPr>
              <a:t>autorité</a:t>
            </a:r>
            <a:r>
              <a:rPr lang="en-GB" dirty="0">
                <a:effectLst/>
              </a:rPr>
              <a:t> </a:t>
            </a:r>
            <a:r>
              <a:rPr lang="en-GB" dirty="0" err="1">
                <a:effectLst/>
              </a:rPr>
              <a:t>judiciaire</a:t>
            </a:r>
            <a:r>
              <a:rPr lang="en-GB" dirty="0">
                <a:effectLst/>
              </a:rPr>
              <a:t> d'un </a:t>
            </a:r>
            <a:r>
              <a:rPr lang="en-GB" dirty="0" err="1">
                <a:effectLst/>
              </a:rPr>
              <a:t>autre</a:t>
            </a:r>
            <a:r>
              <a:rPr lang="en-GB" dirty="0">
                <a:effectLst/>
              </a:rPr>
              <a:t> État, dans </a:t>
            </a:r>
            <a:r>
              <a:rPr lang="en-GB" dirty="0" err="1">
                <a:effectLst/>
              </a:rPr>
              <a:t>laquelle</a:t>
            </a:r>
            <a:r>
              <a:rPr lang="en-GB" dirty="0">
                <a:effectLst/>
              </a:rPr>
              <a:t> </a:t>
            </a:r>
            <a:r>
              <a:rPr lang="en-GB" dirty="0" err="1">
                <a:effectLst/>
              </a:rPr>
              <a:t>l'autorité</a:t>
            </a:r>
            <a:r>
              <a:rPr lang="en-GB" dirty="0">
                <a:effectLst/>
              </a:rPr>
              <a:t> </a:t>
            </a:r>
            <a:r>
              <a:rPr lang="en-GB" dirty="0" err="1">
                <a:effectLst/>
              </a:rPr>
              <a:t>judiciaire</a:t>
            </a:r>
            <a:r>
              <a:rPr lang="en-GB" dirty="0">
                <a:effectLst/>
              </a:rPr>
              <a:t> </a:t>
            </a:r>
            <a:r>
              <a:rPr lang="en-GB" dirty="0" err="1">
                <a:effectLst/>
              </a:rPr>
              <a:t>requise</a:t>
            </a:r>
            <a:r>
              <a:rPr lang="en-GB" dirty="0">
                <a:effectLst/>
              </a:rPr>
              <a:t> est </a:t>
            </a:r>
            <a:r>
              <a:rPr lang="en-GB" dirty="0" err="1">
                <a:effectLst/>
              </a:rPr>
              <a:t>invitée</a:t>
            </a:r>
            <a:r>
              <a:rPr lang="en-GB" dirty="0">
                <a:effectLst/>
              </a:rPr>
              <a:t> </a:t>
            </a:r>
            <a:r>
              <a:rPr lang="en-GB" dirty="0" err="1">
                <a:effectLst/>
              </a:rPr>
              <a:t>à</a:t>
            </a:r>
            <a:r>
              <a:rPr lang="en-GB" dirty="0">
                <a:effectLst/>
              </a:rPr>
              <a:t> </a:t>
            </a:r>
            <a:r>
              <a:rPr lang="en-GB" dirty="0" err="1">
                <a:effectLst/>
              </a:rPr>
              <a:t>accomplir</a:t>
            </a:r>
            <a:r>
              <a:rPr lang="en-GB" dirty="0">
                <a:effectLst/>
              </a:rPr>
              <a:t> </a:t>
            </a:r>
            <a:r>
              <a:rPr lang="en-GB" dirty="0" err="1">
                <a:effectLst/>
              </a:rPr>
              <a:t>une</a:t>
            </a:r>
            <a:r>
              <a:rPr lang="en-GB" dirty="0">
                <a:effectLst/>
              </a:rPr>
              <a:t> </a:t>
            </a:r>
            <a:r>
              <a:rPr lang="en-GB" dirty="0" err="1">
                <a:effectLst/>
              </a:rPr>
              <a:t>ou</a:t>
            </a:r>
            <a:r>
              <a:rPr lang="en-GB" dirty="0">
                <a:effectLst/>
              </a:rPr>
              <a:t> </a:t>
            </a:r>
            <a:r>
              <a:rPr lang="en-GB" dirty="0" err="1">
                <a:effectLst/>
              </a:rPr>
              <a:t>plusieurs</a:t>
            </a:r>
            <a:r>
              <a:rPr lang="en-GB" dirty="0">
                <a:effectLst/>
              </a:rPr>
              <a:t> actions </a:t>
            </a:r>
            <a:r>
              <a:rPr lang="en-GB" dirty="0" err="1">
                <a:effectLst/>
              </a:rPr>
              <a:t>spécifiques</a:t>
            </a:r>
            <a:r>
              <a:rPr lang="en-GB" dirty="0">
                <a:effectLst/>
              </a:rPr>
              <a:t>, </a:t>
            </a:r>
            <a:r>
              <a:rPr lang="en-GB" dirty="0" err="1">
                <a:effectLst/>
              </a:rPr>
              <a:t>généralement</a:t>
            </a:r>
            <a:r>
              <a:rPr lang="en-GB" dirty="0">
                <a:effectLst/>
              </a:rPr>
              <a:t> la </a:t>
            </a:r>
            <a:r>
              <a:rPr lang="en-GB" dirty="0" err="1">
                <a:effectLst/>
              </a:rPr>
              <a:t>collecte</a:t>
            </a:r>
            <a:r>
              <a:rPr lang="en-GB" dirty="0">
                <a:effectLst/>
              </a:rPr>
              <a:t> de </a:t>
            </a:r>
            <a:r>
              <a:rPr lang="en-GB" dirty="0" err="1">
                <a:effectLst/>
              </a:rPr>
              <a:t>preuves</a:t>
            </a:r>
            <a:r>
              <a:rPr lang="en-GB" dirty="0">
                <a:effectLst/>
              </a:rPr>
              <a:t> et </a:t>
            </a:r>
            <a:r>
              <a:rPr lang="en-GB" dirty="0" err="1">
                <a:effectLst/>
              </a:rPr>
              <a:t>l'audition</a:t>
            </a:r>
            <a:r>
              <a:rPr lang="en-GB" dirty="0">
                <a:effectLst/>
              </a:rPr>
              <a:t> de </a:t>
            </a:r>
            <a:r>
              <a:rPr lang="en-GB" dirty="0" err="1">
                <a:effectLst/>
              </a:rPr>
              <a:t>témoins</a:t>
            </a:r>
            <a:r>
              <a:rPr lang="en-GB" dirty="0">
                <a:effectLst/>
              </a:rPr>
              <a:t>, au nom de </a:t>
            </a:r>
            <a:r>
              <a:rPr lang="en-GB" dirty="0" err="1">
                <a:effectLst/>
              </a:rPr>
              <a:t>l'autorité</a:t>
            </a:r>
            <a:r>
              <a:rPr lang="en-GB" dirty="0">
                <a:effectLst/>
              </a:rPr>
              <a:t> </a:t>
            </a:r>
            <a:r>
              <a:rPr lang="en-GB" dirty="0" err="1">
                <a:effectLst/>
              </a:rPr>
              <a:t>judiciaire</a:t>
            </a:r>
            <a:r>
              <a:rPr lang="en-GB" dirty="0">
                <a:effectLst/>
              </a:rPr>
              <a:t> </a:t>
            </a:r>
            <a:r>
              <a:rPr lang="en-GB" dirty="0" err="1">
                <a:effectLst/>
              </a:rPr>
              <a:t>requérante</a:t>
            </a:r>
            <a:r>
              <a:rPr lang="en-GB" dirty="0">
                <a:effectLst/>
              </a:rPr>
              <a:t>. </a:t>
            </a:r>
            <a:r>
              <a:rPr lang="en-GB" dirty="0" err="1">
                <a:effectLst/>
              </a:rPr>
              <a:t>Ces</a:t>
            </a:r>
            <a:r>
              <a:rPr lang="en-GB" dirty="0">
                <a:effectLst/>
              </a:rPr>
              <a:t> </a:t>
            </a:r>
            <a:r>
              <a:rPr lang="en-GB" dirty="0" err="1">
                <a:effectLst/>
              </a:rPr>
              <a:t>demandes</a:t>
            </a:r>
            <a:r>
              <a:rPr lang="en-GB" dirty="0">
                <a:effectLst/>
              </a:rPr>
              <a:t> </a:t>
            </a:r>
            <a:r>
              <a:rPr lang="en-GB" dirty="0" err="1">
                <a:effectLst/>
              </a:rPr>
              <a:t>sont</a:t>
            </a:r>
            <a:r>
              <a:rPr lang="en-GB" dirty="0">
                <a:effectLst/>
              </a:rPr>
              <a:t> </a:t>
            </a:r>
            <a:r>
              <a:rPr lang="en-GB" dirty="0" err="1">
                <a:effectLst/>
              </a:rPr>
              <a:t>traditionnellement</a:t>
            </a:r>
            <a:r>
              <a:rPr lang="en-GB" dirty="0">
                <a:effectLst/>
              </a:rPr>
              <a:t> </a:t>
            </a:r>
            <a:r>
              <a:rPr lang="en-GB" dirty="0" err="1">
                <a:effectLst/>
              </a:rPr>
              <a:t>transmises</a:t>
            </a:r>
            <a:r>
              <a:rPr lang="en-GB" dirty="0">
                <a:effectLst/>
              </a:rPr>
              <a:t> par la </a:t>
            </a:r>
            <a:r>
              <a:rPr lang="en-GB" dirty="0" err="1">
                <a:effectLst/>
              </a:rPr>
              <a:t>voie</a:t>
            </a:r>
            <a:r>
              <a:rPr lang="en-GB" dirty="0">
                <a:effectLst/>
              </a:rPr>
              <a:t> diplomatique. Après que le procureur a </a:t>
            </a:r>
            <a:r>
              <a:rPr lang="en-GB" dirty="0" err="1">
                <a:effectLst/>
              </a:rPr>
              <a:t>préparé</a:t>
            </a:r>
            <a:r>
              <a:rPr lang="en-GB" dirty="0">
                <a:effectLst/>
              </a:rPr>
              <a:t> </a:t>
            </a:r>
            <a:r>
              <a:rPr lang="en-GB" dirty="0" err="1">
                <a:effectLst/>
              </a:rPr>
              <a:t>une</a:t>
            </a:r>
            <a:r>
              <a:rPr lang="en-GB" dirty="0">
                <a:effectLst/>
              </a:rPr>
              <a:t> </a:t>
            </a:r>
            <a:r>
              <a:rPr lang="en-GB" dirty="0" err="1">
                <a:effectLst/>
              </a:rPr>
              <a:t>demande</a:t>
            </a:r>
            <a:r>
              <a:rPr lang="en-GB" dirty="0">
                <a:effectLst/>
              </a:rPr>
              <a:t>, </a:t>
            </a:r>
            <a:r>
              <a:rPr lang="en-GB" dirty="0" err="1">
                <a:effectLst/>
              </a:rPr>
              <a:t>celle</a:t>
            </a:r>
            <a:r>
              <a:rPr lang="en-GB" dirty="0">
                <a:effectLst/>
              </a:rPr>
              <a:t>-ci est </a:t>
            </a:r>
            <a:r>
              <a:rPr lang="en-GB" dirty="0" err="1">
                <a:effectLst/>
              </a:rPr>
              <a:t>authentifiée</a:t>
            </a:r>
            <a:r>
              <a:rPr lang="en-GB" dirty="0">
                <a:effectLst/>
              </a:rPr>
              <a:t> par la </a:t>
            </a:r>
            <a:r>
              <a:rPr lang="en-GB" dirty="0" err="1">
                <a:effectLst/>
              </a:rPr>
              <a:t>juridiction</a:t>
            </a:r>
            <a:r>
              <a:rPr lang="en-GB" dirty="0">
                <a:effectLst/>
              </a:rPr>
              <a:t> </a:t>
            </a:r>
            <a:r>
              <a:rPr lang="en-GB" dirty="0" err="1">
                <a:effectLst/>
              </a:rPr>
              <a:t>nationale</a:t>
            </a:r>
            <a:r>
              <a:rPr lang="en-GB" dirty="0">
                <a:effectLst/>
              </a:rPr>
              <a:t> </a:t>
            </a:r>
            <a:r>
              <a:rPr lang="en-GB" dirty="0" err="1">
                <a:effectLst/>
              </a:rPr>
              <a:t>compétente</a:t>
            </a:r>
            <a:r>
              <a:rPr lang="en-GB" dirty="0">
                <a:effectLst/>
              </a:rPr>
              <a:t> de </a:t>
            </a:r>
            <a:r>
              <a:rPr lang="en-GB" dirty="0" err="1">
                <a:effectLst/>
              </a:rPr>
              <a:t>l'État</a:t>
            </a:r>
            <a:r>
              <a:rPr lang="en-GB" dirty="0">
                <a:effectLst/>
              </a:rPr>
              <a:t> </a:t>
            </a:r>
            <a:r>
              <a:rPr lang="en-GB" dirty="0" err="1">
                <a:effectLst/>
              </a:rPr>
              <a:t>requérant</a:t>
            </a:r>
            <a:r>
              <a:rPr lang="en-GB" dirty="0">
                <a:effectLst/>
              </a:rPr>
              <a:t>, </a:t>
            </a:r>
            <a:r>
              <a:rPr lang="en-GB" dirty="0" err="1">
                <a:effectLst/>
              </a:rPr>
              <a:t>puis</a:t>
            </a:r>
            <a:r>
              <a:rPr lang="en-GB" dirty="0">
                <a:effectLst/>
              </a:rPr>
              <a:t> remise par le </a:t>
            </a:r>
            <a:r>
              <a:rPr lang="en-GB" dirty="0" err="1">
                <a:effectLst/>
              </a:rPr>
              <a:t>ministère</a:t>
            </a:r>
            <a:r>
              <a:rPr lang="en-GB" dirty="0">
                <a:effectLst/>
              </a:rPr>
              <a:t> des affaires </a:t>
            </a:r>
            <a:r>
              <a:rPr lang="en-GB" dirty="0" err="1">
                <a:effectLst/>
              </a:rPr>
              <a:t>étrangères</a:t>
            </a:r>
            <a:r>
              <a:rPr lang="en-GB" dirty="0">
                <a:effectLst/>
              </a:rPr>
              <a:t> de </a:t>
            </a:r>
            <a:r>
              <a:rPr lang="en-GB" dirty="0" err="1">
                <a:effectLst/>
              </a:rPr>
              <a:t>cet</a:t>
            </a:r>
            <a:r>
              <a:rPr lang="en-GB" dirty="0">
                <a:effectLst/>
              </a:rPr>
              <a:t> État </a:t>
            </a:r>
            <a:r>
              <a:rPr lang="en-GB" dirty="0" err="1">
                <a:effectLst/>
              </a:rPr>
              <a:t>à</a:t>
            </a:r>
            <a:r>
              <a:rPr lang="en-GB" dirty="0">
                <a:effectLst/>
              </a:rPr>
              <a:t> </a:t>
            </a:r>
            <a:r>
              <a:rPr lang="en-GB" dirty="0" err="1">
                <a:effectLst/>
              </a:rPr>
              <a:t>l'ambassade</a:t>
            </a:r>
            <a:r>
              <a:rPr lang="en-GB" dirty="0">
                <a:effectLst/>
              </a:rPr>
              <a:t> de </a:t>
            </a:r>
            <a:r>
              <a:rPr lang="en-GB" dirty="0" err="1">
                <a:effectLst/>
              </a:rPr>
              <a:t>l'État</a:t>
            </a:r>
            <a:r>
              <a:rPr lang="en-GB" dirty="0">
                <a:effectLst/>
              </a:rPr>
              <a:t> </a:t>
            </a:r>
            <a:r>
              <a:rPr lang="en-GB" dirty="0" err="1">
                <a:effectLst/>
              </a:rPr>
              <a:t>requis</a:t>
            </a:r>
            <a:r>
              <a:rPr lang="en-GB" dirty="0">
                <a:effectLst/>
              </a:rPr>
              <a:t>. </a:t>
            </a:r>
            <a:r>
              <a:rPr lang="en-GB" dirty="0" err="1">
                <a:effectLst/>
              </a:rPr>
              <a:t>L'ambassade</a:t>
            </a:r>
            <a:r>
              <a:rPr lang="en-GB" dirty="0">
                <a:effectLst/>
              </a:rPr>
              <a:t> </a:t>
            </a:r>
            <a:r>
              <a:rPr lang="en-GB" dirty="0" err="1">
                <a:effectLst/>
              </a:rPr>
              <a:t>transmet</a:t>
            </a:r>
            <a:r>
              <a:rPr lang="en-GB" dirty="0">
                <a:effectLst/>
              </a:rPr>
              <a:t> la </a:t>
            </a:r>
            <a:r>
              <a:rPr lang="en-GB" dirty="0" err="1">
                <a:effectLst/>
              </a:rPr>
              <a:t>demande</a:t>
            </a:r>
            <a:r>
              <a:rPr lang="en-GB" dirty="0">
                <a:effectLst/>
              </a:rPr>
              <a:t> aux </a:t>
            </a:r>
            <a:r>
              <a:rPr lang="en-GB" dirty="0" err="1">
                <a:effectLst/>
              </a:rPr>
              <a:t>autorités</a:t>
            </a:r>
            <a:r>
              <a:rPr lang="en-GB" dirty="0">
                <a:effectLst/>
              </a:rPr>
              <a:t> </a:t>
            </a:r>
            <a:r>
              <a:rPr lang="en-GB" dirty="0" err="1">
                <a:effectLst/>
              </a:rPr>
              <a:t>judiciaires</a:t>
            </a:r>
            <a:r>
              <a:rPr lang="en-GB" dirty="0">
                <a:effectLst/>
              </a:rPr>
              <a:t> </a:t>
            </a:r>
            <a:r>
              <a:rPr lang="en-GB" dirty="0" err="1">
                <a:effectLst/>
              </a:rPr>
              <a:t>compétentes</a:t>
            </a:r>
            <a:r>
              <a:rPr lang="en-GB" dirty="0">
                <a:effectLst/>
              </a:rPr>
              <a:t> de </a:t>
            </a:r>
            <a:r>
              <a:rPr lang="en-GB" dirty="0" err="1">
                <a:effectLst/>
              </a:rPr>
              <a:t>l'État</a:t>
            </a:r>
            <a:r>
              <a:rPr lang="en-GB" dirty="0">
                <a:effectLst/>
              </a:rPr>
              <a:t> </a:t>
            </a:r>
            <a:r>
              <a:rPr lang="en-GB" dirty="0" err="1">
                <a:effectLst/>
              </a:rPr>
              <a:t>requis</a:t>
            </a:r>
            <a:r>
              <a:rPr lang="en-GB" dirty="0">
                <a:effectLst/>
              </a:rPr>
              <a:t>. Une </a:t>
            </a:r>
            <a:r>
              <a:rPr lang="en-GB" dirty="0" err="1">
                <a:effectLst/>
              </a:rPr>
              <a:t>fois</a:t>
            </a:r>
            <a:r>
              <a:rPr lang="en-GB" dirty="0">
                <a:effectLst/>
              </a:rPr>
              <a:t> la </a:t>
            </a:r>
            <a:r>
              <a:rPr lang="en-GB" dirty="0" err="1">
                <a:effectLst/>
              </a:rPr>
              <a:t>demande</a:t>
            </a:r>
            <a:r>
              <a:rPr lang="en-GB" dirty="0">
                <a:effectLst/>
              </a:rPr>
              <a:t> </a:t>
            </a:r>
            <a:r>
              <a:rPr lang="en-GB" dirty="0" err="1">
                <a:effectLst/>
              </a:rPr>
              <a:t>complétée</a:t>
            </a:r>
            <a:r>
              <a:rPr lang="en-GB" dirty="0">
                <a:effectLst/>
              </a:rPr>
              <a:t>, la </a:t>
            </a:r>
            <a:r>
              <a:rPr lang="en-GB" dirty="0" err="1">
                <a:effectLst/>
              </a:rPr>
              <a:t>séquence</a:t>
            </a:r>
            <a:r>
              <a:rPr lang="en-GB" dirty="0">
                <a:effectLst/>
              </a:rPr>
              <a:t> est </a:t>
            </a:r>
            <a:r>
              <a:rPr lang="en-GB" dirty="0" err="1">
                <a:effectLst/>
              </a:rPr>
              <a:t>inversée</a:t>
            </a:r>
            <a:r>
              <a:rPr lang="en-GB" dirty="0">
                <a:effectLst/>
              </a:rPr>
              <a:t>.</a:t>
            </a:r>
          </a:p>
          <a:p>
            <a:pPr algn="just"/>
            <a:endParaRPr lang="en-GB" dirty="0">
              <a:effectLst/>
            </a:endParaRPr>
          </a:p>
          <a:p>
            <a:pPr algn="just"/>
            <a:r>
              <a:rPr lang="en-GB" dirty="0">
                <a:effectLst/>
              </a:rPr>
              <a:t>Les </a:t>
            </a:r>
            <a:r>
              <a:rPr lang="en-GB" dirty="0" err="1">
                <a:effectLst/>
              </a:rPr>
              <a:t>traités</a:t>
            </a:r>
            <a:r>
              <a:rPr lang="en-GB" dirty="0">
                <a:effectLst/>
              </a:rPr>
              <a:t> </a:t>
            </a:r>
            <a:r>
              <a:rPr lang="en-GB" dirty="0" err="1">
                <a:effectLst/>
              </a:rPr>
              <a:t>formels</a:t>
            </a:r>
            <a:r>
              <a:rPr lang="en-GB" dirty="0">
                <a:effectLst/>
              </a:rPr>
              <a:t> </a:t>
            </a:r>
            <a:r>
              <a:rPr lang="en-GB" dirty="0" err="1">
                <a:effectLst/>
              </a:rPr>
              <a:t>ont</a:t>
            </a:r>
            <a:r>
              <a:rPr lang="en-GB" dirty="0">
                <a:effectLst/>
              </a:rPr>
              <a:t> </a:t>
            </a:r>
            <a:r>
              <a:rPr lang="en-GB" dirty="0" err="1">
                <a:effectLst/>
              </a:rPr>
              <a:t>créé</a:t>
            </a:r>
            <a:r>
              <a:rPr lang="en-GB" dirty="0">
                <a:effectLst/>
              </a:rPr>
              <a:t> </a:t>
            </a:r>
            <a:r>
              <a:rPr lang="en-GB" dirty="0" err="1">
                <a:effectLst/>
              </a:rPr>
              <a:t>une</a:t>
            </a:r>
            <a:r>
              <a:rPr lang="en-GB" dirty="0">
                <a:effectLst/>
              </a:rPr>
              <a:t> base plus </a:t>
            </a:r>
            <a:r>
              <a:rPr lang="en-GB" dirty="0" err="1">
                <a:effectLst/>
              </a:rPr>
              <a:t>solide</a:t>
            </a:r>
            <a:r>
              <a:rPr lang="en-GB" dirty="0">
                <a:effectLst/>
              </a:rPr>
              <a:t> pour la </a:t>
            </a:r>
            <a:r>
              <a:rPr lang="en-GB" dirty="0" err="1">
                <a:effectLst/>
              </a:rPr>
              <a:t>coopération</a:t>
            </a:r>
            <a:r>
              <a:rPr lang="en-GB" dirty="0">
                <a:effectLst/>
              </a:rPr>
              <a:t> </a:t>
            </a:r>
            <a:r>
              <a:rPr lang="en-GB" dirty="0" err="1">
                <a:effectLst/>
              </a:rPr>
              <a:t>internationale</a:t>
            </a:r>
            <a:r>
              <a:rPr lang="en-GB" dirty="0">
                <a:effectLst/>
              </a:rPr>
              <a:t>. Le </a:t>
            </a:r>
            <a:r>
              <a:rPr lang="en-GB" dirty="0" err="1">
                <a:effectLst/>
              </a:rPr>
              <a:t>traitement</a:t>
            </a:r>
            <a:r>
              <a:rPr lang="en-GB" dirty="0">
                <a:effectLst/>
              </a:rPr>
              <a:t> des commissions </a:t>
            </a:r>
            <a:r>
              <a:rPr lang="en-GB" dirty="0" err="1">
                <a:effectLst/>
              </a:rPr>
              <a:t>rogatoires</a:t>
            </a:r>
            <a:r>
              <a:rPr lang="en-GB" dirty="0">
                <a:effectLst/>
              </a:rPr>
              <a:t> est plus long et plus </a:t>
            </a:r>
            <a:r>
              <a:rPr lang="en-GB" dirty="0" err="1">
                <a:effectLst/>
              </a:rPr>
              <a:t>imprévisible</a:t>
            </a:r>
            <a:r>
              <a:rPr lang="en-GB" dirty="0">
                <a:effectLst/>
              </a:rPr>
              <a:t> que </a:t>
            </a:r>
            <a:r>
              <a:rPr lang="en-GB" dirty="0" err="1">
                <a:effectLst/>
              </a:rPr>
              <a:t>celui</a:t>
            </a:r>
            <a:r>
              <a:rPr lang="en-GB" dirty="0">
                <a:effectLst/>
              </a:rPr>
              <a:t> des </a:t>
            </a:r>
            <a:r>
              <a:rPr lang="en-GB" dirty="0" err="1">
                <a:effectLst/>
              </a:rPr>
              <a:t>traités</a:t>
            </a:r>
            <a:r>
              <a:rPr lang="en-GB" dirty="0">
                <a:effectLst/>
              </a:rPr>
              <a:t> </a:t>
            </a:r>
            <a:r>
              <a:rPr lang="en-GB" dirty="0" err="1">
                <a:effectLst/>
              </a:rPr>
              <a:t>d'entraide</a:t>
            </a:r>
            <a:r>
              <a:rPr lang="en-GB" dirty="0">
                <a:effectLst/>
              </a:rPr>
              <a:t> </a:t>
            </a:r>
            <a:r>
              <a:rPr lang="en-GB" dirty="0" err="1">
                <a:effectLst/>
              </a:rPr>
              <a:t>judiciaire</a:t>
            </a:r>
            <a:r>
              <a:rPr lang="en-GB" dirty="0">
                <a:effectLst/>
              </a:rPr>
              <a:t>. </a:t>
            </a:r>
            <a:r>
              <a:rPr lang="en-GB" dirty="0" err="1">
                <a:effectLst/>
              </a:rPr>
              <a:t>Cela</a:t>
            </a:r>
            <a:r>
              <a:rPr lang="en-GB" dirty="0">
                <a:effectLst/>
              </a:rPr>
              <a:t> </a:t>
            </a:r>
            <a:r>
              <a:rPr lang="en-GB" dirty="0" err="1">
                <a:effectLst/>
              </a:rPr>
              <a:t>s'explique</a:t>
            </a:r>
            <a:r>
              <a:rPr lang="en-GB" dirty="0">
                <a:effectLst/>
              </a:rPr>
              <a:t> </a:t>
            </a:r>
            <a:r>
              <a:rPr lang="en-GB" dirty="0" err="1">
                <a:effectLst/>
              </a:rPr>
              <a:t>en</a:t>
            </a:r>
            <a:r>
              <a:rPr lang="en-GB" dirty="0">
                <a:effectLst/>
              </a:rPr>
              <a:t> </a:t>
            </a:r>
            <a:r>
              <a:rPr lang="en-GB" dirty="0" err="1">
                <a:effectLst/>
              </a:rPr>
              <a:t>grande</a:t>
            </a:r>
            <a:r>
              <a:rPr lang="en-GB" dirty="0">
                <a:effectLst/>
              </a:rPr>
              <a:t> </a:t>
            </a:r>
            <a:r>
              <a:rPr lang="en-GB" dirty="0" err="1">
                <a:effectLst/>
              </a:rPr>
              <a:t>partie</a:t>
            </a:r>
            <a:r>
              <a:rPr lang="en-GB" dirty="0">
                <a:effectLst/>
              </a:rPr>
              <a:t> par le fait que </a:t>
            </a:r>
            <a:r>
              <a:rPr lang="en-GB" dirty="0" err="1">
                <a:effectLst/>
              </a:rPr>
              <a:t>l'exécution</a:t>
            </a:r>
            <a:r>
              <a:rPr lang="en-GB" dirty="0">
                <a:effectLst/>
              </a:rPr>
              <a:t> des commissions </a:t>
            </a:r>
            <a:r>
              <a:rPr lang="en-GB" dirty="0" err="1">
                <a:effectLst/>
              </a:rPr>
              <a:t>rogatoires</a:t>
            </a:r>
            <a:r>
              <a:rPr lang="en-GB" dirty="0">
                <a:effectLst/>
              </a:rPr>
              <a:t> est </a:t>
            </a:r>
            <a:r>
              <a:rPr lang="en-GB" dirty="0" err="1">
                <a:effectLst/>
              </a:rPr>
              <a:t>une</a:t>
            </a:r>
            <a:r>
              <a:rPr lang="en-GB" dirty="0">
                <a:effectLst/>
              </a:rPr>
              <a:t> question de courtoisie entre les </a:t>
            </a:r>
            <a:r>
              <a:rPr lang="en-GB" dirty="0" err="1">
                <a:effectLst/>
              </a:rPr>
              <a:t>tribunaux</a:t>
            </a:r>
            <a:r>
              <a:rPr lang="en-GB" dirty="0">
                <a:effectLst/>
              </a:rPr>
              <a:t>, </a:t>
            </a:r>
            <a:r>
              <a:rPr lang="en-GB" dirty="0" err="1">
                <a:effectLst/>
              </a:rPr>
              <a:t>plutôt</a:t>
            </a:r>
            <a:r>
              <a:rPr lang="en-GB" dirty="0">
                <a:effectLst/>
              </a:rPr>
              <a:t> </a:t>
            </a:r>
            <a:r>
              <a:rPr lang="en-GB" dirty="0" err="1">
                <a:effectLst/>
              </a:rPr>
              <a:t>qu'une</a:t>
            </a:r>
            <a:r>
              <a:rPr lang="en-GB" dirty="0">
                <a:effectLst/>
              </a:rPr>
              <a:t> question de </a:t>
            </a:r>
            <a:r>
              <a:rPr lang="en-GB" dirty="0" err="1">
                <a:effectLst/>
              </a:rPr>
              <a:t>traité</a:t>
            </a:r>
            <a:r>
              <a:rPr lang="en-GB" dirty="0">
                <a:effectLst/>
              </a:rPr>
              <a:t>. Pour </a:t>
            </a:r>
            <a:r>
              <a:rPr lang="en-GB" dirty="0" err="1">
                <a:effectLst/>
              </a:rPr>
              <a:t>ces</a:t>
            </a:r>
            <a:r>
              <a:rPr lang="en-GB" dirty="0">
                <a:effectLst/>
              </a:rPr>
              <a:t> raisons, les procureurs </a:t>
            </a:r>
            <a:r>
              <a:rPr lang="en-GB" dirty="0" err="1">
                <a:effectLst/>
              </a:rPr>
              <a:t>considèrent</a:t>
            </a:r>
            <a:r>
              <a:rPr lang="en-GB" dirty="0">
                <a:effectLst/>
              </a:rPr>
              <a:t> </a:t>
            </a:r>
            <a:r>
              <a:rPr lang="en-GB" dirty="0" err="1">
                <a:effectLst/>
              </a:rPr>
              <a:t>généralement</a:t>
            </a:r>
            <a:r>
              <a:rPr lang="en-GB" dirty="0">
                <a:effectLst/>
              </a:rPr>
              <a:t> les commissions </a:t>
            </a:r>
            <a:r>
              <a:rPr lang="en-GB" dirty="0" err="1">
                <a:effectLst/>
              </a:rPr>
              <a:t>rogatoires</a:t>
            </a:r>
            <a:r>
              <a:rPr lang="en-GB" dirty="0">
                <a:effectLst/>
              </a:rPr>
              <a:t> </a:t>
            </a:r>
            <a:r>
              <a:rPr lang="en-GB" dirty="0" err="1">
                <a:effectLst/>
              </a:rPr>
              <a:t>comme</a:t>
            </a:r>
            <a:r>
              <a:rPr lang="en-GB" dirty="0">
                <a:effectLst/>
              </a:rPr>
              <a:t> </a:t>
            </a:r>
            <a:r>
              <a:rPr lang="en-GB" dirty="0" err="1">
                <a:effectLst/>
              </a:rPr>
              <a:t>une</a:t>
            </a:r>
            <a:r>
              <a:rPr lang="en-GB" dirty="0">
                <a:effectLst/>
              </a:rPr>
              <a:t> option de dernier </a:t>
            </a:r>
            <a:r>
              <a:rPr lang="en-GB" dirty="0" err="1">
                <a:effectLst/>
              </a:rPr>
              <a:t>recours</a:t>
            </a:r>
            <a:r>
              <a:rPr lang="en-GB" dirty="0">
                <a:effectLst/>
              </a:rPr>
              <a:t> pour </a:t>
            </a:r>
            <a:r>
              <a:rPr lang="en-GB" dirty="0" err="1">
                <a:effectLst/>
              </a:rPr>
              <a:t>accéder</a:t>
            </a:r>
            <a:r>
              <a:rPr lang="en-GB" dirty="0">
                <a:effectLst/>
              </a:rPr>
              <a:t> </a:t>
            </a:r>
            <a:r>
              <a:rPr lang="en-GB" dirty="0" err="1">
                <a:effectLst/>
              </a:rPr>
              <a:t>à</a:t>
            </a:r>
            <a:r>
              <a:rPr lang="en-GB" dirty="0">
                <a:effectLst/>
              </a:rPr>
              <a:t> des </a:t>
            </a:r>
            <a:r>
              <a:rPr lang="en-GB" dirty="0" err="1">
                <a:effectLst/>
              </a:rPr>
              <a:t>preuves</a:t>
            </a:r>
            <a:r>
              <a:rPr lang="en-GB" dirty="0">
                <a:effectLst/>
              </a:rPr>
              <a:t> </a:t>
            </a:r>
            <a:r>
              <a:rPr lang="en-GB" dirty="0" err="1">
                <a:effectLst/>
              </a:rPr>
              <a:t>à</a:t>
            </a:r>
            <a:r>
              <a:rPr lang="en-GB" dirty="0">
                <a:effectLst/>
              </a:rPr>
              <a:t> </a:t>
            </a:r>
            <a:r>
              <a:rPr lang="en-GB" dirty="0" err="1">
                <a:effectLst/>
              </a:rPr>
              <a:t>l'étranger</a:t>
            </a:r>
            <a:r>
              <a:rPr lang="en-GB" dirty="0">
                <a:effectLst/>
              </a:rPr>
              <a:t>, </a:t>
            </a:r>
            <a:r>
              <a:rPr lang="en-GB" dirty="0" err="1">
                <a:effectLst/>
              </a:rPr>
              <a:t>à</a:t>
            </a:r>
            <a:r>
              <a:rPr lang="en-GB" dirty="0">
                <a:effectLst/>
              </a:rPr>
              <a:t> </a:t>
            </a:r>
            <a:r>
              <a:rPr lang="en-GB" dirty="0" err="1">
                <a:effectLst/>
              </a:rPr>
              <a:t>n'exercer</a:t>
            </a:r>
            <a:r>
              <a:rPr lang="en-GB" dirty="0">
                <a:effectLst/>
              </a:rPr>
              <a:t> que </a:t>
            </a:r>
            <a:r>
              <a:rPr lang="en-GB" dirty="0" err="1">
                <a:effectLst/>
              </a:rPr>
              <a:t>lorsque</a:t>
            </a:r>
            <a:r>
              <a:rPr lang="en-GB" dirty="0">
                <a:effectLst/>
              </a:rPr>
              <a:t> les </a:t>
            </a:r>
            <a:r>
              <a:rPr lang="en-GB" dirty="0" err="1">
                <a:effectLst/>
              </a:rPr>
              <a:t>traités</a:t>
            </a:r>
            <a:r>
              <a:rPr lang="en-GB" dirty="0">
                <a:effectLst/>
              </a:rPr>
              <a:t> </a:t>
            </a:r>
            <a:r>
              <a:rPr lang="en-GB" dirty="0" err="1">
                <a:effectLst/>
              </a:rPr>
              <a:t>d'entraide</a:t>
            </a:r>
            <a:r>
              <a:rPr lang="en-GB" dirty="0">
                <a:effectLst/>
              </a:rPr>
              <a:t> </a:t>
            </a:r>
            <a:r>
              <a:rPr lang="en-GB" dirty="0" err="1">
                <a:effectLst/>
              </a:rPr>
              <a:t>judiciaire</a:t>
            </a:r>
            <a:r>
              <a:rPr lang="en-GB" dirty="0">
                <a:effectLst/>
              </a:rPr>
              <a:t> ne </a:t>
            </a:r>
            <a:r>
              <a:rPr lang="en-GB" dirty="0" err="1">
                <a:effectLst/>
              </a:rPr>
              <a:t>sont</a:t>
            </a:r>
            <a:r>
              <a:rPr lang="en-GB" dirty="0">
                <a:effectLst/>
              </a:rPr>
              <a:t> pas </a:t>
            </a:r>
            <a:r>
              <a:rPr lang="en-GB" dirty="0" err="1">
                <a:effectLst/>
              </a:rPr>
              <a:t>disponibles</a:t>
            </a:r>
            <a:r>
              <a:rPr lang="en-GB" dirty="0">
                <a:effectLst/>
              </a:rPr>
              <a:t>.</a:t>
            </a:r>
          </a:p>
          <a:p>
            <a:pPr algn="just"/>
            <a:endParaRPr lang="en-GB" dirty="0">
              <a:effectLst/>
            </a:endParaRPr>
          </a:p>
          <a:p>
            <a:pPr algn="just"/>
            <a:r>
              <a:rPr lang="en-GB" dirty="0">
                <a:effectLst/>
              </a:rPr>
              <a:t>Les </a:t>
            </a:r>
            <a:r>
              <a:rPr lang="en-GB" dirty="0" err="1">
                <a:effectLst/>
              </a:rPr>
              <a:t>traités</a:t>
            </a:r>
            <a:r>
              <a:rPr lang="en-GB" dirty="0">
                <a:effectLst/>
              </a:rPr>
              <a:t> </a:t>
            </a:r>
            <a:r>
              <a:rPr lang="en-GB" dirty="0" err="1">
                <a:effectLst/>
              </a:rPr>
              <a:t>bilatéraux</a:t>
            </a:r>
            <a:r>
              <a:rPr lang="en-GB" dirty="0">
                <a:effectLst/>
              </a:rPr>
              <a:t> (entre deux pays) </a:t>
            </a:r>
            <a:r>
              <a:rPr lang="en-GB" dirty="0" err="1">
                <a:effectLst/>
              </a:rPr>
              <a:t>peuvent</a:t>
            </a:r>
            <a:r>
              <a:rPr lang="en-GB" dirty="0">
                <a:effectLst/>
              </a:rPr>
              <a:t> </a:t>
            </a:r>
            <a:r>
              <a:rPr lang="en-GB" dirty="0" err="1">
                <a:effectLst/>
              </a:rPr>
              <a:t>être</a:t>
            </a:r>
            <a:r>
              <a:rPr lang="en-GB" dirty="0">
                <a:effectLst/>
              </a:rPr>
              <a:t> </a:t>
            </a:r>
            <a:r>
              <a:rPr lang="en-GB" dirty="0" err="1">
                <a:effectLst/>
              </a:rPr>
              <a:t>négociés</a:t>
            </a:r>
            <a:r>
              <a:rPr lang="en-GB" dirty="0">
                <a:effectLst/>
              </a:rPr>
              <a:t> entre les </a:t>
            </a:r>
            <a:r>
              <a:rPr lang="en-GB" dirty="0" err="1">
                <a:effectLst/>
              </a:rPr>
              <a:t>États</a:t>
            </a:r>
            <a:r>
              <a:rPr lang="en-GB" dirty="0">
                <a:effectLst/>
              </a:rPr>
              <a:t> avec un </a:t>
            </a:r>
            <a:r>
              <a:rPr lang="en-GB" dirty="0" err="1">
                <a:effectLst/>
              </a:rPr>
              <a:t>degré</a:t>
            </a:r>
            <a:r>
              <a:rPr lang="en-GB" dirty="0">
                <a:effectLst/>
              </a:rPr>
              <a:t> de certitude plus </a:t>
            </a:r>
            <a:r>
              <a:rPr lang="en-GB" dirty="0" err="1">
                <a:effectLst/>
              </a:rPr>
              <a:t>élevé</a:t>
            </a:r>
            <a:r>
              <a:rPr lang="en-GB" dirty="0">
                <a:effectLst/>
              </a:rPr>
              <a:t> </a:t>
            </a:r>
            <a:r>
              <a:rPr lang="en-GB" dirty="0" err="1">
                <a:effectLst/>
              </a:rPr>
              <a:t>concernant</a:t>
            </a:r>
            <a:r>
              <a:rPr lang="en-GB" dirty="0">
                <a:effectLst/>
              </a:rPr>
              <a:t> les obligations et les </a:t>
            </a:r>
            <a:r>
              <a:rPr lang="en-GB" dirty="0" err="1">
                <a:effectLst/>
              </a:rPr>
              <a:t>attentes</a:t>
            </a:r>
            <a:r>
              <a:rPr lang="en-GB" dirty="0">
                <a:effectLst/>
              </a:rPr>
              <a:t> des deux parties. </a:t>
            </a:r>
            <a:r>
              <a:rPr lang="en-GB" dirty="0" err="1">
                <a:effectLst/>
              </a:rPr>
              <a:t>Mais</a:t>
            </a:r>
            <a:r>
              <a:rPr lang="en-GB" dirty="0">
                <a:effectLst/>
              </a:rPr>
              <a:t> la </a:t>
            </a:r>
            <a:r>
              <a:rPr lang="en-GB" dirty="0" err="1">
                <a:effectLst/>
              </a:rPr>
              <a:t>négociation</a:t>
            </a:r>
            <a:r>
              <a:rPr lang="en-GB" dirty="0">
                <a:effectLst/>
              </a:rPr>
              <a:t>, la </a:t>
            </a:r>
            <a:r>
              <a:rPr lang="en-GB" dirty="0" err="1">
                <a:effectLst/>
              </a:rPr>
              <a:t>rédaction</a:t>
            </a:r>
            <a:r>
              <a:rPr lang="en-GB" dirty="0">
                <a:effectLst/>
              </a:rPr>
              <a:t> et la conclusion de </a:t>
            </a:r>
            <a:r>
              <a:rPr lang="en-GB" dirty="0" err="1">
                <a:effectLst/>
              </a:rPr>
              <a:t>traités</a:t>
            </a:r>
            <a:r>
              <a:rPr lang="en-GB" dirty="0">
                <a:effectLst/>
              </a:rPr>
              <a:t> </a:t>
            </a:r>
            <a:r>
              <a:rPr lang="en-GB" dirty="0" err="1">
                <a:effectLst/>
              </a:rPr>
              <a:t>bilatéraux</a:t>
            </a:r>
            <a:r>
              <a:rPr lang="en-GB" dirty="0">
                <a:effectLst/>
              </a:rPr>
              <a:t> </a:t>
            </a:r>
            <a:r>
              <a:rPr lang="en-GB" dirty="0" err="1">
                <a:effectLst/>
              </a:rPr>
              <a:t>peuvent</a:t>
            </a:r>
            <a:r>
              <a:rPr lang="en-GB" dirty="0">
                <a:effectLst/>
              </a:rPr>
              <a:t> </a:t>
            </a:r>
            <a:r>
              <a:rPr lang="en-GB" dirty="0" err="1">
                <a:effectLst/>
              </a:rPr>
              <a:t>être</a:t>
            </a:r>
            <a:r>
              <a:rPr lang="en-GB" dirty="0">
                <a:effectLst/>
              </a:rPr>
              <a:t> </a:t>
            </a:r>
            <a:r>
              <a:rPr lang="en-GB" dirty="0" err="1">
                <a:effectLst/>
              </a:rPr>
              <a:t>coûteuses</a:t>
            </a:r>
            <a:r>
              <a:rPr lang="en-GB" dirty="0">
                <a:effectLst/>
              </a:rPr>
              <a:t> et demander beaucoup de temps et de </a:t>
            </a:r>
            <a:r>
              <a:rPr lang="en-GB" dirty="0" err="1">
                <a:effectLst/>
              </a:rPr>
              <a:t>ressources</a:t>
            </a:r>
            <a:r>
              <a:rPr lang="en-GB" dirty="0">
                <a:effectLst/>
              </a:rPr>
              <a:t>, et il </a:t>
            </a:r>
            <a:r>
              <a:rPr lang="en-GB" dirty="0" err="1">
                <a:effectLst/>
              </a:rPr>
              <a:t>n'est</a:t>
            </a:r>
            <a:r>
              <a:rPr lang="en-GB" dirty="0">
                <a:effectLst/>
              </a:rPr>
              <a:t> pas possible </a:t>
            </a:r>
            <a:r>
              <a:rPr lang="en-GB" dirty="0" err="1">
                <a:effectLst/>
              </a:rPr>
              <a:t>d'avoir</a:t>
            </a:r>
            <a:r>
              <a:rPr lang="en-GB" dirty="0">
                <a:effectLst/>
              </a:rPr>
              <a:t> un </a:t>
            </a:r>
            <a:r>
              <a:rPr lang="en-GB" dirty="0" err="1">
                <a:effectLst/>
              </a:rPr>
              <a:t>traité</a:t>
            </a:r>
            <a:r>
              <a:rPr lang="en-GB" dirty="0">
                <a:effectLst/>
              </a:rPr>
              <a:t> </a:t>
            </a:r>
            <a:r>
              <a:rPr lang="en-GB" dirty="0" err="1">
                <a:effectLst/>
              </a:rPr>
              <a:t>bilatéral</a:t>
            </a:r>
            <a:r>
              <a:rPr lang="en-GB" dirty="0">
                <a:effectLst/>
              </a:rPr>
              <a:t> avec </a:t>
            </a:r>
            <a:r>
              <a:rPr lang="en-GB" dirty="0" err="1">
                <a:effectLst/>
              </a:rPr>
              <a:t>tous</a:t>
            </a:r>
            <a:r>
              <a:rPr lang="en-GB" dirty="0">
                <a:effectLst/>
              </a:rPr>
              <a:t> les pays du monde.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1417698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‹N°›</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2/2/2021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‹N°›</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2/2/2021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‹N°›</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‹N°›</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‹N°›</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‹N°›</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1.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6.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7.png"/><Relationship Id="rId7" Type="http://schemas.openxmlformats.org/officeDocument/2006/relationships/diagramQuickStyle" Target="../diagrams/quickStyle5.xml"/><Relationship Id="rId2" Type="http://schemas.openxmlformats.org/officeDocument/2006/relationships/notesSlide" Target="../notesSlides/notesSlide39.xml"/><Relationship Id="rId1" Type="http://schemas.openxmlformats.org/officeDocument/2006/relationships/slideLayout" Target="../slideLayouts/slideLayout11.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8.svg"/><Relationship Id="rId9" Type="http://schemas.microsoft.com/office/2007/relationships/diagramDrawing" Target="../diagrams/drawing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0.png"/><Relationship Id="rId7" Type="http://schemas.openxmlformats.org/officeDocument/2006/relationships/image" Target="../media/image22.png"/><Relationship Id="rId12" Type="http://schemas.openxmlformats.org/officeDocument/2006/relationships/image" Target="../media/image30.svg"/><Relationship Id="rId2" Type="http://schemas.openxmlformats.org/officeDocument/2006/relationships/notesSlide" Target="../notesSlides/notesSlide45.xml"/><Relationship Id="rId1" Type="http://schemas.openxmlformats.org/officeDocument/2006/relationships/slideLayout" Target="../slideLayouts/slideLayout11.xml"/><Relationship Id="rId6" Type="http://schemas.openxmlformats.org/officeDocument/2006/relationships/image" Target="../media/image24.svg"/><Relationship Id="rId11" Type="http://schemas.openxmlformats.org/officeDocument/2006/relationships/image" Target="../media/image24.png"/><Relationship Id="rId5" Type="http://schemas.openxmlformats.org/officeDocument/2006/relationships/image" Target="../media/image21.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3.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8.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1.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4216539"/>
          </a:xfrm>
          <a:prstGeom prst="rect">
            <a:avLst/>
          </a:prstGeom>
          <a:ln>
            <a:noFill/>
          </a:ln>
        </p:spPr>
        <p:txBody>
          <a:bodyPr wrap="square">
            <a:spAutoFit/>
          </a:bodyPr>
          <a:lstStyle/>
          <a:p>
            <a:pPr marL="0" indent="0" algn="ctr">
              <a:buFont typeface="Arial" charset="0"/>
              <a:buNone/>
              <a:defRPr/>
            </a:pPr>
            <a:r>
              <a:rPr lang="en-GB" sz="3600" b="1" dirty="0">
                <a:ea typeface="MS PGothic" panose="020B0600070205080204" pitchFamily="34" charset="-128"/>
              </a:rPr>
              <a:t>Session 3.x </a:t>
            </a:r>
          </a:p>
          <a:p>
            <a:pPr algn="ctr">
              <a:defRPr/>
            </a:pPr>
            <a:r>
              <a:rPr lang="en-GB" sz="3600" b="1" dirty="0">
                <a:ea typeface="MS PGothic" panose="020B0600070205080204" pitchFamily="34" charset="-128"/>
              </a:rPr>
              <a:t>Concepts de base sur la </a:t>
            </a:r>
            <a:r>
              <a:rPr lang="en-GB" sz="3600" b="1" dirty="0" err="1">
                <a:ea typeface="MS PGothic" panose="020B0600070205080204" pitchFamily="34" charset="-128"/>
              </a:rPr>
              <a:t>coopération</a:t>
            </a:r>
            <a:r>
              <a:rPr lang="en-GB" sz="3600" b="1" dirty="0">
                <a:ea typeface="MS PGothic" panose="020B0600070205080204" pitchFamily="34" charset="-128"/>
              </a:rPr>
              <a:t> </a:t>
            </a:r>
            <a:r>
              <a:rPr lang="en-GB" sz="3600" b="1" dirty="0" err="1">
                <a:ea typeface="MS PGothic" panose="020B0600070205080204" pitchFamily="34" charset="-128"/>
              </a:rPr>
              <a:t>internationale</a:t>
            </a:r>
            <a:endParaRPr lang="en-GB" sz="3600" b="1" dirty="0">
              <a:ea typeface="MS PGothic" panose="020B0600070205080204" pitchFamily="34" charset="-128"/>
            </a:endParaRPr>
          </a:p>
          <a:p>
            <a:pPr algn="ctr">
              <a:defRPr/>
            </a:pPr>
            <a:endParaRPr lang="en-GB" altLang="en-US" sz="3600" b="1" dirty="0">
              <a:ea typeface="MS PGothic" panose="020B0600070205080204" pitchFamily="34" charset="-128"/>
            </a:endParaRPr>
          </a:p>
          <a:p>
            <a:pPr algn="ctr">
              <a:defRPr/>
            </a:pPr>
            <a:r>
              <a:rPr lang="en-GB" altLang="en-US" b="1" dirty="0" err="1"/>
              <a:t>Xxxxx</a:t>
            </a:r>
            <a:r>
              <a:rPr lang="en-GB" altLang="en-US" b="1" dirty="0"/>
              <a:t> XXXXXXXX</a:t>
            </a:r>
          </a:p>
          <a:p>
            <a:pPr algn="ctr">
              <a:spcBef>
                <a:spcPct val="0"/>
              </a:spcBef>
            </a:pPr>
            <a:endParaRPr lang="en-GB" altLang="en-US" dirty="0"/>
          </a:p>
          <a:p>
            <a:pPr algn="ctr">
              <a:spcBef>
                <a:spcPct val="0"/>
              </a:spcBef>
            </a:pPr>
            <a:r>
              <a:rPr lang="en-GB" altLang="en-US" dirty="0"/>
              <a:t>Conseil de </a:t>
            </a:r>
            <a:r>
              <a:rPr lang="en-GB" altLang="en-US" dirty="0" err="1"/>
              <a:t>l'Europe</a:t>
            </a:r>
            <a:endParaRPr lang="en-GB" altLang="en-US" b="1" dirty="0">
              <a:solidFill>
                <a:srgbClr val="2F618F"/>
              </a:solidFill>
              <a:hlinkClick r:id="rId2"/>
            </a:endParaRPr>
          </a:p>
          <a:p>
            <a:pPr algn="ctr">
              <a:spcBef>
                <a:spcPct val="0"/>
              </a:spcBef>
            </a:pPr>
            <a:r>
              <a:rPr lang="en-GB" altLang="en-US" sz="1200" b="1" dirty="0">
                <a:solidFill>
                  <a:srgbClr val="2F618F"/>
                </a:solidFill>
              </a:rPr>
              <a:t>email</a:t>
            </a: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en-GB" altLang="en-US" sz="1600" b="1" dirty="0"/>
              <a:t>DD </a:t>
            </a:r>
            <a:r>
              <a:rPr lang="en-GB" altLang="en-US" sz="1600" b="1" dirty="0" err="1"/>
              <a:t>Mois</a:t>
            </a:r>
            <a:r>
              <a:rPr lang="en-GB" altLang="en-US" sz="1600" b="1" dirty="0"/>
              <a:t> </a:t>
            </a:r>
            <a:r>
              <a:rPr lang="en-GB" altLang="en-US" sz="1600" b="1" dirty="0" err="1"/>
              <a:t>Année</a:t>
            </a:r>
            <a:endParaRPr lang="en-GB" altLang="en-US" sz="1600" b="1" dirty="0"/>
          </a:p>
        </p:txBody>
      </p:sp>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xmlns=""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en-US" altLang="en-US" sz="1600" b="1" dirty="0" err="1">
                <a:latin typeface="+mn-lt"/>
              </a:rPr>
              <a:t>Cours</a:t>
            </a:r>
            <a:r>
              <a:rPr lang="en-US" altLang="en-US" sz="1600" b="1" dirty="0">
                <a:latin typeface="+mn-lt"/>
              </a:rPr>
              <a:t> </a:t>
            </a:r>
            <a:r>
              <a:rPr lang="en-US" altLang="en-US" sz="1600" b="1" dirty="0" err="1">
                <a:latin typeface="+mn-lt"/>
              </a:rPr>
              <a:t>préliminaire</a:t>
            </a:r>
            <a:r>
              <a:rPr lang="en-US" altLang="en-US" sz="1600" b="1" dirty="0">
                <a:latin typeface="+mn-lt"/>
              </a:rPr>
              <a:t> de formation </a:t>
            </a:r>
            <a:r>
              <a:rPr lang="en-US" altLang="en-US" sz="1600" b="1" dirty="0" err="1">
                <a:latin typeface="+mn-lt"/>
              </a:rPr>
              <a:t>judiciaire</a:t>
            </a:r>
            <a:r>
              <a:rPr lang="en-US" altLang="en-US" sz="1600" b="1" dirty="0">
                <a:latin typeface="+mn-lt"/>
              </a:rPr>
              <a:t> sur la </a:t>
            </a:r>
            <a:r>
              <a:rPr lang="en-US" altLang="en-US" sz="1600" b="1" dirty="0" err="1">
                <a:latin typeface="+mn-lt"/>
              </a:rPr>
              <a:t>cybercriminalité</a:t>
            </a:r>
            <a:r>
              <a:rPr lang="en-US" altLang="en-US" sz="1600" b="1" dirty="0">
                <a:latin typeface="+mn-lt"/>
              </a:rPr>
              <a:t> et les </a:t>
            </a:r>
            <a:r>
              <a:rPr lang="en-US" altLang="en-US" sz="1600" b="1" dirty="0" err="1">
                <a:latin typeface="+mn-lt"/>
              </a:rPr>
              <a:t>preuves</a:t>
            </a:r>
            <a:r>
              <a:rPr lang="en-US" altLang="en-US" sz="1600" b="1" dirty="0">
                <a:latin typeface="+mn-lt"/>
              </a:rPr>
              <a:t> </a:t>
            </a:r>
            <a:r>
              <a:rPr lang="en-US" altLang="en-US" sz="1600" b="1" dirty="0" err="1">
                <a:latin typeface="+mn-lt"/>
              </a:rPr>
              <a:t>électroniques</a:t>
            </a:r>
            <a:endParaRPr lang="en-GB" altLang="en-US" sz="1600" i="1" dirty="0">
              <a:latin typeface="+mn-lt"/>
            </a:endParaRPr>
          </a:p>
        </p:txBody>
      </p:sp>
      <p:sp>
        <p:nvSpPr>
          <p:cNvPr id="17" name="Slide Number Placeholder 1">
            <a:extLst>
              <a:ext uri="{FF2B5EF4-FFF2-40B4-BE49-F238E27FC236}">
                <a16:creationId xmlns:a16="http://schemas.microsoft.com/office/drawing/2014/main" xmlns=""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238546" y="1082989"/>
            <a:ext cx="5497236" cy="6001643"/>
          </a:xfrm>
          <a:prstGeom prst="rect">
            <a:avLst/>
          </a:prstGeom>
        </p:spPr>
        <p:txBody>
          <a:bodyPr wrap="square">
            <a:spAutoFit/>
          </a:bodyPr>
          <a:lstStyle/>
          <a:p>
            <a:r>
              <a:rPr lang="en-US" sz="2400" b="1" dirty="0"/>
              <a:t>Les </a:t>
            </a:r>
            <a:r>
              <a:rPr lang="en-US" sz="2400" b="1" dirty="0" err="1"/>
              <a:t>défis</a:t>
            </a:r>
            <a:r>
              <a:rPr lang="en-US" sz="2400" b="1" dirty="0"/>
              <a:t> :</a:t>
            </a:r>
          </a:p>
          <a:p>
            <a:endParaRPr lang="en-US" sz="2400" b="1" dirty="0"/>
          </a:p>
          <a:p>
            <a:r>
              <a:rPr lang="en-US" sz="2400" dirty="0" err="1"/>
              <a:t>Différences</a:t>
            </a:r>
            <a:r>
              <a:rPr lang="en-US" sz="2400" dirty="0"/>
              <a:t> et divergences entre les cadres </a:t>
            </a:r>
            <a:r>
              <a:rPr lang="en-US" sz="2400" dirty="0" err="1"/>
              <a:t>juridiques</a:t>
            </a:r>
            <a:r>
              <a:rPr lang="en-US" sz="2400" dirty="0"/>
              <a:t> </a:t>
            </a:r>
            <a:r>
              <a:rPr lang="en-US" sz="2400" dirty="0" err="1"/>
              <a:t>nationaux</a:t>
            </a:r>
            <a:r>
              <a:rPr lang="en-US" sz="2400" dirty="0"/>
              <a:t> des </a:t>
            </a:r>
            <a:r>
              <a:rPr lang="en-US" sz="2400" dirty="0" err="1"/>
              <a:t>demandes</a:t>
            </a:r>
            <a:r>
              <a:rPr lang="en-US" sz="2400" dirty="0"/>
              <a:t> </a:t>
            </a:r>
            <a:r>
              <a:rPr lang="en-US" sz="2400" dirty="0" err="1"/>
              <a:t>d'entraide</a:t>
            </a:r>
            <a:r>
              <a:rPr lang="en-US" sz="2400" dirty="0"/>
              <a:t> </a:t>
            </a:r>
            <a:r>
              <a:rPr lang="en-US" sz="2400" dirty="0" err="1"/>
              <a:t>judiciaire</a:t>
            </a:r>
            <a:r>
              <a:rPr lang="en-US" sz="2400" dirty="0"/>
              <a:t> :</a:t>
            </a:r>
          </a:p>
          <a:p>
            <a:endParaRPr lang="en-US" sz="2400" dirty="0"/>
          </a:p>
          <a:p>
            <a:r>
              <a:rPr lang="en-US" sz="2400" dirty="0" err="1"/>
              <a:t>différences</a:t>
            </a:r>
            <a:r>
              <a:rPr lang="en-US" sz="2400" dirty="0"/>
              <a:t> entre le droit national et le droit international </a:t>
            </a:r>
            <a:r>
              <a:rPr lang="en-US" sz="2400" dirty="0" err="1"/>
              <a:t>en</a:t>
            </a:r>
            <a:r>
              <a:rPr lang="en-US" sz="2400" dirty="0"/>
              <a:t> matière de </a:t>
            </a:r>
            <a:r>
              <a:rPr lang="en-US" sz="2400" dirty="0" err="1"/>
              <a:t>demandes</a:t>
            </a:r>
            <a:r>
              <a:rPr lang="en-US" sz="2400" dirty="0"/>
              <a:t> </a:t>
            </a:r>
            <a:r>
              <a:rPr lang="en-US" sz="2400" dirty="0" err="1"/>
              <a:t>d'entraide</a:t>
            </a:r>
            <a:r>
              <a:rPr lang="en-US" sz="2400" dirty="0"/>
              <a:t> </a:t>
            </a:r>
            <a:r>
              <a:rPr lang="en-US" sz="2400" dirty="0" err="1"/>
              <a:t>judiciaire</a:t>
            </a:r>
            <a:r>
              <a:rPr lang="en-US" sz="2400" dirty="0"/>
              <a:t> ;</a:t>
            </a:r>
          </a:p>
          <a:p>
            <a:endParaRPr lang="en-US" sz="2400" dirty="0"/>
          </a:p>
          <a:p>
            <a:r>
              <a:rPr lang="en-US" sz="2400" dirty="0" err="1"/>
              <a:t>différences</a:t>
            </a:r>
            <a:r>
              <a:rPr lang="en-US" sz="2400" dirty="0"/>
              <a:t> au </a:t>
            </a:r>
            <a:r>
              <a:rPr lang="en-US" sz="2400" dirty="0" err="1"/>
              <a:t>niveau</a:t>
            </a:r>
            <a:r>
              <a:rPr lang="en-US" sz="2400" dirty="0"/>
              <a:t> du droit matériel ;</a:t>
            </a:r>
          </a:p>
          <a:p>
            <a:endParaRPr lang="en-US" sz="2400" dirty="0"/>
          </a:p>
          <a:p>
            <a:r>
              <a:rPr lang="en-US" sz="2400" dirty="0" err="1"/>
              <a:t>différences</a:t>
            </a:r>
            <a:r>
              <a:rPr lang="en-US" sz="2400" dirty="0"/>
              <a:t> au </a:t>
            </a:r>
            <a:r>
              <a:rPr lang="en-US" sz="2400" dirty="0" err="1"/>
              <a:t>niveau</a:t>
            </a:r>
            <a:r>
              <a:rPr lang="en-US" sz="2400" dirty="0"/>
              <a:t> du droit </a:t>
            </a:r>
            <a:r>
              <a:rPr lang="en-US" sz="2400" dirty="0" err="1"/>
              <a:t>procédural</a:t>
            </a:r>
            <a:r>
              <a:rPr lang="en-US" sz="2400" dirty="0"/>
              <a:t> ;</a:t>
            </a:r>
          </a:p>
          <a:p>
            <a:endParaRPr lang="en-US" sz="2400" dirty="0"/>
          </a:p>
          <a:p>
            <a:r>
              <a:rPr lang="en-US" sz="2400" dirty="0" err="1"/>
              <a:t>définitions</a:t>
            </a:r>
            <a:r>
              <a:rPr lang="en-US" sz="2400" dirty="0"/>
              <a:t> des </a:t>
            </a:r>
            <a:r>
              <a:rPr lang="en-US" sz="2400" dirty="0" err="1"/>
              <a:t>preuves</a:t>
            </a:r>
            <a:r>
              <a:rPr lang="en-US" sz="2400" dirty="0"/>
              <a:t> </a:t>
            </a:r>
            <a:r>
              <a:rPr lang="en-US" sz="2400" dirty="0" err="1"/>
              <a:t>électroniques</a:t>
            </a:r>
            <a:r>
              <a:rPr lang="en-US" sz="2400" dirty="0"/>
              <a:t> (le </a:t>
            </a:r>
            <a:r>
              <a:rPr lang="en-US" sz="2400" dirty="0" err="1"/>
              <a:t>cas</a:t>
            </a:r>
            <a:r>
              <a:rPr lang="en-US" sz="2400" dirty="0"/>
              <a:t> </a:t>
            </a:r>
            <a:r>
              <a:rPr lang="en-US" sz="2400" dirty="0" err="1"/>
              <a:t>échéant</a:t>
            </a:r>
            <a:r>
              <a:rPr lang="en-US" sz="2400" dirty="0"/>
              <a:t>).</a:t>
            </a:r>
          </a:p>
        </p:txBody>
      </p:sp>
      <p:pic>
        <p:nvPicPr>
          <p:cNvPr id="6" name="Picture 5">
            <a:extLst>
              <a:ext uri="{FF2B5EF4-FFF2-40B4-BE49-F238E27FC236}">
                <a16:creationId xmlns:a16="http://schemas.microsoft.com/office/drawing/2014/main" xmlns="" id="{A720D5C7-BAC1-CA49-B774-E6BB1F2CA074}"/>
              </a:ext>
            </a:extLst>
          </p:cNvPr>
          <p:cNvPicPr>
            <a:picLocks noChangeAspect="1"/>
          </p:cNvPicPr>
          <p:nvPr/>
        </p:nvPicPr>
        <p:blipFill>
          <a:blip r:embed="rId3"/>
          <a:stretch>
            <a:fillRect/>
          </a:stretch>
        </p:blipFill>
        <p:spPr>
          <a:xfrm>
            <a:off x="5846618" y="2618210"/>
            <a:ext cx="3058836" cy="2115641"/>
          </a:xfrm>
          <a:prstGeom prst="rect">
            <a:avLst/>
          </a:prstGeom>
        </p:spPr>
      </p:pic>
      <p:sp>
        <p:nvSpPr>
          <p:cNvPr id="12" name="Slide Number Placeholder 1">
            <a:extLst>
              <a:ext uri="{FF2B5EF4-FFF2-40B4-BE49-F238E27FC236}">
                <a16:creationId xmlns:a16="http://schemas.microsoft.com/office/drawing/2014/main" xmlns="" id="{F771A2C2-D5D1-47C4-91EF-9E52CF0C43D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10</a:t>
            </a:fld>
            <a:endParaRPr lang="en-GB" dirty="0"/>
          </a:p>
        </p:txBody>
      </p:sp>
      <p:sp>
        <p:nvSpPr>
          <p:cNvPr id="7" name="Rectangle 6">
            <a:extLst>
              <a:ext uri="{FF2B5EF4-FFF2-40B4-BE49-F238E27FC236}">
                <a16:creationId xmlns:a16="http://schemas.microsoft.com/office/drawing/2014/main" xmlns="" id="{F7DCA380-17DA-4100-9C66-AE7C86DB94A0}"/>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La dimension </a:t>
            </a:r>
            <a:r>
              <a:rPr lang="en-GB" sz="3200" dirty="0" err="1">
                <a:latin typeface="Verdana" panose="020B0604030504040204" pitchFamily="34" charset="0"/>
                <a:ea typeface="Verdana" panose="020B0604030504040204" pitchFamily="34" charset="0"/>
                <a:cs typeface="ＭＳ Ｐゴシック" charset="0"/>
              </a:rPr>
              <a:t>internationale</a:t>
            </a:r>
            <a:r>
              <a:rPr lang="en-GB" sz="3200" dirty="0">
                <a:latin typeface="Verdana" panose="020B0604030504040204" pitchFamily="34" charset="0"/>
                <a:ea typeface="Verdana" panose="020B0604030504040204" pitchFamily="34" charset="0"/>
                <a:cs typeface="ＭＳ Ｐゴシック" charset="0"/>
              </a:rPr>
              <a:t> de la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286091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232118" y="598669"/>
            <a:ext cx="5268137" cy="5693866"/>
          </a:xfrm>
          <a:prstGeom prst="rect">
            <a:avLst/>
          </a:prstGeom>
        </p:spPr>
        <p:txBody>
          <a:bodyPr wrap="square">
            <a:spAutoFit/>
          </a:bodyPr>
          <a:lstStyle/>
          <a:p>
            <a:endParaRPr lang="en-US" sz="2800" b="1" dirty="0"/>
          </a:p>
          <a:p>
            <a:r>
              <a:rPr lang="en-US" sz="2800" b="1" dirty="0"/>
              <a:t>Les </a:t>
            </a:r>
            <a:r>
              <a:rPr lang="en-US" sz="2800" b="1" dirty="0" err="1"/>
              <a:t>défis</a:t>
            </a:r>
            <a:r>
              <a:rPr lang="en-US" sz="2800" b="1" dirty="0"/>
              <a:t> :</a:t>
            </a:r>
          </a:p>
          <a:p>
            <a:endParaRPr lang="en-US" sz="2200" b="1" dirty="0"/>
          </a:p>
          <a:p>
            <a:r>
              <a:rPr lang="en-US" sz="2200" dirty="0"/>
              <a:t>Obstacles </a:t>
            </a:r>
            <a:r>
              <a:rPr lang="en-US" sz="2200" dirty="0" err="1"/>
              <a:t>à</a:t>
            </a:r>
            <a:r>
              <a:rPr lang="en-US" sz="2200" dirty="0"/>
              <a:t> la </a:t>
            </a:r>
            <a:r>
              <a:rPr lang="en-US" sz="2200" dirty="0" err="1"/>
              <a:t>coopération</a:t>
            </a:r>
            <a:r>
              <a:rPr lang="en-US" sz="2200" dirty="0"/>
              <a:t> </a:t>
            </a:r>
            <a:r>
              <a:rPr lang="en-US" sz="2200" dirty="0" err="1"/>
              <a:t>internationale</a:t>
            </a:r>
            <a:r>
              <a:rPr lang="en-US" sz="2200" dirty="0"/>
              <a:t> :</a:t>
            </a:r>
          </a:p>
          <a:p>
            <a:endParaRPr lang="en-US" sz="2200" dirty="0"/>
          </a:p>
          <a:p>
            <a:r>
              <a:rPr lang="en-US" sz="2200" dirty="0"/>
              <a:t>dans </a:t>
            </a:r>
            <a:r>
              <a:rPr lang="en-US" sz="2200" dirty="0" err="1"/>
              <a:t>certains</a:t>
            </a:r>
            <a:r>
              <a:rPr lang="en-US" sz="2200" dirty="0"/>
              <a:t> pays, il </a:t>
            </a:r>
            <a:r>
              <a:rPr lang="en-US" sz="2200" dirty="0" err="1"/>
              <a:t>n'existe</a:t>
            </a:r>
            <a:r>
              <a:rPr lang="en-US" sz="2200" dirty="0"/>
              <a:t> pas de cadre </a:t>
            </a:r>
            <a:r>
              <a:rPr lang="en-US" sz="2200" dirty="0" err="1"/>
              <a:t>juridique</a:t>
            </a:r>
            <a:r>
              <a:rPr lang="en-US" sz="2200" dirty="0"/>
              <a:t> </a:t>
            </a:r>
            <a:r>
              <a:rPr lang="en-US" sz="2200" dirty="0" err="1"/>
              <a:t>commun</a:t>
            </a:r>
            <a:r>
              <a:rPr lang="en-US" sz="2200" dirty="0"/>
              <a:t> ;</a:t>
            </a:r>
          </a:p>
          <a:p>
            <a:endParaRPr lang="en-US" sz="2200" dirty="0"/>
          </a:p>
          <a:p>
            <a:r>
              <a:rPr lang="en-US" sz="2200" dirty="0" err="1"/>
              <a:t>procédures</a:t>
            </a:r>
            <a:r>
              <a:rPr lang="en-US" sz="2200" dirty="0"/>
              <a:t> </a:t>
            </a:r>
            <a:r>
              <a:rPr lang="en-US" sz="2200" dirty="0" err="1"/>
              <a:t>formelles</a:t>
            </a:r>
            <a:r>
              <a:rPr lang="en-US" sz="2200" dirty="0"/>
              <a:t> des MLA trop </a:t>
            </a:r>
            <a:r>
              <a:rPr lang="en-US" sz="2200" dirty="0" err="1"/>
              <a:t>lentes</a:t>
            </a:r>
            <a:r>
              <a:rPr lang="en-US" sz="2200" dirty="0"/>
              <a:t>, </a:t>
            </a:r>
            <a:r>
              <a:rPr lang="en-US" sz="2200" dirty="0" err="1"/>
              <a:t>alors</a:t>
            </a:r>
            <a:r>
              <a:rPr lang="en-US" sz="2200" dirty="0"/>
              <a:t> que les </a:t>
            </a:r>
            <a:r>
              <a:rPr lang="en-US" sz="2200" dirty="0" err="1"/>
              <a:t>demandes</a:t>
            </a:r>
            <a:r>
              <a:rPr lang="en-US" sz="2200" dirty="0"/>
              <a:t> </a:t>
            </a:r>
            <a:r>
              <a:rPr lang="en-US" sz="2200" dirty="0" err="1"/>
              <a:t>d'entraide</a:t>
            </a:r>
            <a:r>
              <a:rPr lang="en-US" sz="2200" dirty="0"/>
              <a:t> </a:t>
            </a:r>
            <a:r>
              <a:rPr lang="en-US" sz="2200" dirty="0" err="1"/>
              <a:t>judiciaires</a:t>
            </a:r>
            <a:r>
              <a:rPr lang="en-US" sz="2200" dirty="0"/>
              <a:t> </a:t>
            </a:r>
            <a:r>
              <a:rPr lang="en-US" sz="2200" dirty="0" err="1"/>
              <a:t>informelles</a:t>
            </a:r>
            <a:r>
              <a:rPr lang="en-US" sz="2200" dirty="0"/>
              <a:t> </a:t>
            </a:r>
            <a:r>
              <a:rPr lang="en-US" sz="2200" dirty="0" err="1"/>
              <a:t>sont</a:t>
            </a:r>
            <a:r>
              <a:rPr lang="en-US" sz="2200" dirty="0"/>
              <a:t> plus </a:t>
            </a:r>
            <a:r>
              <a:rPr lang="en-US" sz="2200" dirty="0" err="1"/>
              <a:t>rapides</a:t>
            </a:r>
            <a:r>
              <a:rPr lang="en-US" sz="2200" dirty="0"/>
              <a:t> ;</a:t>
            </a:r>
          </a:p>
          <a:p>
            <a:endParaRPr lang="en-US" sz="2200" dirty="0"/>
          </a:p>
          <a:p>
            <a:r>
              <a:rPr lang="en-US" sz="2200" dirty="0" err="1"/>
              <a:t>incapacité</a:t>
            </a:r>
            <a:r>
              <a:rPr lang="en-US" sz="2200" dirty="0"/>
              <a:t> </a:t>
            </a:r>
            <a:r>
              <a:rPr lang="en-US" sz="2200" dirty="0" err="1"/>
              <a:t>à</a:t>
            </a:r>
            <a:r>
              <a:rPr lang="en-US" sz="2200" dirty="0"/>
              <a:t> </a:t>
            </a:r>
            <a:r>
              <a:rPr lang="en-US" sz="2200" dirty="0" err="1"/>
              <a:t>coopérer</a:t>
            </a:r>
            <a:r>
              <a:rPr lang="en-US" sz="2200" dirty="0"/>
              <a:t> </a:t>
            </a:r>
            <a:r>
              <a:rPr lang="en-US" sz="2200" dirty="0" err="1"/>
              <a:t>ou</a:t>
            </a:r>
            <a:r>
              <a:rPr lang="en-US" sz="2200" dirty="0"/>
              <a:t> </a:t>
            </a:r>
            <a:r>
              <a:rPr lang="en-US" sz="2200" dirty="0" err="1"/>
              <a:t>à</a:t>
            </a:r>
            <a:r>
              <a:rPr lang="en-US" sz="2200" dirty="0"/>
              <a:t> </a:t>
            </a:r>
            <a:r>
              <a:rPr lang="en-US" sz="2200" dirty="0" err="1"/>
              <a:t>participer</a:t>
            </a:r>
            <a:r>
              <a:rPr lang="en-US" sz="2200" dirty="0"/>
              <a:t> </a:t>
            </a:r>
            <a:r>
              <a:rPr lang="en-US" sz="2200" dirty="0" err="1"/>
              <a:t>à</a:t>
            </a:r>
            <a:r>
              <a:rPr lang="en-US" sz="2200" dirty="0"/>
              <a:t> des actions et des </a:t>
            </a:r>
            <a:r>
              <a:rPr lang="en-US" sz="2200" dirty="0" err="1"/>
              <a:t>enquêtes</a:t>
            </a:r>
            <a:r>
              <a:rPr lang="en-US" sz="2200" dirty="0"/>
              <a:t> </a:t>
            </a:r>
            <a:r>
              <a:rPr lang="en-US" sz="2200" dirty="0" err="1"/>
              <a:t>internationales</a:t>
            </a:r>
            <a:r>
              <a:rPr lang="en-US" sz="2200" dirty="0"/>
              <a:t> de </a:t>
            </a:r>
            <a:r>
              <a:rPr lang="en-US" sz="2200" dirty="0" err="1"/>
              <a:t>grande</a:t>
            </a:r>
            <a:r>
              <a:rPr lang="en-US" sz="2200" dirty="0"/>
              <a:t> </a:t>
            </a:r>
            <a:r>
              <a:rPr lang="en-US" sz="2200" dirty="0" err="1"/>
              <a:t>envergure</a:t>
            </a:r>
            <a:r>
              <a:rPr lang="en-US" sz="2200" dirty="0"/>
              <a:t> </a:t>
            </a:r>
            <a:r>
              <a:rPr lang="en-US" sz="2200" dirty="0" err="1"/>
              <a:t>en</a:t>
            </a:r>
            <a:r>
              <a:rPr lang="en-US" sz="2200" dirty="0"/>
              <a:t> matière de </a:t>
            </a:r>
            <a:r>
              <a:rPr lang="en-US" sz="2200" dirty="0" err="1"/>
              <a:t>lutte</a:t>
            </a:r>
            <a:r>
              <a:rPr lang="en-US" sz="2200" dirty="0"/>
              <a:t> </a:t>
            </a:r>
            <a:r>
              <a:rPr lang="en-US" sz="2200" dirty="0" err="1"/>
              <a:t>contre</a:t>
            </a:r>
            <a:r>
              <a:rPr lang="en-US" sz="2200" dirty="0"/>
              <a:t> la </a:t>
            </a:r>
            <a:r>
              <a:rPr lang="en-US" sz="2200" dirty="0" err="1"/>
              <a:t>cybercriminalité</a:t>
            </a:r>
            <a:r>
              <a:rPr lang="en-US" sz="2200" dirty="0"/>
              <a:t>.</a:t>
            </a:r>
          </a:p>
        </p:txBody>
      </p:sp>
      <p:pic>
        <p:nvPicPr>
          <p:cNvPr id="6" name="Picture 5">
            <a:extLst>
              <a:ext uri="{FF2B5EF4-FFF2-40B4-BE49-F238E27FC236}">
                <a16:creationId xmlns:a16="http://schemas.microsoft.com/office/drawing/2014/main" xmlns="" id="{C0FB6227-149E-CA4D-AAEE-74F9AF7951BC}"/>
              </a:ext>
            </a:extLst>
          </p:cNvPr>
          <p:cNvPicPr>
            <a:picLocks noChangeAspect="1"/>
          </p:cNvPicPr>
          <p:nvPr/>
        </p:nvPicPr>
        <p:blipFill>
          <a:blip r:embed="rId3"/>
          <a:stretch>
            <a:fillRect/>
          </a:stretch>
        </p:blipFill>
        <p:spPr>
          <a:xfrm>
            <a:off x="5500255" y="2709528"/>
            <a:ext cx="3312941" cy="2149255"/>
          </a:xfrm>
          <a:prstGeom prst="rect">
            <a:avLst/>
          </a:prstGeom>
        </p:spPr>
      </p:pic>
      <p:sp>
        <p:nvSpPr>
          <p:cNvPr id="16" name="Slide Number Placeholder 1">
            <a:extLst>
              <a:ext uri="{FF2B5EF4-FFF2-40B4-BE49-F238E27FC236}">
                <a16:creationId xmlns:a16="http://schemas.microsoft.com/office/drawing/2014/main" xmlns="" id="{8123D8D0-5D50-4308-9348-6A19A488FC2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11</a:t>
            </a:fld>
            <a:endParaRPr lang="en-GB" dirty="0"/>
          </a:p>
        </p:txBody>
      </p:sp>
      <p:sp>
        <p:nvSpPr>
          <p:cNvPr id="7" name="Rectangle 6">
            <a:extLst>
              <a:ext uri="{FF2B5EF4-FFF2-40B4-BE49-F238E27FC236}">
                <a16:creationId xmlns:a16="http://schemas.microsoft.com/office/drawing/2014/main" xmlns="" id="{27C95DD0-4BC7-428A-895D-3ED83F3A2664}"/>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La dimension </a:t>
            </a:r>
            <a:r>
              <a:rPr lang="en-GB" sz="3200" dirty="0" err="1">
                <a:latin typeface="Verdana" panose="020B0604030504040204" pitchFamily="34" charset="0"/>
                <a:ea typeface="Verdana" panose="020B0604030504040204" pitchFamily="34" charset="0"/>
                <a:cs typeface="ＭＳ Ｐゴシック" charset="0"/>
              </a:rPr>
              <a:t>internationale</a:t>
            </a:r>
            <a:r>
              <a:rPr lang="en-GB" sz="3200" dirty="0">
                <a:latin typeface="Verdana" panose="020B0604030504040204" pitchFamily="34" charset="0"/>
                <a:ea typeface="Verdana" panose="020B0604030504040204" pitchFamily="34" charset="0"/>
                <a:cs typeface="ＭＳ Ｐゴシック" charset="0"/>
              </a:rPr>
              <a:t> de la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59662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02281"/>
            <a:ext cx="4572000" cy="4154984"/>
          </a:xfrm>
          <a:prstGeom prst="rect">
            <a:avLst/>
          </a:prstGeom>
        </p:spPr>
        <p:txBody>
          <a:bodyPr>
            <a:spAutoFit/>
          </a:bodyPr>
          <a:lstStyle/>
          <a:p>
            <a:pPr>
              <a:spcAft>
                <a:spcPts val="0"/>
              </a:spcAft>
            </a:pPr>
            <a:r>
              <a:rPr lang="en-GB" sz="2200" b="1" dirty="0" err="1"/>
              <a:t>demandes</a:t>
            </a:r>
            <a:r>
              <a:rPr lang="en-GB" sz="2200" b="1" dirty="0"/>
              <a:t> </a:t>
            </a:r>
            <a:r>
              <a:rPr lang="en-GB" sz="2200" b="1" dirty="0" err="1"/>
              <a:t>d'entraide</a:t>
            </a:r>
            <a:r>
              <a:rPr lang="en-GB" sz="2200" b="1" dirty="0"/>
              <a:t> </a:t>
            </a:r>
            <a:r>
              <a:rPr lang="en-GB" sz="2200" b="1" dirty="0" err="1"/>
              <a:t>judiciaire</a:t>
            </a:r>
            <a:r>
              <a:rPr lang="en-GB" sz="2200" b="1" dirty="0"/>
              <a:t> </a:t>
            </a:r>
            <a:r>
              <a:rPr lang="en-GB" sz="2200" b="1" dirty="0" err="1"/>
              <a:t>formelles</a:t>
            </a:r>
            <a:r>
              <a:rPr lang="en-GB" sz="2200" b="1" dirty="0"/>
              <a:t> </a:t>
            </a:r>
            <a:r>
              <a:rPr lang="en-GB" sz="2200" b="1" dirty="0" err="1"/>
              <a:t>contre</a:t>
            </a:r>
            <a:r>
              <a:rPr lang="en-GB" sz="2200" b="1" dirty="0"/>
              <a:t> </a:t>
            </a:r>
            <a:r>
              <a:rPr lang="en-GB" sz="2200" b="1" dirty="0" err="1"/>
              <a:t>demandes</a:t>
            </a:r>
            <a:r>
              <a:rPr lang="en-GB" sz="2200" b="1" dirty="0"/>
              <a:t> </a:t>
            </a:r>
            <a:r>
              <a:rPr lang="en-GB" sz="2200" b="1" dirty="0" err="1"/>
              <a:t>d'entraide</a:t>
            </a:r>
            <a:r>
              <a:rPr lang="en-GB" sz="2200" b="1" dirty="0"/>
              <a:t> </a:t>
            </a:r>
            <a:r>
              <a:rPr lang="en-GB" sz="2200" b="1" dirty="0" err="1"/>
              <a:t>judiciaire</a:t>
            </a:r>
            <a:r>
              <a:rPr lang="en-GB" sz="2200" b="1" dirty="0"/>
              <a:t> </a:t>
            </a:r>
            <a:r>
              <a:rPr lang="en-GB" sz="2200" b="1" dirty="0" err="1"/>
              <a:t>informelles</a:t>
            </a:r>
            <a:r>
              <a:rPr lang="en-GB" sz="2200" b="1" dirty="0"/>
              <a:t> :</a:t>
            </a:r>
          </a:p>
          <a:p>
            <a:pPr>
              <a:spcAft>
                <a:spcPts val="0"/>
              </a:spcAft>
            </a:pPr>
            <a:endParaRPr lang="en-GB" sz="2200" b="1" dirty="0"/>
          </a:p>
          <a:p>
            <a:pPr>
              <a:spcAft>
                <a:spcPts val="0"/>
              </a:spcAft>
            </a:pPr>
            <a:r>
              <a:rPr lang="en-GB" sz="2200" dirty="0"/>
              <a:t>La </a:t>
            </a:r>
            <a:r>
              <a:rPr lang="en-GB" sz="2200" dirty="0" err="1"/>
              <a:t>demande</a:t>
            </a:r>
            <a:r>
              <a:rPr lang="en-GB" sz="2200" dirty="0"/>
              <a:t> </a:t>
            </a:r>
            <a:r>
              <a:rPr lang="en-GB" sz="2200" dirty="0" err="1"/>
              <a:t>d'assistance</a:t>
            </a:r>
            <a:r>
              <a:rPr lang="en-GB" sz="2200" dirty="0"/>
              <a:t> </a:t>
            </a:r>
            <a:r>
              <a:rPr lang="en-GB" sz="2200" dirty="0" err="1"/>
              <a:t>juridique</a:t>
            </a:r>
            <a:r>
              <a:rPr lang="en-GB" sz="2200" dirty="0"/>
              <a:t> </a:t>
            </a:r>
            <a:r>
              <a:rPr lang="en-GB" sz="2200" dirty="0" err="1"/>
              <a:t>parfois</a:t>
            </a:r>
            <a:r>
              <a:rPr lang="en-GB" sz="2200" dirty="0"/>
              <a:t> </a:t>
            </a:r>
            <a:r>
              <a:rPr lang="en-GB" sz="2200" dirty="0" err="1"/>
              <a:t>appelée</a:t>
            </a:r>
            <a:r>
              <a:rPr lang="en-GB" sz="2200" dirty="0"/>
              <a:t> "assistance </a:t>
            </a:r>
            <a:r>
              <a:rPr lang="en-GB" sz="2200" dirty="0" err="1"/>
              <a:t>judiciaire</a:t>
            </a:r>
            <a:r>
              <a:rPr lang="en-GB" sz="2200" dirty="0"/>
              <a:t>", est le </a:t>
            </a:r>
            <a:r>
              <a:rPr lang="en-GB" sz="2200" dirty="0" err="1"/>
              <a:t>moyen</a:t>
            </a:r>
            <a:r>
              <a:rPr lang="en-GB" sz="2200" dirty="0"/>
              <a:t> </a:t>
            </a:r>
            <a:r>
              <a:rPr lang="en-GB" sz="2200" dirty="0" err="1"/>
              <a:t>formel</a:t>
            </a:r>
            <a:r>
              <a:rPr lang="en-GB" sz="2200" dirty="0"/>
              <a:t> par </a:t>
            </a:r>
            <a:r>
              <a:rPr lang="en-GB" sz="2200" dirty="0" err="1"/>
              <a:t>lequel</a:t>
            </a:r>
            <a:r>
              <a:rPr lang="en-GB" sz="2200" dirty="0"/>
              <a:t> les </a:t>
            </a:r>
            <a:r>
              <a:rPr lang="en-GB" sz="2200" dirty="0" err="1"/>
              <a:t>États</a:t>
            </a:r>
            <a:r>
              <a:rPr lang="en-GB" sz="2200" dirty="0"/>
              <a:t> </a:t>
            </a:r>
            <a:r>
              <a:rPr lang="en-GB" sz="2200" dirty="0" err="1"/>
              <a:t>demandent</a:t>
            </a:r>
            <a:r>
              <a:rPr lang="en-GB" sz="2200" dirty="0"/>
              <a:t> et </a:t>
            </a:r>
            <a:r>
              <a:rPr lang="en-GB" sz="2200" dirty="0" err="1"/>
              <a:t>fournissent</a:t>
            </a:r>
            <a:r>
              <a:rPr lang="en-GB" sz="2200" dirty="0"/>
              <a:t> </a:t>
            </a:r>
            <a:r>
              <a:rPr lang="en-GB" sz="2200" dirty="0" err="1"/>
              <a:t>une</a:t>
            </a:r>
            <a:r>
              <a:rPr lang="en-GB" sz="2200" dirty="0"/>
              <a:t> assistance pour </a:t>
            </a:r>
            <a:r>
              <a:rPr lang="en-GB" sz="2200" dirty="0" err="1"/>
              <a:t>obtenir</a:t>
            </a:r>
            <a:r>
              <a:rPr lang="en-GB" sz="2200" dirty="0"/>
              <a:t> des </a:t>
            </a:r>
            <a:r>
              <a:rPr lang="en-GB" sz="2200" dirty="0" err="1"/>
              <a:t>preuves</a:t>
            </a:r>
            <a:r>
              <a:rPr lang="en-GB" sz="2200" dirty="0"/>
              <a:t> </a:t>
            </a:r>
            <a:r>
              <a:rPr lang="en-GB" sz="2200" dirty="0" err="1"/>
              <a:t>situées</a:t>
            </a:r>
            <a:r>
              <a:rPr lang="en-GB" sz="2200" dirty="0"/>
              <a:t> dans un </a:t>
            </a:r>
            <a:r>
              <a:rPr lang="en-GB" sz="2200" dirty="0" err="1"/>
              <a:t>autre</a:t>
            </a:r>
            <a:r>
              <a:rPr lang="en-GB" sz="2200" dirty="0"/>
              <a:t> État </a:t>
            </a:r>
            <a:r>
              <a:rPr lang="en-GB" sz="2200" dirty="0" err="1"/>
              <a:t>afin</a:t>
            </a:r>
            <a:r>
              <a:rPr lang="en-GB" sz="2200" dirty="0"/>
              <a:t> de </a:t>
            </a:r>
            <a:r>
              <a:rPr lang="en-GB" sz="2200" dirty="0" err="1"/>
              <a:t>contribuer</a:t>
            </a:r>
            <a:r>
              <a:rPr lang="en-GB" sz="2200" dirty="0"/>
              <a:t> aux </a:t>
            </a:r>
            <a:r>
              <a:rPr lang="en-GB" sz="2200" dirty="0" err="1"/>
              <a:t>enquêtes</a:t>
            </a:r>
            <a:r>
              <a:rPr lang="en-GB" sz="2200" dirty="0"/>
              <a:t> </a:t>
            </a:r>
            <a:r>
              <a:rPr lang="en-GB" sz="2200" dirty="0" err="1"/>
              <a:t>ou</a:t>
            </a:r>
            <a:r>
              <a:rPr lang="en-GB" sz="2200" dirty="0"/>
              <a:t> aux </a:t>
            </a:r>
            <a:r>
              <a:rPr lang="en-GB" sz="2200" dirty="0" err="1"/>
              <a:t>procédures</a:t>
            </a:r>
            <a:r>
              <a:rPr lang="en-GB" sz="2200" dirty="0"/>
              <a:t> </a:t>
            </a:r>
            <a:r>
              <a:rPr lang="en-GB" sz="2200" dirty="0" err="1"/>
              <a:t>pénales</a:t>
            </a:r>
            <a:r>
              <a:rPr lang="en-GB" sz="2200" dirty="0"/>
              <a:t> dans un </a:t>
            </a:r>
            <a:r>
              <a:rPr lang="en-GB" sz="2200" dirty="0" err="1"/>
              <a:t>autre</a:t>
            </a:r>
            <a:r>
              <a:rPr lang="en-GB" sz="2200" dirty="0"/>
              <a:t> État</a:t>
            </a:r>
            <a:endParaRPr lang="en-GB" sz="2100" dirty="0">
              <a:effectLst/>
              <a:cs typeface="Arial" panose="020B0604020202020204" pitchFamily="34" charset="0"/>
            </a:endParaRPr>
          </a:p>
        </p:txBody>
      </p:sp>
      <p:sp>
        <p:nvSpPr>
          <p:cNvPr id="5" name="Rectangle 4">
            <a:extLst>
              <a:ext uri="{FF2B5EF4-FFF2-40B4-BE49-F238E27FC236}">
                <a16:creationId xmlns:a16="http://schemas.microsoft.com/office/drawing/2014/main" xmlns="" id="{046D6463-C26B-9644-9190-9FB17B6BA87A}"/>
              </a:ext>
            </a:extLst>
          </p:cNvPr>
          <p:cNvSpPr/>
          <p:nvPr/>
        </p:nvSpPr>
        <p:spPr>
          <a:xfrm>
            <a:off x="4758150" y="1488541"/>
            <a:ext cx="4072084" cy="2968505"/>
          </a:xfrm>
          <a:prstGeom prst="rect">
            <a:avLst/>
          </a:prstGeom>
        </p:spPr>
        <p:txBody>
          <a:bodyPr wrap="square">
            <a:spAutoFit/>
          </a:bodyPr>
          <a:lstStyle/>
          <a:p>
            <a:pPr marL="342900" indent="-342900" algn="just">
              <a:buFont typeface="Arial" panose="020B0604020202020204" pitchFamily="34" charset="0"/>
              <a:buChar char="•"/>
            </a:pPr>
            <a:r>
              <a:rPr lang="en-GB" sz="2100" b="1" dirty="0" err="1">
                <a:cs typeface="Arial" panose="020B0604020202020204" pitchFamily="34" charset="0"/>
              </a:rPr>
              <a:t>L'assistance</a:t>
            </a:r>
            <a:r>
              <a:rPr lang="en-GB" sz="2100" b="1" dirty="0">
                <a:cs typeface="Arial" panose="020B0604020202020204" pitchFamily="34" charset="0"/>
              </a:rPr>
              <a:t> administrative est </a:t>
            </a:r>
            <a:r>
              <a:rPr lang="en-GB" sz="2100" b="1" dirty="0" err="1">
                <a:cs typeface="Arial" panose="020B0604020202020204" pitchFamily="34" charset="0"/>
              </a:rPr>
              <a:t>parfois</a:t>
            </a:r>
            <a:r>
              <a:rPr lang="en-GB" sz="2100" b="1" dirty="0">
                <a:cs typeface="Arial" panose="020B0604020202020204" pitchFamily="34" charset="0"/>
              </a:rPr>
              <a:t> </a:t>
            </a:r>
            <a:r>
              <a:rPr lang="en-GB" sz="2100" b="1" dirty="0" err="1">
                <a:cs typeface="Arial" panose="020B0604020202020204" pitchFamily="34" charset="0"/>
              </a:rPr>
              <a:t>appelée</a:t>
            </a:r>
            <a:r>
              <a:rPr lang="en-GB" sz="2100" b="1" dirty="0">
                <a:cs typeface="Arial" panose="020B0604020202020204" pitchFamily="34" charset="0"/>
              </a:rPr>
              <a:t> "assistance </a:t>
            </a:r>
            <a:r>
              <a:rPr lang="en-GB" sz="2100" b="1" dirty="0" err="1">
                <a:cs typeface="Arial" panose="020B0604020202020204" pitchFamily="34" charset="0"/>
              </a:rPr>
              <a:t>informelle</a:t>
            </a:r>
            <a:r>
              <a:rPr lang="en-GB" sz="2100" b="1" dirty="0">
                <a:cs typeface="Arial" panose="020B0604020202020204" pitchFamily="34" charset="0"/>
              </a:rPr>
              <a:t>".</a:t>
            </a:r>
          </a:p>
          <a:p>
            <a:pPr marL="342900" indent="-342900" algn="just">
              <a:buFont typeface="Arial" panose="020B0604020202020204" pitchFamily="34" charset="0"/>
              <a:buChar char="•"/>
            </a:pPr>
            <a:endParaRPr lang="en-GB" sz="2100" b="1" dirty="0">
              <a:cs typeface="Arial" panose="020B0604020202020204" pitchFamily="34" charset="0"/>
            </a:endParaRPr>
          </a:p>
          <a:p>
            <a:pPr marL="342900" indent="-342900" algn="just">
              <a:buFont typeface="Arial" panose="020B0604020202020204" pitchFamily="34" charset="0"/>
              <a:buChar char="•"/>
            </a:pPr>
            <a:r>
              <a:rPr lang="en-GB" sz="2100" b="1" dirty="0" err="1">
                <a:cs typeface="Arial" panose="020B0604020202020204" pitchFamily="34" charset="0"/>
              </a:rPr>
              <a:t>elle</a:t>
            </a:r>
            <a:r>
              <a:rPr lang="en-GB" sz="2100" b="1" dirty="0">
                <a:cs typeface="Arial" panose="020B0604020202020204" pitchFamily="34" charset="0"/>
              </a:rPr>
              <a:t> </a:t>
            </a:r>
            <a:r>
              <a:rPr lang="en-GB" sz="2100" b="1" dirty="0" err="1">
                <a:cs typeface="Arial" panose="020B0604020202020204" pitchFamily="34" charset="0"/>
              </a:rPr>
              <a:t>n'implique</a:t>
            </a:r>
            <a:r>
              <a:rPr lang="en-GB" sz="2100" b="1" dirty="0">
                <a:cs typeface="Arial" panose="020B0604020202020204" pitchFamily="34" charset="0"/>
              </a:rPr>
              <a:t> pas </a:t>
            </a:r>
            <a:r>
              <a:rPr lang="en-GB" sz="2100" b="1" dirty="0" err="1">
                <a:cs typeface="Arial" panose="020B0604020202020204" pitchFamily="34" charset="0"/>
              </a:rPr>
              <a:t>une</a:t>
            </a:r>
            <a:r>
              <a:rPr lang="en-GB" sz="2100" b="1" dirty="0">
                <a:cs typeface="Arial" panose="020B0604020202020204" pitchFamily="34" charset="0"/>
              </a:rPr>
              <a:t> </a:t>
            </a:r>
            <a:r>
              <a:rPr lang="en-GB" sz="2100" b="1" dirty="0" err="1">
                <a:cs typeface="Arial" panose="020B0604020202020204" pitchFamily="34" charset="0"/>
              </a:rPr>
              <a:t>demande</a:t>
            </a:r>
            <a:r>
              <a:rPr lang="en-GB" sz="2100" b="1" dirty="0">
                <a:cs typeface="Arial" panose="020B0604020202020204" pitchFamily="34" charset="0"/>
              </a:rPr>
              <a:t> </a:t>
            </a:r>
            <a:r>
              <a:rPr lang="en-GB" sz="2100" b="1" dirty="0" err="1">
                <a:cs typeface="Arial" panose="020B0604020202020204" pitchFamily="34" charset="0"/>
              </a:rPr>
              <a:t>formelle</a:t>
            </a:r>
            <a:r>
              <a:rPr lang="en-GB" sz="2100" b="1" dirty="0">
                <a:cs typeface="Arial" panose="020B0604020202020204" pitchFamily="34" charset="0"/>
              </a:rPr>
              <a:t> qui </a:t>
            </a:r>
            <a:r>
              <a:rPr lang="en-GB" sz="2100" b="1" dirty="0" err="1">
                <a:cs typeface="Arial" panose="020B0604020202020204" pitchFamily="34" charset="0"/>
              </a:rPr>
              <a:t>constitue</a:t>
            </a:r>
            <a:r>
              <a:rPr lang="en-GB" sz="2100" b="1" dirty="0">
                <a:cs typeface="Arial" panose="020B0604020202020204" pitchFamily="34" charset="0"/>
              </a:rPr>
              <a:t> la base </a:t>
            </a:r>
            <a:r>
              <a:rPr lang="en-GB" sz="2100" b="1" dirty="0" err="1">
                <a:cs typeface="Arial" panose="020B0604020202020204" pitchFamily="34" charset="0"/>
              </a:rPr>
              <a:t>d'une</a:t>
            </a:r>
            <a:r>
              <a:rPr lang="en-GB" sz="2100" b="1" dirty="0">
                <a:cs typeface="Arial" panose="020B0604020202020204" pitchFamily="34" charset="0"/>
              </a:rPr>
              <a:t> </a:t>
            </a:r>
            <a:r>
              <a:rPr lang="en-GB" sz="2100" b="1" dirty="0" err="1">
                <a:cs typeface="Arial" panose="020B0604020202020204" pitchFamily="34" charset="0"/>
              </a:rPr>
              <a:t>demande</a:t>
            </a:r>
            <a:r>
              <a:rPr lang="en-GB" sz="2100" b="1" dirty="0">
                <a:cs typeface="Arial" panose="020B0604020202020204" pitchFamily="34" charset="0"/>
              </a:rPr>
              <a:t> </a:t>
            </a:r>
            <a:r>
              <a:rPr lang="en-GB" sz="2100" b="1" dirty="0" err="1">
                <a:cs typeface="Arial" panose="020B0604020202020204" pitchFamily="34" charset="0"/>
              </a:rPr>
              <a:t>d'entraide</a:t>
            </a:r>
            <a:r>
              <a:rPr lang="en-GB" sz="2100" b="1" dirty="0">
                <a:cs typeface="Arial" panose="020B0604020202020204" pitchFamily="34" charset="0"/>
              </a:rPr>
              <a:t> </a:t>
            </a:r>
            <a:r>
              <a:rPr lang="en-GB" sz="2100" b="1" dirty="0" err="1">
                <a:cs typeface="Arial" panose="020B0604020202020204" pitchFamily="34" charset="0"/>
              </a:rPr>
              <a:t>judiciaire</a:t>
            </a:r>
            <a:endParaRPr lang="en-GB" sz="2100" b="1" dirty="0">
              <a:cs typeface="Arial" panose="020B0604020202020204" pitchFamily="34" charset="0"/>
            </a:endParaRPr>
          </a:p>
          <a:p>
            <a:pPr marL="342900" indent="-342900" algn="just">
              <a:lnSpc>
                <a:spcPct val="90000"/>
              </a:lnSpc>
              <a:buFont typeface="Arial" panose="020B0604020202020204" pitchFamily="34" charset="0"/>
              <a:buChar char="•"/>
            </a:pPr>
            <a:endParaRPr lang="en-GB" sz="2100" b="1" dirty="0"/>
          </a:p>
        </p:txBody>
      </p:sp>
      <p:pic>
        <p:nvPicPr>
          <p:cNvPr id="8" name="Picture 7">
            <a:extLst>
              <a:ext uri="{FF2B5EF4-FFF2-40B4-BE49-F238E27FC236}">
                <a16:creationId xmlns:a16="http://schemas.microsoft.com/office/drawing/2014/main" xmlns="" id="{ECD9E502-CD5E-3741-857E-8A091CFC16D1}"/>
              </a:ext>
            </a:extLst>
          </p:cNvPr>
          <p:cNvPicPr>
            <a:picLocks noChangeAspect="1"/>
          </p:cNvPicPr>
          <p:nvPr/>
        </p:nvPicPr>
        <p:blipFill>
          <a:blip r:embed="rId3"/>
          <a:stretch>
            <a:fillRect/>
          </a:stretch>
        </p:blipFill>
        <p:spPr>
          <a:xfrm>
            <a:off x="4953136" y="4779086"/>
            <a:ext cx="2906681" cy="1638665"/>
          </a:xfrm>
          <a:prstGeom prst="rect">
            <a:avLst/>
          </a:prstGeom>
        </p:spPr>
      </p:pic>
      <p:sp>
        <p:nvSpPr>
          <p:cNvPr id="16" name="Slide Number Placeholder 1">
            <a:extLst>
              <a:ext uri="{FF2B5EF4-FFF2-40B4-BE49-F238E27FC236}">
                <a16:creationId xmlns:a16="http://schemas.microsoft.com/office/drawing/2014/main" xmlns="" id="{CD1D7902-9BC8-4D3D-BE43-832A952C1C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12</a:t>
            </a:fld>
            <a:endParaRPr lang="en-GB" dirty="0"/>
          </a:p>
        </p:txBody>
      </p:sp>
      <p:sp>
        <p:nvSpPr>
          <p:cNvPr id="9" name="Rectangle 8">
            <a:extLst>
              <a:ext uri="{FF2B5EF4-FFF2-40B4-BE49-F238E27FC236}">
                <a16:creationId xmlns:a16="http://schemas.microsoft.com/office/drawing/2014/main" xmlns="" id="{824BF0C5-EF04-4355-82B5-B330857523D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La dimension </a:t>
            </a:r>
            <a:r>
              <a:rPr lang="en-GB" sz="3200" dirty="0" err="1">
                <a:latin typeface="Verdana" panose="020B0604030504040204" pitchFamily="34" charset="0"/>
                <a:ea typeface="Verdana" panose="020B0604030504040204" pitchFamily="34" charset="0"/>
                <a:cs typeface="ＭＳ Ｐゴシック" charset="0"/>
              </a:rPr>
              <a:t>internationale</a:t>
            </a:r>
            <a:r>
              <a:rPr lang="en-GB" sz="3200" dirty="0">
                <a:latin typeface="Verdana" panose="020B0604030504040204" pitchFamily="34" charset="0"/>
                <a:ea typeface="Verdana" panose="020B0604030504040204" pitchFamily="34" charset="0"/>
                <a:cs typeface="ＭＳ Ｐゴシック" charset="0"/>
              </a:rPr>
              <a:t> de la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58931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44657" y="984947"/>
            <a:ext cx="4455943" cy="6494085"/>
          </a:xfrm>
          <a:prstGeom prst="rect">
            <a:avLst/>
          </a:prstGeom>
        </p:spPr>
        <p:txBody>
          <a:bodyPr wrap="square">
            <a:spAutoFit/>
          </a:bodyPr>
          <a:lstStyle/>
          <a:p>
            <a:r>
              <a:rPr lang="en-US" sz="2400" b="1" dirty="0"/>
              <a:t>Les </a:t>
            </a:r>
            <a:r>
              <a:rPr lang="en-US" sz="2400" b="1" dirty="0" err="1"/>
              <a:t>défis</a:t>
            </a:r>
            <a:r>
              <a:rPr lang="en-US" sz="2400" b="1" dirty="0"/>
              <a:t> :</a:t>
            </a:r>
          </a:p>
          <a:p>
            <a:endParaRPr lang="en-US" sz="2400" b="1" dirty="0"/>
          </a:p>
          <a:p>
            <a:r>
              <a:rPr lang="en-US" sz="2400" dirty="0" err="1"/>
              <a:t>Coopération</a:t>
            </a:r>
            <a:r>
              <a:rPr lang="en-US" sz="2400" dirty="0"/>
              <a:t> public-</a:t>
            </a:r>
            <a:r>
              <a:rPr lang="en-US" sz="2400" dirty="0" err="1"/>
              <a:t>privé</a:t>
            </a:r>
            <a:r>
              <a:rPr lang="en-US" sz="2400" dirty="0"/>
              <a:t> :</a:t>
            </a:r>
          </a:p>
          <a:p>
            <a:endParaRPr lang="en-US" sz="2400" dirty="0"/>
          </a:p>
          <a:p>
            <a:r>
              <a:rPr lang="en-US" sz="2400" dirty="0" err="1"/>
              <a:t>rôle</a:t>
            </a:r>
            <a:r>
              <a:rPr lang="en-US" sz="2400" dirty="0"/>
              <a:t> du </a:t>
            </a:r>
            <a:r>
              <a:rPr lang="en-US" sz="2400" dirty="0" err="1"/>
              <a:t>secteur</a:t>
            </a:r>
            <a:r>
              <a:rPr lang="en-US" sz="2400" dirty="0"/>
              <a:t> </a:t>
            </a:r>
            <a:r>
              <a:rPr lang="en-US" sz="2400" dirty="0" err="1"/>
              <a:t>privé</a:t>
            </a:r>
            <a:r>
              <a:rPr lang="en-US" sz="2400" dirty="0"/>
              <a:t> dans les </a:t>
            </a:r>
            <a:r>
              <a:rPr lang="en-US" sz="2400" dirty="0" err="1"/>
              <a:t>enquêtes</a:t>
            </a:r>
            <a:r>
              <a:rPr lang="en-US" sz="2400" dirty="0"/>
              <a:t> sur la </a:t>
            </a:r>
            <a:r>
              <a:rPr lang="en-US" sz="2400" dirty="0" err="1"/>
              <a:t>cybercriminalité</a:t>
            </a:r>
            <a:r>
              <a:rPr lang="en-US" sz="2400" dirty="0"/>
              <a:t> et dans les </a:t>
            </a:r>
            <a:r>
              <a:rPr lang="en-US" sz="2400" dirty="0" err="1"/>
              <a:t>demandes</a:t>
            </a:r>
            <a:r>
              <a:rPr lang="en-US" sz="2400" dirty="0"/>
              <a:t> </a:t>
            </a:r>
            <a:r>
              <a:rPr lang="en-US" sz="2400" dirty="0" err="1"/>
              <a:t>d'entraide</a:t>
            </a:r>
            <a:r>
              <a:rPr lang="en-US" sz="2400" dirty="0"/>
              <a:t> </a:t>
            </a:r>
            <a:r>
              <a:rPr lang="en-US" sz="2400" dirty="0" err="1"/>
              <a:t>judiciaires</a:t>
            </a:r>
            <a:r>
              <a:rPr lang="en-US" sz="2400" dirty="0"/>
              <a:t> ?</a:t>
            </a:r>
          </a:p>
          <a:p>
            <a:endParaRPr lang="en-US" sz="2400" dirty="0"/>
          </a:p>
          <a:p>
            <a:r>
              <a:rPr lang="en-US" sz="2400" dirty="0"/>
              <a:t>cadre </a:t>
            </a:r>
            <a:r>
              <a:rPr lang="en-US" sz="2400" dirty="0" err="1"/>
              <a:t>juridique</a:t>
            </a:r>
            <a:r>
              <a:rPr lang="en-US" sz="2400" dirty="0"/>
              <a:t> de </a:t>
            </a:r>
            <a:r>
              <a:rPr lang="en-US" sz="2400" dirty="0" err="1"/>
              <a:t>cette</a:t>
            </a:r>
            <a:r>
              <a:rPr lang="en-US" sz="2400" dirty="0"/>
              <a:t> </a:t>
            </a:r>
            <a:r>
              <a:rPr lang="en-US" sz="2400" dirty="0" err="1"/>
              <a:t>coopération</a:t>
            </a:r>
            <a:r>
              <a:rPr lang="en-US" sz="2400" dirty="0"/>
              <a:t> ?</a:t>
            </a:r>
          </a:p>
          <a:p>
            <a:endParaRPr lang="en-US" sz="2400" dirty="0"/>
          </a:p>
          <a:p>
            <a:r>
              <a:rPr lang="en-US" sz="2400" dirty="0"/>
              <a:t>les </a:t>
            </a:r>
            <a:r>
              <a:rPr lang="en-US" sz="2400" dirty="0" err="1"/>
              <a:t>nouvelles</a:t>
            </a:r>
            <a:r>
              <a:rPr lang="en-US" sz="2400" dirty="0"/>
              <a:t> et </a:t>
            </a:r>
            <a:r>
              <a:rPr lang="en-US" sz="2400" dirty="0" err="1"/>
              <a:t>émergentes</a:t>
            </a:r>
            <a:r>
              <a:rPr lang="en-US" sz="2400" dirty="0"/>
              <a:t> cybertechnologies (</a:t>
            </a:r>
            <a:r>
              <a:rPr lang="en-US" sz="2400" dirty="0" err="1"/>
              <a:t>informatique</a:t>
            </a:r>
            <a:r>
              <a:rPr lang="en-US" sz="2400" dirty="0"/>
              <a:t> </a:t>
            </a:r>
            <a:r>
              <a:rPr lang="en-US" sz="2400" dirty="0" err="1"/>
              <a:t>quantique</a:t>
            </a:r>
            <a:r>
              <a:rPr lang="en-US" sz="2400" dirty="0"/>
              <a:t> et IA).</a:t>
            </a:r>
          </a:p>
          <a:p>
            <a:endParaRPr lang="en-US" sz="2800" b="1" dirty="0"/>
          </a:p>
          <a:p>
            <a:endParaRPr lang="en-US" sz="2800" b="1" dirty="0"/>
          </a:p>
        </p:txBody>
      </p:sp>
      <p:sp>
        <p:nvSpPr>
          <p:cNvPr id="12" name="Slide Number Placeholder 1">
            <a:extLst>
              <a:ext uri="{FF2B5EF4-FFF2-40B4-BE49-F238E27FC236}">
                <a16:creationId xmlns:a16="http://schemas.microsoft.com/office/drawing/2014/main" xmlns="" id="{24260425-9792-4083-A0E4-6F9982D74C7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13</a:t>
            </a:fld>
            <a:endParaRPr lang="en-GB" dirty="0"/>
          </a:p>
        </p:txBody>
      </p:sp>
      <p:sp>
        <p:nvSpPr>
          <p:cNvPr id="8" name="Rectangle 7">
            <a:extLst>
              <a:ext uri="{FF2B5EF4-FFF2-40B4-BE49-F238E27FC236}">
                <a16:creationId xmlns:a16="http://schemas.microsoft.com/office/drawing/2014/main" xmlns="" id="{6CFE2B09-66D1-4700-A502-E2AB6CA7C78B}"/>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La dimension </a:t>
            </a:r>
            <a:r>
              <a:rPr lang="en-GB" sz="3200" dirty="0" err="1">
                <a:latin typeface="Verdana" panose="020B0604030504040204" pitchFamily="34" charset="0"/>
                <a:ea typeface="Verdana" panose="020B0604030504040204" pitchFamily="34" charset="0"/>
                <a:cs typeface="ＭＳ Ｐゴシック" charset="0"/>
              </a:rPr>
              <a:t>internationale</a:t>
            </a:r>
            <a:r>
              <a:rPr lang="en-GB" sz="3200" dirty="0">
                <a:latin typeface="Verdana" panose="020B0604030504040204" pitchFamily="34" charset="0"/>
                <a:ea typeface="Verdana" panose="020B0604030504040204" pitchFamily="34" charset="0"/>
                <a:cs typeface="ＭＳ Ｐゴシック" charset="0"/>
              </a:rPr>
              <a:t> de la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endParaRPr>
          </a:p>
        </p:txBody>
      </p:sp>
      <p:pic>
        <p:nvPicPr>
          <p:cNvPr id="9" name="Picture 8">
            <a:extLst>
              <a:ext uri="{FF2B5EF4-FFF2-40B4-BE49-F238E27FC236}">
                <a16:creationId xmlns:a16="http://schemas.microsoft.com/office/drawing/2014/main" xmlns="" id="{DEBE32F8-C478-4232-A676-52AE34DFD336}"/>
              </a:ext>
            </a:extLst>
          </p:cNvPr>
          <p:cNvPicPr>
            <a:picLocks noChangeAspect="1"/>
          </p:cNvPicPr>
          <p:nvPr/>
        </p:nvPicPr>
        <p:blipFill>
          <a:blip r:embed="rId3"/>
          <a:stretch>
            <a:fillRect/>
          </a:stretch>
        </p:blipFill>
        <p:spPr>
          <a:xfrm>
            <a:off x="5367917" y="2632710"/>
            <a:ext cx="3284965" cy="2181984"/>
          </a:xfrm>
          <a:prstGeom prst="rect">
            <a:avLst/>
          </a:prstGeom>
        </p:spPr>
      </p:pic>
    </p:spTree>
    <p:extLst>
      <p:ext uri="{BB962C8B-B14F-4D97-AF65-F5344CB8AC3E}">
        <p14:creationId xmlns:p14="http://schemas.microsoft.com/office/powerpoint/2010/main" val="4062501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164550" y="1074165"/>
            <a:ext cx="4768880" cy="5509200"/>
          </a:xfrm>
          <a:prstGeom prst="rect">
            <a:avLst/>
          </a:prstGeom>
        </p:spPr>
        <p:txBody>
          <a:bodyPr wrap="square">
            <a:spAutoFit/>
          </a:bodyPr>
          <a:lstStyle/>
          <a:p>
            <a:r>
              <a:rPr lang="en-US" sz="2800" b="1" dirty="0" err="1"/>
              <a:t>Coopération</a:t>
            </a:r>
            <a:r>
              <a:rPr lang="en-US" sz="2800" b="1" dirty="0"/>
              <a:t> </a:t>
            </a:r>
            <a:r>
              <a:rPr lang="en-US" sz="2800" b="1" dirty="0" err="1"/>
              <a:t>nationale</a:t>
            </a:r>
            <a:r>
              <a:rPr lang="en-US" sz="2800" b="1" dirty="0"/>
              <a:t> entre le </a:t>
            </a:r>
            <a:r>
              <a:rPr lang="en-US" sz="2800" b="1" dirty="0" err="1"/>
              <a:t>secteur</a:t>
            </a:r>
            <a:r>
              <a:rPr lang="en-US" sz="2800" b="1" dirty="0"/>
              <a:t> public et le </a:t>
            </a:r>
            <a:r>
              <a:rPr lang="en-US" sz="2800" b="1" dirty="0" err="1"/>
              <a:t>secteur</a:t>
            </a:r>
            <a:r>
              <a:rPr lang="en-US" sz="2800" b="1" dirty="0"/>
              <a:t> </a:t>
            </a:r>
            <a:r>
              <a:rPr lang="en-US" sz="2800" b="1" dirty="0" err="1"/>
              <a:t>privé</a:t>
            </a:r>
            <a:r>
              <a:rPr lang="en-US" sz="2800" b="1" dirty="0"/>
              <a:t> :</a:t>
            </a:r>
          </a:p>
          <a:p>
            <a:endParaRPr lang="en-US" sz="2800" b="1" dirty="0"/>
          </a:p>
          <a:p>
            <a:r>
              <a:rPr lang="en-US" sz="2400" dirty="0" err="1"/>
              <a:t>Coopération</a:t>
            </a:r>
            <a:r>
              <a:rPr lang="en-US" sz="2400" dirty="0"/>
              <a:t> </a:t>
            </a:r>
            <a:r>
              <a:rPr lang="en-US" sz="2400" dirty="0" err="1"/>
              <a:t>obligatoire</a:t>
            </a:r>
            <a:r>
              <a:rPr lang="en-US" sz="2400" dirty="0"/>
              <a:t> avec </a:t>
            </a:r>
            <a:r>
              <a:rPr lang="en-US" sz="2400" dirty="0" err="1"/>
              <a:t>mandat</a:t>
            </a:r>
            <a:r>
              <a:rPr lang="en-US" sz="2400" dirty="0"/>
              <a:t> </a:t>
            </a:r>
            <a:r>
              <a:rPr lang="en-US" sz="2400" dirty="0" err="1"/>
              <a:t>légal</a:t>
            </a:r>
            <a:endParaRPr lang="en-US" sz="2400" dirty="0"/>
          </a:p>
          <a:p>
            <a:endParaRPr lang="en-US" sz="2400" dirty="0"/>
          </a:p>
          <a:p>
            <a:r>
              <a:rPr lang="en-US" sz="2400" dirty="0" err="1"/>
              <a:t>Coopération</a:t>
            </a:r>
            <a:r>
              <a:rPr lang="en-US" sz="2400" dirty="0"/>
              <a:t> </a:t>
            </a:r>
            <a:r>
              <a:rPr lang="en-US" sz="2400" dirty="0" err="1"/>
              <a:t>volontaire</a:t>
            </a:r>
            <a:r>
              <a:rPr lang="en-US" sz="2400" dirty="0"/>
              <a:t> avec </a:t>
            </a:r>
            <a:r>
              <a:rPr lang="en-US" sz="2400" dirty="0" err="1"/>
              <a:t>mandat</a:t>
            </a:r>
            <a:r>
              <a:rPr lang="en-US" sz="2400" dirty="0"/>
              <a:t> </a:t>
            </a:r>
            <a:r>
              <a:rPr lang="en-US" sz="2400" dirty="0" err="1"/>
              <a:t>légal</a:t>
            </a:r>
            <a:r>
              <a:rPr lang="en-US" sz="2400" dirty="0"/>
              <a:t> - (par </a:t>
            </a:r>
            <a:r>
              <a:rPr lang="en-US" sz="2400" dirty="0" err="1"/>
              <a:t>exemple</a:t>
            </a:r>
            <a:r>
              <a:rPr lang="en-US" sz="2400" dirty="0"/>
              <a:t>, sur la base d'un </a:t>
            </a:r>
            <a:r>
              <a:rPr lang="en-US" sz="2400" dirty="0" err="1"/>
              <a:t>protocole</a:t>
            </a:r>
            <a:r>
              <a:rPr lang="en-US" sz="2400" dirty="0"/>
              <a:t> </a:t>
            </a:r>
            <a:r>
              <a:rPr lang="en-US" sz="2400" dirty="0" err="1"/>
              <a:t>d'accord</a:t>
            </a:r>
            <a:r>
              <a:rPr lang="en-US" sz="2400" dirty="0"/>
              <a:t>)</a:t>
            </a:r>
          </a:p>
          <a:p>
            <a:endParaRPr lang="en-US" sz="2400" dirty="0"/>
          </a:p>
          <a:p>
            <a:r>
              <a:rPr lang="en-US" sz="2400" dirty="0" err="1"/>
              <a:t>Coopération</a:t>
            </a:r>
            <a:r>
              <a:rPr lang="en-US" sz="2400" dirty="0"/>
              <a:t> </a:t>
            </a:r>
            <a:r>
              <a:rPr lang="en-US" sz="2400" dirty="0" err="1"/>
              <a:t>volontaire</a:t>
            </a:r>
            <a:r>
              <a:rPr lang="en-US" sz="2400" dirty="0"/>
              <a:t>, </a:t>
            </a:r>
            <a:r>
              <a:rPr lang="en-US" sz="2400" dirty="0" err="1"/>
              <a:t>quel</a:t>
            </a:r>
            <a:r>
              <a:rPr lang="en-US" sz="2400" dirty="0"/>
              <a:t> que </a:t>
            </a:r>
            <a:r>
              <a:rPr lang="en-US" sz="2400" dirty="0" err="1"/>
              <a:t>soit</a:t>
            </a:r>
            <a:r>
              <a:rPr lang="en-US" sz="2400" dirty="0"/>
              <a:t> le </a:t>
            </a:r>
            <a:r>
              <a:rPr lang="en-US" sz="2400" dirty="0" err="1"/>
              <a:t>mandat</a:t>
            </a:r>
            <a:r>
              <a:rPr lang="en-US" sz="2400" dirty="0"/>
              <a:t> </a:t>
            </a:r>
            <a:r>
              <a:rPr lang="en-US" sz="2400" dirty="0" err="1"/>
              <a:t>légal</a:t>
            </a:r>
            <a:r>
              <a:rPr lang="en-US" sz="2400" dirty="0"/>
              <a:t> (</a:t>
            </a:r>
            <a:r>
              <a:rPr lang="en-US" sz="2400" dirty="0" err="1"/>
              <a:t>éventuellement</a:t>
            </a:r>
            <a:r>
              <a:rPr lang="en-US" sz="2400" dirty="0"/>
              <a:t> avec des </a:t>
            </a:r>
            <a:r>
              <a:rPr lang="en-US" sz="2400" dirty="0" err="1"/>
              <a:t>facilitateurs</a:t>
            </a:r>
            <a:r>
              <a:rPr lang="en-US" sz="2400" dirty="0"/>
              <a:t> </a:t>
            </a:r>
            <a:r>
              <a:rPr lang="en-US" sz="2400" dirty="0" err="1"/>
              <a:t>légaux</a:t>
            </a:r>
            <a:r>
              <a:rPr lang="en-US" sz="2400" dirty="0"/>
              <a:t>)</a:t>
            </a:r>
          </a:p>
        </p:txBody>
      </p:sp>
      <p:sp>
        <p:nvSpPr>
          <p:cNvPr id="16" name="Slide Number Placeholder 1">
            <a:extLst>
              <a:ext uri="{FF2B5EF4-FFF2-40B4-BE49-F238E27FC236}">
                <a16:creationId xmlns:a16="http://schemas.microsoft.com/office/drawing/2014/main" xmlns="" id="{15D37C8F-D04A-49A7-8872-0B72093CCCF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14</a:t>
            </a:fld>
            <a:endParaRPr lang="en-GB" dirty="0"/>
          </a:p>
        </p:txBody>
      </p:sp>
      <p:sp>
        <p:nvSpPr>
          <p:cNvPr id="7" name="Rectangle 6">
            <a:extLst>
              <a:ext uri="{FF2B5EF4-FFF2-40B4-BE49-F238E27FC236}">
                <a16:creationId xmlns:a16="http://schemas.microsoft.com/office/drawing/2014/main" xmlns="" id="{17A760A3-FBF9-46F9-B6BF-A5BF4C477606}"/>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La dimension </a:t>
            </a:r>
            <a:r>
              <a:rPr lang="en-GB" sz="3200" dirty="0" err="1">
                <a:latin typeface="Verdana" panose="020B0604030504040204" pitchFamily="34" charset="0"/>
                <a:ea typeface="Verdana" panose="020B0604030504040204" pitchFamily="34" charset="0"/>
                <a:cs typeface="ＭＳ Ｐゴシック" charset="0"/>
              </a:rPr>
              <a:t>internationale</a:t>
            </a:r>
            <a:r>
              <a:rPr lang="en-GB" sz="3200" dirty="0">
                <a:latin typeface="Verdana" panose="020B0604030504040204" pitchFamily="34" charset="0"/>
                <a:ea typeface="Verdana" panose="020B0604030504040204" pitchFamily="34" charset="0"/>
                <a:cs typeface="ＭＳ Ｐゴシック" charset="0"/>
              </a:rPr>
              <a:t> de la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endParaRPr>
          </a:p>
        </p:txBody>
      </p:sp>
      <p:pic>
        <p:nvPicPr>
          <p:cNvPr id="9" name="Picture 8">
            <a:extLst>
              <a:ext uri="{FF2B5EF4-FFF2-40B4-BE49-F238E27FC236}">
                <a16:creationId xmlns:a16="http://schemas.microsoft.com/office/drawing/2014/main" xmlns="" id="{56605A30-26B0-44C4-BA03-39E59E16A1AA}"/>
              </a:ext>
            </a:extLst>
          </p:cNvPr>
          <p:cNvPicPr>
            <a:picLocks noChangeAspect="1"/>
          </p:cNvPicPr>
          <p:nvPr/>
        </p:nvPicPr>
        <p:blipFill>
          <a:blip r:embed="rId3"/>
          <a:stretch>
            <a:fillRect/>
          </a:stretch>
        </p:blipFill>
        <p:spPr>
          <a:xfrm>
            <a:off x="5367917" y="2632710"/>
            <a:ext cx="3284965" cy="2181984"/>
          </a:xfrm>
          <a:prstGeom prst="rect">
            <a:avLst/>
          </a:prstGeom>
        </p:spPr>
      </p:pic>
    </p:spTree>
    <p:extLst>
      <p:ext uri="{BB962C8B-B14F-4D97-AF65-F5344CB8AC3E}">
        <p14:creationId xmlns:p14="http://schemas.microsoft.com/office/powerpoint/2010/main" val="952128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295579" y="1215323"/>
            <a:ext cx="5072337" cy="5355312"/>
          </a:xfrm>
          <a:prstGeom prst="rect">
            <a:avLst/>
          </a:prstGeom>
        </p:spPr>
        <p:txBody>
          <a:bodyPr wrap="square">
            <a:spAutoFit/>
          </a:bodyPr>
          <a:lstStyle/>
          <a:p>
            <a:r>
              <a:rPr lang="en-US" sz="2800" b="1" dirty="0"/>
              <a:t>La </a:t>
            </a:r>
            <a:r>
              <a:rPr lang="en-US" sz="2800" b="1" dirty="0" err="1"/>
              <a:t>coopération</a:t>
            </a:r>
            <a:r>
              <a:rPr lang="en-US" sz="2800" b="1" dirty="0"/>
              <a:t> </a:t>
            </a:r>
            <a:r>
              <a:rPr lang="en-US" sz="2800" b="1" dirty="0" err="1"/>
              <a:t>internationale</a:t>
            </a:r>
            <a:r>
              <a:rPr lang="en-US" sz="2800" b="1" dirty="0"/>
              <a:t> public-</a:t>
            </a:r>
            <a:r>
              <a:rPr lang="en-US" sz="2800" b="1" dirty="0" err="1"/>
              <a:t>privé</a:t>
            </a:r>
            <a:r>
              <a:rPr lang="en-US" sz="2800" b="1" dirty="0"/>
              <a:t> :</a:t>
            </a:r>
          </a:p>
          <a:p>
            <a:endParaRPr lang="en-US" sz="2200" b="1" dirty="0"/>
          </a:p>
          <a:p>
            <a:r>
              <a:rPr lang="en-US" sz="2200" b="1" dirty="0" err="1"/>
              <a:t>Coopération</a:t>
            </a:r>
            <a:r>
              <a:rPr lang="en-US" sz="2200" b="1" dirty="0"/>
              <a:t> </a:t>
            </a:r>
            <a:r>
              <a:rPr lang="en-US" sz="2200" b="1" dirty="0" err="1"/>
              <a:t>obligatoire</a:t>
            </a:r>
            <a:r>
              <a:rPr lang="en-US" sz="2200" b="1" dirty="0"/>
              <a:t> avec </a:t>
            </a:r>
            <a:r>
              <a:rPr lang="en-US" sz="2200" b="1" dirty="0" err="1"/>
              <a:t>mandat</a:t>
            </a:r>
            <a:r>
              <a:rPr lang="en-US" sz="2200" b="1" dirty="0"/>
              <a:t> </a:t>
            </a:r>
            <a:r>
              <a:rPr lang="en-US" sz="2200" b="1" dirty="0" err="1"/>
              <a:t>légal</a:t>
            </a:r>
            <a:r>
              <a:rPr lang="en-US" sz="2200" b="1" dirty="0"/>
              <a:t> (</a:t>
            </a:r>
            <a:r>
              <a:rPr lang="en-US" sz="2200" b="1" dirty="0" err="1"/>
              <a:t>en</a:t>
            </a:r>
            <a:r>
              <a:rPr lang="en-US" sz="2200" b="1" dirty="0"/>
              <a:t> vertu d'un </a:t>
            </a:r>
            <a:r>
              <a:rPr lang="en-US" sz="2200" b="1" dirty="0" err="1"/>
              <a:t>traité</a:t>
            </a:r>
            <a:r>
              <a:rPr lang="en-US" sz="2200" b="1" dirty="0"/>
              <a:t> </a:t>
            </a:r>
            <a:r>
              <a:rPr lang="en-US" sz="2200" b="1" dirty="0" err="1"/>
              <a:t>d'entraide</a:t>
            </a:r>
            <a:r>
              <a:rPr lang="en-US" sz="2200" b="1" dirty="0"/>
              <a:t> </a:t>
            </a:r>
            <a:r>
              <a:rPr lang="en-US" sz="2200" b="1" dirty="0" err="1"/>
              <a:t>judiciaire</a:t>
            </a:r>
            <a:r>
              <a:rPr lang="en-US" sz="2200" b="1" dirty="0"/>
              <a:t> ; </a:t>
            </a:r>
            <a:r>
              <a:rPr lang="en-US" sz="2200" b="1" dirty="0" err="1"/>
              <a:t>ou</a:t>
            </a:r>
            <a:r>
              <a:rPr lang="en-US" sz="2200" b="1" dirty="0"/>
              <a:t> </a:t>
            </a:r>
            <a:r>
              <a:rPr lang="en-US" sz="2200" b="1" dirty="0" err="1"/>
              <a:t>d'une</a:t>
            </a:r>
            <a:r>
              <a:rPr lang="en-US" sz="2200" b="1" dirty="0"/>
              <a:t> ordonnance de production)</a:t>
            </a:r>
          </a:p>
          <a:p>
            <a:endParaRPr lang="en-US" sz="2200" b="1" dirty="0"/>
          </a:p>
          <a:p>
            <a:r>
              <a:rPr lang="en-US" sz="2200" b="1" dirty="0" err="1"/>
              <a:t>Coopération</a:t>
            </a:r>
            <a:r>
              <a:rPr lang="en-US" sz="2200" b="1" dirty="0"/>
              <a:t> </a:t>
            </a:r>
            <a:r>
              <a:rPr lang="en-US" sz="2200" b="1" dirty="0" err="1"/>
              <a:t>volontaire</a:t>
            </a:r>
            <a:r>
              <a:rPr lang="en-US" sz="2200" b="1" dirty="0"/>
              <a:t> avec </a:t>
            </a:r>
            <a:r>
              <a:rPr lang="en-US" sz="2200" b="1" dirty="0" err="1"/>
              <a:t>mandat</a:t>
            </a:r>
            <a:r>
              <a:rPr lang="en-US" sz="2200" b="1" dirty="0"/>
              <a:t> </a:t>
            </a:r>
            <a:r>
              <a:rPr lang="en-US" sz="2200" b="1" dirty="0" err="1"/>
              <a:t>légal</a:t>
            </a:r>
            <a:r>
              <a:rPr lang="en-US" sz="2200" b="1" dirty="0"/>
              <a:t> (par </a:t>
            </a:r>
            <a:r>
              <a:rPr lang="en-US" sz="2200" b="1" dirty="0" err="1"/>
              <a:t>exemple</a:t>
            </a:r>
            <a:r>
              <a:rPr lang="en-US" sz="2200" b="1" dirty="0"/>
              <a:t>, </a:t>
            </a:r>
            <a:r>
              <a:rPr lang="en-US" sz="2200" b="1" dirty="0" err="1"/>
              <a:t>l'article</a:t>
            </a:r>
            <a:r>
              <a:rPr lang="en-US" sz="2200" b="1" dirty="0"/>
              <a:t> 32 de la Convention de Budapest)</a:t>
            </a:r>
          </a:p>
          <a:p>
            <a:endParaRPr lang="en-US" sz="2200" b="1" dirty="0"/>
          </a:p>
          <a:p>
            <a:r>
              <a:rPr lang="en-US" sz="2200" b="1" dirty="0" err="1"/>
              <a:t>Coopération</a:t>
            </a:r>
            <a:r>
              <a:rPr lang="en-US" sz="2200" b="1" dirty="0"/>
              <a:t> </a:t>
            </a:r>
            <a:r>
              <a:rPr lang="en-US" sz="2200" b="1" dirty="0" err="1"/>
              <a:t>volontaire</a:t>
            </a:r>
            <a:r>
              <a:rPr lang="en-US" sz="2200" b="1" dirty="0"/>
              <a:t> </a:t>
            </a:r>
            <a:r>
              <a:rPr lang="en-US" sz="2200" b="1" dirty="0" err="1"/>
              <a:t>indépendamment</a:t>
            </a:r>
            <a:r>
              <a:rPr lang="en-US" sz="2200" b="1" dirty="0"/>
              <a:t> du </a:t>
            </a:r>
            <a:r>
              <a:rPr lang="en-US" sz="2200" b="1" dirty="0" err="1"/>
              <a:t>mandat</a:t>
            </a:r>
            <a:r>
              <a:rPr lang="en-US" sz="2200" b="1" dirty="0"/>
              <a:t> </a:t>
            </a:r>
            <a:r>
              <a:rPr lang="en-US" sz="2200" b="1" dirty="0" err="1"/>
              <a:t>légal</a:t>
            </a:r>
            <a:r>
              <a:rPr lang="en-US" sz="2200" b="1" dirty="0"/>
              <a:t> (</a:t>
            </a:r>
            <a:r>
              <a:rPr lang="en-US" sz="2200" b="1" dirty="0" err="1"/>
              <a:t>coopération</a:t>
            </a:r>
            <a:r>
              <a:rPr lang="en-US" sz="2200" b="1" dirty="0"/>
              <a:t> </a:t>
            </a:r>
            <a:r>
              <a:rPr lang="en-US" sz="2200" b="1" dirty="0" err="1"/>
              <a:t>directe</a:t>
            </a:r>
            <a:r>
              <a:rPr lang="en-US" sz="2200" b="1" dirty="0"/>
              <a:t> avec des </a:t>
            </a:r>
            <a:r>
              <a:rPr lang="en-US" sz="2200" b="1" dirty="0" err="1"/>
              <a:t>prestataires</a:t>
            </a:r>
            <a:r>
              <a:rPr lang="en-US" sz="2200" b="1" dirty="0"/>
              <a:t> de services étrangers)</a:t>
            </a:r>
          </a:p>
        </p:txBody>
      </p:sp>
      <p:pic>
        <p:nvPicPr>
          <p:cNvPr id="12" name="Picture 11">
            <a:extLst>
              <a:ext uri="{FF2B5EF4-FFF2-40B4-BE49-F238E27FC236}">
                <a16:creationId xmlns:a16="http://schemas.microsoft.com/office/drawing/2014/main" xmlns="" id="{10214C1E-BDF7-924A-AB09-5E9D09F0EA10}"/>
              </a:ext>
            </a:extLst>
          </p:cNvPr>
          <p:cNvPicPr>
            <a:picLocks noChangeAspect="1"/>
          </p:cNvPicPr>
          <p:nvPr/>
        </p:nvPicPr>
        <p:blipFill>
          <a:blip r:embed="rId3"/>
          <a:stretch>
            <a:fillRect/>
          </a:stretch>
        </p:blipFill>
        <p:spPr>
          <a:xfrm>
            <a:off x="5555673" y="2632710"/>
            <a:ext cx="3097209" cy="2181984"/>
          </a:xfrm>
          <a:prstGeom prst="rect">
            <a:avLst/>
          </a:prstGeom>
        </p:spPr>
      </p:pic>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15</a:t>
            </a:fld>
            <a:endParaRPr lang="en-GB" dirty="0"/>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La dimension </a:t>
            </a:r>
            <a:r>
              <a:rPr lang="en-GB" sz="3200" dirty="0" err="1">
                <a:latin typeface="Verdana" panose="020B0604030504040204" pitchFamily="34" charset="0"/>
                <a:ea typeface="Verdana" panose="020B0604030504040204" pitchFamily="34" charset="0"/>
                <a:cs typeface="ＭＳ Ｐゴシック" charset="0"/>
              </a:rPr>
              <a:t>internationale</a:t>
            </a:r>
            <a:r>
              <a:rPr lang="en-GB" sz="3200" dirty="0">
                <a:latin typeface="Verdana" panose="020B0604030504040204" pitchFamily="34" charset="0"/>
                <a:ea typeface="Verdana" panose="020B0604030504040204" pitchFamily="34" charset="0"/>
                <a:cs typeface="ＭＳ Ｐゴシック" charset="0"/>
              </a:rPr>
              <a:t> de la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42337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16</a:t>
            </a:fld>
            <a:endParaRPr lang="en-GB" dirty="0"/>
          </a:p>
        </p:txBody>
      </p:sp>
    </p:spTree>
    <p:extLst>
      <p:ext uri="{BB962C8B-B14F-4D97-AF65-F5344CB8AC3E}">
        <p14:creationId xmlns:p14="http://schemas.microsoft.com/office/powerpoint/2010/main" val="1334815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16222"/>
            <a:ext cx="8525021" cy="890115"/>
          </a:xfrm>
          <a:prstGeom prst="rect">
            <a:avLst/>
          </a:prstGeom>
        </p:spPr>
        <p:txBody>
          <a:bodyPr wrap="square">
            <a:spAutoFit/>
          </a:bodyPr>
          <a:lstStyle/>
          <a:p>
            <a:pPr>
              <a:lnSpc>
                <a:spcPct val="80000"/>
              </a:lnSpc>
            </a:pPr>
            <a:r>
              <a:rPr lang="en-GB" sz="3200" b="1" dirty="0"/>
              <a:t>Convention de Budapest sur la </a:t>
            </a:r>
            <a:r>
              <a:rPr lang="en-GB" sz="3200" b="1" dirty="0" err="1"/>
              <a:t>cybercriminalité</a:t>
            </a:r>
            <a:r>
              <a:rPr lang="en-GB" sz="3200" b="1" dirty="0"/>
              <a:t> et </a:t>
            </a:r>
            <a:r>
              <a:rPr lang="en-GB" sz="3200" b="1" dirty="0" err="1"/>
              <a:t>outils</a:t>
            </a:r>
            <a:r>
              <a:rPr lang="en-GB" sz="3200" b="1" dirty="0"/>
              <a:t> de </a:t>
            </a:r>
            <a:r>
              <a:rPr lang="en-GB" sz="3200" b="1" dirty="0" err="1"/>
              <a:t>coopération</a:t>
            </a:r>
            <a:r>
              <a:rPr lang="en-GB" sz="3200" b="1" dirty="0"/>
              <a:t> </a:t>
            </a:r>
            <a:r>
              <a:rPr lang="en-GB" sz="3200" b="1" dirty="0" err="1"/>
              <a:t>internationale</a:t>
            </a:r>
            <a:endParaRPr lang="en-GB" sz="3200" b="1" dirty="0"/>
          </a:p>
        </p:txBody>
      </p:sp>
      <p:sp>
        <p:nvSpPr>
          <p:cNvPr id="11" name="Text Placeholder 2">
            <a:extLst>
              <a:ext uri="{FF2B5EF4-FFF2-40B4-BE49-F238E27FC236}">
                <a16:creationId xmlns:a16="http://schemas.microsoft.com/office/drawing/2014/main" xmlns=""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Concepts de base de la </a:t>
            </a:r>
            <a:r>
              <a:rPr lang="en-GB" sz="2000" dirty="0" err="1">
                <a:solidFill>
                  <a:schemeClr val="tx1">
                    <a:tint val="75000"/>
                  </a:schemeClr>
                </a:solidFill>
              </a:rPr>
              <a:t>coopération</a:t>
            </a:r>
            <a:r>
              <a:rPr lang="en-GB" sz="2000" dirty="0">
                <a:solidFill>
                  <a:schemeClr val="tx1">
                    <a:tint val="75000"/>
                  </a:schemeClr>
                </a:solidFill>
              </a:rPr>
              <a:t> </a:t>
            </a:r>
            <a:r>
              <a:rPr lang="en-GB" sz="2000" dirty="0" err="1">
                <a:solidFill>
                  <a:schemeClr val="tx1">
                    <a:tint val="75000"/>
                  </a:schemeClr>
                </a:solidFill>
              </a:rPr>
              <a:t>internationale</a:t>
            </a:r>
            <a:endParaRPr lang="en-GB" sz="2000" dirty="0">
              <a:solidFill>
                <a:schemeClr val="tx1">
                  <a:tint val="75000"/>
                </a:schemeClr>
              </a:solidFill>
            </a:endParaRPr>
          </a:p>
        </p:txBody>
      </p:sp>
      <p:sp>
        <p:nvSpPr>
          <p:cNvPr id="16" name="Slide Number Placeholder 1">
            <a:extLst>
              <a:ext uri="{FF2B5EF4-FFF2-40B4-BE49-F238E27FC236}">
                <a16:creationId xmlns:a16="http://schemas.microsoft.com/office/drawing/2014/main" xmlns="" id="{22AB7F6E-25AD-4FA2-A70B-6EF98C3FB0F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17</a:t>
            </a:fld>
            <a:endParaRPr lang="en-GB" dirty="0"/>
          </a:p>
        </p:txBody>
      </p:sp>
      <p:sp>
        <p:nvSpPr>
          <p:cNvPr id="19" name="Rectangle 18">
            <a:extLst>
              <a:ext uri="{FF2B5EF4-FFF2-40B4-BE49-F238E27FC236}">
                <a16:creationId xmlns:a16="http://schemas.microsoft.com/office/drawing/2014/main" xmlns=""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err="1">
                <a:latin typeface="Verdana" panose="020B0604030504040204" pitchFamily="34" charset="0"/>
                <a:ea typeface="Verdana" panose="020B0604030504040204" pitchFamily="34" charset="0"/>
                <a:cs typeface="ＭＳ Ｐゴシック" charset="0"/>
              </a:rPr>
              <a:t>Deuxième</a:t>
            </a:r>
            <a:r>
              <a:rPr lang="en-GB" sz="3200" dirty="0">
                <a:latin typeface="Verdana" panose="020B0604030504040204" pitchFamily="34" charset="0"/>
                <a:ea typeface="Verdana" panose="020B0604030504040204" pitchFamily="34" charset="0"/>
                <a:cs typeface="ＭＳ Ｐゴシック" charset="0"/>
              </a:rPr>
              <a:t> </a:t>
            </a:r>
            <a:r>
              <a:rPr lang="en-GB" sz="3200" dirty="0" err="1">
                <a:latin typeface="Verdana" panose="020B0604030504040204" pitchFamily="34" charset="0"/>
                <a:ea typeface="Verdana" panose="020B0604030504040204" pitchFamily="34" charset="0"/>
                <a:cs typeface="ＭＳ Ｐゴシック" charset="0"/>
              </a:rPr>
              <a:t>partie</a:t>
            </a:r>
            <a:endParaRPr lang="en-GB" sz="3200" dirty="0">
              <a:latin typeface="Verdana" panose="020B0604030504040204" pitchFamily="34" charset="0"/>
              <a:ea typeface="Verdana" panose="020B0604030504040204" pitchFamily="34" charset="0"/>
              <a:cs typeface="ＭＳ Ｐゴシック" charset="0"/>
            </a:endParaRPr>
          </a:p>
        </p:txBody>
      </p:sp>
    </p:spTree>
    <p:extLst>
      <p:ext uri="{BB962C8B-B14F-4D97-AF65-F5344CB8AC3E}">
        <p14:creationId xmlns:p14="http://schemas.microsoft.com/office/powerpoint/2010/main" val="3903092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20427" y="53091"/>
            <a:ext cx="7723573"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2400" dirty="0">
                <a:latin typeface="Verdana" panose="020B0604030504040204" pitchFamily="34" charset="0"/>
                <a:ea typeface="Verdana" panose="020B0604030504040204" pitchFamily="34" charset="0"/>
              </a:rPr>
              <a:t>La Convention du Conseil de </a:t>
            </a:r>
            <a:r>
              <a:rPr lang="en-GB" altLang="sr-Latn-RS" sz="2400" dirty="0" err="1">
                <a:latin typeface="Verdana" panose="020B0604030504040204" pitchFamily="34" charset="0"/>
                <a:ea typeface="Verdana" panose="020B0604030504040204" pitchFamily="34" charset="0"/>
              </a:rPr>
              <a:t>l'Europe</a:t>
            </a:r>
            <a:r>
              <a:rPr lang="en-GB" altLang="sr-Latn-RS" sz="2400" dirty="0">
                <a:latin typeface="Verdana" panose="020B0604030504040204" pitchFamily="34" charset="0"/>
                <a:ea typeface="Verdana" panose="020B0604030504040204" pitchFamily="34" charset="0"/>
              </a:rPr>
              <a:t> sur la </a:t>
            </a:r>
            <a:r>
              <a:rPr lang="en-GB" altLang="sr-Latn-RS" sz="2400" dirty="0" err="1">
                <a:latin typeface="Verdana" panose="020B0604030504040204" pitchFamily="34" charset="0"/>
                <a:ea typeface="Verdana" panose="020B0604030504040204" pitchFamily="34" charset="0"/>
              </a:rPr>
              <a:t>cybercriminalité</a:t>
            </a:r>
            <a:r>
              <a:rPr lang="en-GB" altLang="sr-Latn-RS" sz="2400" dirty="0">
                <a:latin typeface="Verdana" panose="020B0604030504040204" pitchFamily="34" charset="0"/>
                <a:ea typeface="Verdana" panose="020B0604030504040204" pitchFamily="34" charset="0"/>
              </a:rPr>
              <a:t> </a:t>
            </a:r>
            <a:r>
              <a:rPr lang="en-GB" altLang="sr-Latn-RS" sz="2400" dirty="0" err="1">
                <a:latin typeface="Verdana" panose="020B0604030504040204" pitchFamily="34" charset="0"/>
                <a:ea typeface="Verdana" panose="020B0604030504040204" pitchFamily="34" charset="0"/>
              </a:rPr>
              <a:t>ou</a:t>
            </a:r>
            <a:r>
              <a:rPr lang="en-GB" altLang="sr-Latn-RS" sz="2400" dirty="0">
                <a:latin typeface="Verdana" panose="020B0604030504040204" pitchFamily="34" charset="0"/>
                <a:ea typeface="Verdana" panose="020B0604030504040204" pitchFamily="34" charset="0"/>
              </a:rPr>
              <a:t> la Convention de Budapest</a:t>
            </a:r>
            <a:endParaRPr lang="en-GB" sz="24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360501"/>
            <a:ext cx="4572000" cy="5016758"/>
          </a:xfrm>
          <a:prstGeom prst="rect">
            <a:avLst/>
          </a:prstGeom>
        </p:spPr>
        <p:txBody>
          <a:bodyPr>
            <a:spAutoFit/>
          </a:bodyPr>
          <a:lstStyle/>
          <a:p>
            <a:pPr marL="342900" indent="-342900">
              <a:buFont typeface="Arial" panose="020B0604020202020204" pitchFamily="34" charset="0"/>
              <a:buChar char="•"/>
              <a:defRPr/>
            </a:pPr>
            <a:r>
              <a:rPr lang="en-GB" sz="2000" b="1" dirty="0" err="1"/>
              <a:t>Ouvert</a:t>
            </a:r>
            <a:r>
              <a:rPr lang="en-GB" sz="2000" b="1" dirty="0"/>
              <a:t> </a:t>
            </a:r>
            <a:r>
              <a:rPr lang="en-GB" sz="2000" b="1" dirty="0" err="1"/>
              <a:t>à</a:t>
            </a:r>
            <a:r>
              <a:rPr lang="en-GB" sz="2000" b="1" dirty="0"/>
              <a:t> la signature le 23 </a:t>
            </a:r>
            <a:r>
              <a:rPr lang="en-GB" sz="2000" b="1" dirty="0" err="1"/>
              <a:t>novembre</a:t>
            </a:r>
            <a:r>
              <a:rPr lang="en-GB" sz="2000" b="1" dirty="0"/>
              <a:t> 2001 </a:t>
            </a:r>
            <a:r>
              <a:rPr lang="en-GB" sz="2000" b="1" dirty="0" err="1"/>
              <a:t>à</a:t>
            </a:r>
            <a:r>
              <a:rPr lang="en-GB" sz="2000" b="1" dirty="0"/>
              <a:t> Budapest</a:t>
            </a:r>
          </a:p>
          <a:p>
            <a:pPr marL="342900" indent="-342900">
              <a:buFont typeface="Arial" panose="020B0604020202020204" pitchFamily="34" charset="0"/>
              <a:buChar char="•"/>
              <a:defRPr/>
            </a:pPr>
            <a:r>
              <a:rPr lang="en-GB" sz="2000" b="1" dirty="0" err="1"/>
              <a:t>Suivi</a:t>
            </a:r>
            <a:r>
              <a:rPr lang="en-GB" sz="2000" b="1" dirty="0"/>
              <a:t> par le </a:t>
            </a:r>
            <a:r>
              <a:rPr lang="en-GB" sz="2000" b="1" dirty="0" err="1"/>
              <a:t>Comité</a:t>
            </a:r>
            <a:r>
              <a:rPr lang="en-GB" sz="2000" b="1" dirty="0"/>
              <a:t> de la Convention sur la </a:t>
            </a:r>
            <a:r>
              <a:rPr lang="en-GB" sz="2000" b="1" dirty="0" err="1"/>
              <a:t>cybercriminalité</a:t>
            </a:r>
            <a:r>
              <a:rPr lang="en-GB" sz="2000" b="1" dirty="0"/>
              <a:t> (T-CY) </a:t>
            </a:r>
          </a:p>
          <a:p>
            <a:pPr marL="342900" indent="-342900">
              <a:buFont typeface="Arial" panose="020B0604020202020204" pitchFamily="34" charset="0"/>
              <a:buChar char="•"/>
              <a:defRPr/>
            </a:pPr>
            <a:r>
              <a:rPr lang="en-GB" sz="2000" b="1" dirty="0" err="1"/>
              <a:t>Ouvert</a:t>
            </a:r>
            <a:r>
              <a:rPr lang="en-GB" sz="2000" b="1" dirty="0"/>
              <a:t> </a:t>
            </a:r>
            <a:r>
              <a:rPr lang="en-GB" sz="2000" b="1" dirty="0" err="1"/>
              <a:t>à</a:t>
            </a:r>
            <a:r>
              <a:rPr lang="en-GB" sz="2000" b="1" dirty="0"/>
              <a:t> </a:t>
            </a:r>
            <a:r>
              <a:rPr lang="en-GB" sz="2000" b="1" dirty="0" err="1"/>
              <a:t>l'adhésion</a:t>
            </a:r>
            <a:r>
              <a:rPr lang="en-GB" sz="2000" b="1" dirty="0"/>
              <a:t> de tout État</a:t>
            </a:r>
          </a:p>
          <a:p>
            <a:pPr marL="342900" indent="-342900">
              <a:buFont typeface="Arial" panose="020B0604020202020204" pitchFamily="34" charset="0"/>
              <a:buChar char="•"/>
              <a:defRPr/>
            </a:pPr>
            <a:endParaRPr lang="en-GB" sz="2000" b="1" dirty="0"/>
          </a:p>
          <a:p>
            <a:pPr marL="342900" indent="-342900">
              <a:buFont typeface="Arial" panose="020B0604020202020204" pitchFamily="34" charset="0"/>
              <a:buChar char="•"/>
              <a:defRPr/>
            </a:pPr>
            <a:r>
              <a:rPr lang="en-GB" sz="2000" b="1" dirty="0"/>
              <a:t>A </a:t>
            </a:r>
            <a:r>
              <a:rPr lang="en-GB" sz="2000" b="1" dirty="0" err="1"/>
              <a:t>partir</a:t>
            </a:r>
            <a:r>
              <a:rPr lang="en-GB" sz="2000" b="1" dirty="0"/>
              <a:t> de </a:t>
            </a:r>
            <a:r>
              <a:rPr lang="en-GB" sz="2000" b="1" dirty="0" err="1"/>
              <a:t>juillet</a:t>
            </a:r>
            <a:r>
              <a:rPr lang="en-GB" sz="2000" b="1" dirty="0"/>
              <a:t> 2020 :</a:t>
            </a:r>
          </a:p>
          <a:p>
            <a:pPr marL="342900" indent="-342900">
              <a:buFont typeface="Arial" panose="020B0604020202020204" pitchFamily="34" charset="0"/>
              <a:buChar char="•"/>
              <a:defRPr/>
            </a:pPr>
            <a:r>
              <a:rPr lang="en-GB" sz="2000" b="1" dirty="0"/>
              <a:t>65 parties (44 </a:t>
            </a:r>
            <a:r>
              <a:rPr lang="en-GB" sz="2000" b="1" dirty="0" err="1"/>
              <a:t>États</a:t>
            </a:r>
            <a:r>
              <a:rPr lang="en-GB" sz="2000" b="1" dirty="0"/>
              <a:t> membres du Conseil de </a:t>
            </a:r>
            <a:r>
              <a:rPr lang="en-GB" sz="2000" b="1" dirty="0" err="1"/>
              <a:t>l'Europe</a:t>
            </a:r>
            <a:r>
              <a:rPr lang="en-GB" sz="2000" b="1" dirty="0"/>
              <a:t>, </a:t>
            </a:r>
            <a:r>
              <a:rPr lang="en-GB" sz="2000" b="1" dirty="0" err="1"/>
              <a:t>outre</a:t>
            </a:r>
            <a:r>
              <a:rPr lang="en-GB" sz="2000" b="1" dirty="0"/>
              <a:t> </a:t>
            </a:r>
            <a:r>
              <a:rPr lang="en-GB" sz="2000" b="1" dirty="0" err="1"/>
              <a:t>l'Argentine</a:t>
            </a:r>
            <a:r>
              <a:rPr lang="en-GB" sz="2000" b="1" dirty="0"/>
              <a:t>, </a:t>
            </a:r>
            <a:r>
              <a:rPr lang="en-GB" sz="2000" b="1" dirty="0" err="1"/>
              <a:t>l'Australie</a:t>
            </a:r>
            <a:r>
              <a:rPr lang="en-GB" sz="2000" b="1" dirty="0"/>
              <a:t>, le Cap-Vert, le Canada, le Chili, la </a:t>
            </a:r>
            <a:r>
              <a:rPr lang="en-GB" sz="2000" b="1" dirty="0" err="1"/>
              <a:t>Colombie</a:t>
            </a:r>
            <a:r>
              <a:rPr lang="en-GB" sz="2000" b="1" dirty="0"/>
              <a:t>, le Costa Rica, la </a:t>
            </a:r>
            <a:r>
              <a:rPr lang="en-GB" sz="2000" b="1" dirty="0" err="1"/>
              <a:t>République</a:t>
            </a:r>
            <a:r>
              <a:rPr lang="en-GB" sz="2000" b="1" dirty="0"/>
              <a:t> </a:t>
            </a:r>
            <a:r>
              <a:rPr lang="en-GB" sz="2000" b="1" dirty="0" err="1"/>
              <a:t>dominicaine</a:t>
            </a:r>
            <a:r>
              <a:rPr lang="en-GB" sz="2000" b="1" dirty="0"/>
              <a:t>, le Ghana, </a:t>
            </a:r>
            <a:r>
              <a:rPr lang="en-GB" sz="2000" b="1" dirty="0" err="1"/>
              <a:t>Israël</a:t>
            </a:r>
            <a:r>
              <a:rPr lang="en-GB" sz="2000" b="1" dirty="0"/>
              <a:t>, le </a:t>
            </a:r>
            <a:r>
              <a:rPr lang="en-GB" sz="2000" b="1" dirty="0" err="1"/>
              <a:t>Japon</a:t>
            </a:r>
            <a:r>
              <a:rPr lang="en-GB" sz="2000" b="1" dirty="0"/>
              <a:t>, Maurice, le Maroc, le Panama, le Paraguay, le </a:t>
            </a:r>
            <a:r>
              <a:rPr lang="en-GB" sz="2000" b="1" dirty="0" err="1"/>
              <a:t>Pérou</a:t>
            </a:r>
            <a:r>
              <a:rPr lang="en-GB" sz="2000" b="1" dirty="0"/>
              <a:t>, les Philippines, le Sénégal, le Sri Lanka, les Tonga et les </a:t>
            </a:r>
            <a:r>
              <a:rPr lang="en-GB" sz="2000" b="1" dirty="0" err="1"/>
              <a:t>États</a:t>
            </a:r>
            <a:r>
              <a:rPr lang="en-GB" sz="2000" b="1" dirty="0"/>
              <a:t>-Unis)</a:t>
            </a:r>
            <a:endParaRPr lang="en-GB" sz="2000" dirty="0"/>
          </a:p>
        </p:txBody>
      </p:sp>
      <p:sp>
        <p:nvSpPr>
          <p:cNvPr id="5" name="Rectangle 4">
            <a:extLst>
              <a:ext uri="{FF2B5EF4-FFF2-40B4-BE49-F238E27FC236}">
                <a16:creationId xmlns:a16="http://schemas.microsoft.com/office/drawing/2014/main" xmlns="" id="{CBF6D94C-E963-2548-B312-315B2A8ACCD5}"/>
              </a:ext>
            </a:extLst>
          </p:cNvPr>
          <p:cNvSpPr/>
          <p:nvPr/>
        </p:nvSpPr>
        <p:spPr>
          <a:xfrm>
            <a:off x="4572000" y="1360500"/>
            <a:ext cx="4350327" cy="5016758"/>
          </a:xfrm>
          <a:prstGeom prst="rect">
            <a:avLst/>
          </a:prstGeom>
        </p:spPr>
        <p:txBody>
          <a:bodyPr wrap="square">
            <a:spAutoFit/>
          </a:bodyPr>
          <a:lstStyle/>
          <a:p>
            <a:pPr marL="342900" indent="-342900">
              <a:buFont typeface="Arial" pitchFamily="34" charset="0"/>
              <a:buChar char="•"/>
              <a:defRPr/>
            </a:pPr>
            <a:r>
              <a:rPr lang="en-US" sz="2000" b="1" dirty="0"/>
              <a:t>Signatures non </a:t>
            </a:r>
            <a:r>
              <a:rPr lang="en-US" sz="2000" b="1" dirty="0" err="1"/>
              <a:t>suivies</a:t>
            </a:r>
            <a:r>
              <a:rPr lang="en-US" sz="2000" b="1" dirty="0"/>
              <a:t> de ratifications : 3 </a:t>
            </a:r>
          </a:p>
          <a:p>
            <a:pPr>
              <a:defRPr/>
            </a:pPr>
            <a:r>
              <a:rPr lang="en-US" sz="2000" b="1" dirty="0"/>
              <a:t>	(</a:t>
            </a:r>
            <a:r>
              <a:rPr lang="en-US" sz="2000" b="1" dirty="0" err="1"/>
              <a:t>Irlande</a:t>
            </a:r>
            <a:r>
              <a:rPr lang="en-US" sz="2000" b="1" dirty="0"/>
              <a:t>, </a:t>
            </a:r>
            <a:r>
              <a:rPr lang="en-US" sz="2000" b="1" dirty="0" err="1"/>
              <a:t>Suède</a:t>
            </a:r>
            <a:r>
              <a:rPr lang="en-US" sz="2000" b="1" dirty="0"/>
              <a:t>, Afrique du Sud)</a:t>
            </a:r>
          </a:p>
          <a:p>
            <a:pPr marL="342900" indent="-342900">
              <a:buFont typeface="Arial" pitchFamily="34" charset="0"/>
              <a:buChar char="•"/>
              <a:defRPr/>
            </a:pPr>
            <a:endParaRPr lang="en-US" sz="2000" b="1" dirty="0"/>
          </a:p>
          <a:p>
            <a:pPr marL="342900" indent="-342900">
              <a:buFont typeface="Arial" pitchFamily="34" charset="0"/>
              <a:buChar char="•"/>
              <a:defRPr/>
            </a:pPr>
            <a:r>
              <a:rPr lang="en-US" sz="2000" b="1" dirty="0"/>
              <a:t>Invitations </a:t>
            </a:r>
            <a:r>
              <a:rPr lang="en-US" sz="2000" b="1" dirty="0" err="1"/>
              <a:t>à</a:t>
            </a:r>
            <a:r>
              <a:rPr lang="en-US" sz="2000" b="1" dirty="0"/>
              <a:t> signer et </a:t>
            </a:r>
            <a:r>
              <a:rPr lang="en-US" sz="2000" b="1" dirty="0" err="1"/>
              <a:t>à</a:t>
            </a:r>
            <a:r>
              <a:rPr lang="en-US" sz="2000" b="1" dirty="0"/>
              <a:t> ratifier : 9</a:t>
            </a:r>
          </a:p>
          <a:p>
            <a:pPr>
              <a:defRPr/>
            </a:pPr>
            <a:r>
              <a:rPr lang="en-US" sz="2000" b="1" dirty="0"/>
              <a:t>	(</a:t>
            </a:r>
            <a:r>
              <a:rPr lang="en-US" sz="2000" b="1" dirty="0" err="1"/>
              <a:t>Bénin</a:t>
            </a:r>
            <a:r>
              <a:rPr lang="en-US" sz="2000" b="1" dirty="0"/>
              <a:t>, </a:t>
            </a:r>
            <a:r>
              <a:rPr lang="en-US" sz="2000" b="1" dirty="0" err="1"/>
              <a:t>Brésil</a:t>
            </a:r>
            <a:r>
              <a:rPr lang="en-US" sz="2000" b="1" dirty="0"/>
              <a:t>, Burkina Faso, 	Guatemala, </a:t>
            </a:r>
            <a:r>
              <a:rPr lang="en-US" sz="2000" b="1" dirty="0" err="1"/>
              <a:t>Mexique</a:t>
            </a:r>
            <a:r>
              <a:rPr lang="en-US" sz="2000" b="1" dirty="0"/>
              <a:t>, Nouvelle 	</a:t>
            </a:r>
            <a:r>
              <a:rPr lang="en-US" sz="2000" b="1" dirty="0" err="1"/>
              <a:t>Zélande</a:t>
            </a:r>
            <a:r>
              <a:rPr lang="en-US" sz="2000" b="1" dirty="0"/>
              <a:t>, Niger, Nigeria, </a:t>
            </a:r>
            <a:r>
              <a:rPr lang="en-US" sz="2000" b="1" dirty="0" err="1"/>
              <a:t>Tunisie</a:t>
            </a:r>
            <a:r>
              <a:rPr lang="en-US" sz="2000" b="1" dirty="0"/>
              <a:t>)</a:t>
            </a:r>
          </a:p>
          <a:p>
            <a:pPr marL="342900" indent="-342900">
              <a:buFont typeface="Arial" pitchFamily="34" charset="0"/>
              <a:buChar char="•"/>
              <a:defRPr/>
            </a:pPr>
            <a:endParaRPr lang="en-US" sz="2000" b="1" dirty="0"/>
          </a:p>
          <a:p>
            <a:pPr marL="342900" indent="-342900">
              <a:buFont typeface="Arial" pitchFamily="34" charset="0"/>
              <a:buChar char="•"/>
              <a:defRPr/>
            </a:pPr>
            <a:r>
              <a:rPr lang="en-US" sz="2000" b="1" dirty="0"/>
              <a:t>Ratifications, signatures et invitations </a:t>
            </a:r>
            <a:r>
              <a:rPr lang="en-US" sz="2000" b="1" dirty="0" err="1"/>
              <a:t>en</a:t>
            </a:r>
            <a:r>
              <a:rPr lang="en-US" sz="2000" b="1" dirty="0"/>
              <a:t> </a:t>
            </a:r>
            <a:r>
              <a:rPr lang="en-US" sz="2000" b="1" dirty="0" err="1"/>
              <a:t>juillet</a:t>
            </a:r>
            <a:r>
              <a:rPr lang="en-US" sz="2000" b="1" dirty="0"/>
              <a:t> 2020 : 77</a:t>
            </a:r>
          </a:p>
          <a:p>
            <a:pPr>
              <a:defRPr/>
            </a:pPr>
            <a:r>
              <a:rPr lang="en-US" sz="2000" b="1" dirty="0"/>
              <a:t> </a:t>
            </a:r>
          </a:p>
          <a:p>
            <a:pPr marL="342900" indent="-342900">
              <a:buFont typeface="Arial" pitchFamily="34" charset="0"/>
              <a:buChar char="•"/>
              <a:defRPr/>
            </a:pPr>
            <a:r>
              <a:rPr lang="en-US" sz="2000" b="1" dirty="0"/>
              <a:t>Beaucoup </a:t>
            </a:r>
            <a:r>
              <a:rPr lang="en-US" sz="2000" b="1" dirty="0" err="1"/>
              <a:t>d'autres</a:t>
            </a:r>
            <a:r>
              <a:rPr lang="en-US" sz="2000" b="1" dirty="0"/>
              <a:t> </a:t>
            </a:r>
            <a:r>
              <a:rPr lang="en-US" sz="2000" b="1" dirty="0" err="1"/>
              <a:t>ont</a:t>
            </a:r>
            <a:r>
              <a:rPr lang="en-US" sz="2000" b="1" dirty="0"/>
              <a:t> </a:t>
            </a:r>
            <a:r>
              <a:rPr lang="en-US" sz="2000" b="1" dirty="0" err="1"/>
              <a:t>utilisé</a:t>
            </a:r>
            <a:r>
              <a:rPr lang="en-US" sz="2000" b="1" dirty="0"/>
              <a:t> la Convention de Budapest </a:t>
            </a:r>
            <a:r>
              <a:rPr lang="en-US" sz="2000" b="1" dirty="0" err="1"/>
              <a:t>comme</a:t>
            </a:r>
            <a:r>
              <a:rPr lang="en-US" sz="2000" b="1" dirty="0"/>
              <a:t> </a:t>
            </a:r>
            <a:r>
              <a:rPr lang="en-US" sz="2000" b="1" dirty="0" err="1"/>
              <a:t>ligne</a:t>
            </a:r>
            <a:r>
              <a:rPr lang="en-US" sz="2000" b="1" dirty="0"/>
              <a:t> </a:t>
            </a:r>
            <a:r>
              <a:rPr lang="en-US" sz="2000" b="1" dirty="0" err="1"/>
              <a:t>directrice</a:t>
            </a:r>
            <a:r>
              <a:rPr lang="en-US" sz="2000" b="1" dirty="0"/>
              <a:t> pour </a:t>
            </a:r>
            <a:r>
              <a:rPr lang="en-US" sz="2000" b="1" dirty="0" err="1"/>
              <a:t>leur</a:t>
            </a:r>
            <a:r>
              <a:rPr lang="en-US" sz="2000" b="1" dirty="0"/>
              <a:t> </a:t>
            </a:r>
            <a:r>
              <a:rPr lang="en-US" sz="2000" b="1" dirty="0" err="1"/>
              <a:t>législation</a:t>
            </a:r>
            <a:r>
              <a:rPr lang="en-US" sz="2000" b="1" dirty="0"/>
              <a:t> </a:t>
            </a:r>
            <a:r>
              <a:rPr lang="en-US" sz="2000" b="1" dirty="0" err="1"/>
              <a:t>nationale</a:t>
            </a:r>
            <a:endParaRPr lang="en-US" sz="2000" b="1" dirty="0"/>
          </a:p>
        </p:txBody>
      </p:sp>
      <p:sp>
        <p:nvSpPr>
          <p:cNvPr id="16" name="Slide Number Placeholder 1">
            <a:extLst>
              <a:ext uri="{FF2B5EF4-FFF2-40B4-BE49-F238E27FC236}">
                <a16:creationId xmlns:a16="http://schemas.microsoft.com/office/drawing/2014/main" xmlns="" id="{0D0BD8B9-0A2F-4919-B2F9-7700817BFA4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18</a:t>
            </a:fld>
            <a:endParaRPr lang="en-GB" dirty="0"/>
          </a:p>
        </p:txBody>
      </p:sp>
    </p:spTree>
    <p:extLst>
      <p:ext uri="{BB962C8B-B14F-4D97-AF65-F5344CB8AC3E}">
        <p14:creationId xmlns:p14="http://schemas.microsoft.com/office/powerpoint/2010/main" val="709657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222994" y="85986"/>
            <a:ext cx="7921006" cy="954107"/>
          </a:xfrm>
          <a:prstGeom prst="rect">
            <a:avLst/>
          </a:prstGeom>
          <a:noFill/>
        </p:spPr>
        <p:txBody>
          <a:bodyPr wrap="square" rtlCol="0">
            <a:spAutoFit/>
          </a:bodyPr>
          <a:lstStyle/>
          <a:p>
            <a:pPr marL="892175" indent="-892175" algn="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Convention de Budapest : </a:t>
            </a:r>
          </a:p>
          <a:p>
            <a:pPr marL="892175" indent="-892175" algn="r"/>
            <a:r>
              <a:rPr lang="en-GB" sz="2800" dirty="0" err="1">
                <a:solidFill>
                  <a:schemeClr val="bg1"/>
                </a:solidFill>
                <a:latin typeface="Verdana" panose="020B0604030504040204" pitchFamily="34" charset="0"/>
                <a:ea typeface="Verdana" panose="020B0604030504040204" pitchFamily="34" charset="0"/>
                <a:cs typeface="Arial" panose="020B0604020202020204" pitchFamily="34" charset="0"/>
              </a:rPr>
              <a:t>principes</a:t>
            </a: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 de la </a:t>
            </a:r>
            <a:r>
              <a:rPr lang="en-GB" sz="2800" dirty="0" err="1">
                <a:solidFill>
                  <a:schemeClr val="bg1"/>
                </a:solidFill>
                <a:latin typeface="Verdana" panose="020B0604030504040204" pitchFamily="34" charset="0"/>
                <a:ea typeface="Verdana" panose="020B0604030504040204" pitchFamily="34" charset="0"/>
                <a:cs typeface="Arial" panose="020B0604020202020204" pitchFamily="34" charset="0"/>
              </a:rPr>
              <a:t>coopération</a:t>
            </a: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 </a:t>
            </a:r>
            <a:r>
              <a:rPr lang="en-GB" sz="2800" dirty="0" err="1">
                <a:solidFill>
                  <a:schemeClr val="bg1"/>
                </a:solidFill>
                <a:latin typeface="Verdana" panose="020B0604030504040204" pitchFamily="34" charset="0"/>
                <a:ea typeface="Verdana" panose="020B0604030504040204" pitchFamily="34" charset="0"/>
                <a:cs typeface="Arial" panose="020B0604020202020204" pitchFamily="34" charset="0"/>
              </a:rPr>
              <a:t>internationale</a:t>
            </a:r>
            <a:endPar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
        <p:nvSpPr>
          <p:cNvPr id="6" name="TextBox 5"/>
          <p:cNvSpPr txBox="1"/>
          <p:nvPr/>
        </p:nvSpPr>
        <p:spPr>
          <a:xfrm>
            <a:off x="228600" y="1484415"/>
            <a:ext cx="8686800" cy="6093976"/>
          </a:xfrm>
          <a:prstGeom prst="rect">
            <a:avLst/>
          </a:prstGeom>
          <a:noFill/>
          <a:ln>
            <a:noFill/>
          </a:ln>
        </p:spPr>
        <p:txBody>
          <a:bodyPr wrap="square" rtlCol="0">
            <a:spAutoFit/>
          </a:bodyPr>
          <a:lstStyle/>
          <a:p>
            <a:pPr marL="285750" lvl="0" indent="-285750">
              <a:buFont typeface="Arial" panose="020B0604020202020204" pitchFamily="34" charset="0"/>
              <a:buChar char="•"/>
            </a:pPr>
            <a:r>
              <a:rPr lang="fr-FR" sz="2000" b="1" dirty="0"/>
              <a:t>Coopération "dans la plus large mesure possible".</a:t>
            </a:r>
            <a:endParaRPr lang="en-US" sz="2000" dirty="0"/>
          </a:p>
          <a:p>
            <a:pPr marL="285750" lvl="0" indent="-285750">
              <a:buFont typeface="Arial" panose="020B0604020202020204" pitchFamily="34" charset="0"/>
              <a:buChar char="•"/>
            </a:pPr>
            <a:r>
              <a:rPr lang="fr-FR" sz="2000" b="1" dirty="0"/>
              <a:t>Coopération sur toutes les infractions informatiques et les preuves électroniques ;</a:t>
            </a:r>
            <a:endParaRPr lang="en-US" sz="2000" dirty="0"/>
          </a:p>
          <a:p>
            <a:pPr marL="285750" lvl="0" indent="-285750">
              <a:buFont typeface="Arial" panose="020B0604020202020204" pitchFamily="34" charset="0"/>
              <a:buChar char="•"/>
            </a:pPr>
            <a:r>
              <a:rPr lang="fr-FR" sz="2000" b="1" dirty="0"/>
              <a:t>Coopération basée</a:t>
            </a:r>
            <a:r>
              <a:rPr lang="fr-FR" sz="2000" dirty="0"/>
              <a:t> à la fois sur la Convention mais aussi :</a:t>
            </a:r>
            <a:endParaRPr lang="en-US" sz="2000" dirty="0"/>
          </a:p>
          <a:p>
            <a:r>
              <a:rPr lang="fr-FR" sz="2000" dirty="0"/>
              <a:t>à travers l'application des instruments internationaux pertinents sur la coopération internationale en matière pénale ;</a:t>
            </a:r>
            <a:endParaRPr lang="en-US" sz="2000" dirty="0"/>
          </a:p>
          <a:p>
            <a:r>
              <a:rPr lang="fr-FR" sz="2000" dirty="0"/>
              <a:t>à travers le biais d'arrangements convenus sur la base de législations uniformes ou réciproques, et les lois nationales.</a:t>
            </a:r>
            <a:endParaRPr lang="en-US" sz="2000" dirty="0"/>
          </a:p>
          <a:p>
            <a:pPr marL="285750" lvl="0" indent="-285750">
              <a:buFont typeface="Arial" panose="020B0604020202020204" pitchFamily="34" charset="0"/>
              <a:buChar char="•"/>
            </a:pPr>
            <a:r>
              <a:rPr lang="fr-FR" sz="2000" b="1" dirty="0"/>
              <a:t>Les principes de l'entraide judiciaire :</a:t>
            </a:r>
            <a:endParaRPr lang="en-US" sz="2000" dirty="0"/>
          </a:p>
          <a:p>
            <a:r>
              <a:rPr lang="fr-FR" sz="2000" dirty="0"/>
              <a:t>base juridique nationale pour les mesures prises au titre de l'art. </a:t>
            </a:r>
            <a:r>
              <a:rPr lang="en-US" sz="2000" dirty="0"/>
              <a:t>29 </a:t>
            </a:r>
            <a:r>
              <a:rPr lang="en-US" sz="2000" dirty="0" err="1"/>
              <a:t>à</a:t>
            </a:r>
            <a:r>
              <a:rPr lang="en-US" sz="2000" dirty="0"/>
              <a:t> 35 de la Convention ;</a:t>
            </a:r>
          </a:p>
          <a:p>
            <a:r>
              <a:rPr lang="fr-FR" sz="2000" dirty="0"/>
              <a:t>utilisation de moyens de communication accélérés ;</a:t>
            </a:r>
            <a:endParaRPr lang="en-US" sz="2000" dirty="0"/>
          </a:p>
          <a:p>
            <a:r>
              <a:rPr lang="fr-FR" sz="2000" dirty="0"/>
              <a:t>sous réserve des dispositions des traités d'entraide judiciaire et des lois nationales applicables ;</a:t>
            </a:r>
            <a:endParaRPr lang="en-US" sz="2000" dirty="0"/>
          </a:p>
          <a:p>
            <a:r>
              <a:rPr lang="fr-FR" sz="2000" dirty="0"/>
              <a:t>recours au principe de la double incrimination.</a:t>
            </a:r>
            <a:endParaRPr lang="en-US" sz="2000" dirty="0"/>
          </a:p>
          <a:p>
            <a:r>
              <a:rPr lang="fr-FR" sz="2000" b="1" dirty="0"/>
              <a:t>demandes d'entraide judiciaires possible</a:t>
            </a:r>
            <a:r>
              <a:rPr lang="fr-FR" sz="2000" dirty="0"/>
              <a:t> en l'absence d'accords pertinents (article 27)</a:t>
            </a:r>
            <a:endParaRPr lang="en-US" sz="2000" dirty="0"/>
          </a:p>
          <a:p>
            <a:pPr marL="342900" indent="-342900" algn="just">
              <a:spcAft>
                <a:spcPts val="1200"/>
              </a:spcAft>
              <a:buFont typeface="Arial" panose="020B0604020202020204" pitchFamily="34" charset="0"/>
              <a:buChar char="•"/>
            </a:pPr>
            <a:endParaRPr lang="en-US" sz="2000" b="1" dirty="0">
              <a:cs typeface="Arial" panose="020B0604020202020204" pitchFamily="34" charset="0"/>
            </a:endParaRPr>
          </a:p>
          <a:p>
            <a:pPr marL="347663" lvl="1" indent="-342900" algn="just">
              <a:spcAft>
                <a:spcPts val="600"/>
              </a:spcAft>
              <a:buFont typeface="Arial" panose="020B0604020202020204" pitchFamily="34" charset="0"/>
              <a:buChar char="•"/>
            </a:pPr>
            <a:endParaRPr lang="en-US" sz="2000" dirty="0">
              <a:cs typeface="Arial" panose="020B0604020202020204" pitchFamily="34" charset="0"/>
            </a:endParaRPr>
          </a:p>
        </p:txBody>
      </p:sp>
      <p:sp>
        <p:nvSpPr>
          <p:cNvPr id="17" name="Slide Number Placeholder 1">
            <a:extLst>
              <a:ext uri="{FF2B5EF4-FFF2-40B4-BE49-F238E27FC236}">
                <a16:creationId xmlns:a16="http://schemas.microsoft.com/office/drawing/2014/main" xmlns="" id="{4B66B4AB-A4EC-4F59-9260-BCD61587CD8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19</a:t>
            </a:fld>
            <a:endParaRPr lang="en-GB" dirty="0"/>
          </a:p>
        </p:txBody>
      </p:sp>
    </p:spTree>
    <p:extLst>
      <p:ext uri="{BB962C8B-B14F-4D97-AF65-F5344CB8AC3E}">
        <p14:creationId xmlns:p14="http://schemas.microsoft.com/office/powerpoint/2010/main" val="830851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err="1">
                <a:solidFill>
                  <a:schemeClr val="bg1"/>
                </a:solidFill>
                <a:latin typeface="Verdana" charset="0"/>
                <a:cs typeface="Verdana" charset="0"/>
              </a:rPr>
              <a:t>Contenu</a:t>
            </a:r>
            <a:r>
              <a:rPr lang="en-GB" sz="3200" dirty="0">
                <a:solidFill>
                  <a:schemeClr val="bg1"/>
                </a:solidFill>
                <a:latin typeface="Verdana" charset="0"/>
                <a:cs typeface="Verdana" charset="0"/>
              </a:rPr>
              <a:t> de la session</a:t>
            </a:r>
            <a:endParaRPr lang="en-GB" sz="2000" dirty="0">
              <a:solidFill>
                <a:schemeClr val="bg1"/>
              </a:solidFill>
              <a:latin typeface="Verdana" charset="0"/>
              <a:cs typeface="Verdana"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518376" y="1413419"/>
            <a:ext cx="8369591" cy="4926862"/>
          </a:xfrm>
          <a:prstGeom prst="rect">
            <a:avLst/>
          </a:prstGeom>
        </p:spPr>
        <p:txBody>
          <a:bodyPr wrap="square">
            <a:spAutoFit/>
          </a:bodyPr>
          <a:lstStyle/>
          <a:p>
            <a:pPr marL="457200" indent="-457200">
              <a:lnSpc>
                <a:spcPct val="80000"/>
              </a:lnSpc>
              <a:buFont typeface="+mj-lt"/>
              <a:buAutoNum type="arabicPeriod"/>
            </a:pPr>
            <a:r>
              <a:rPr lang="en-GB" sz="2800" dirty="0"/>
              <a:t>La dimension </a:t>
            </a:r>
            <a:r>
              <a:rPr lang="en-GB" sz="2800" dirty="0" err="1"/>
              <a:t>internationale</a:t>
            </a:r>
            <a:r>
              <a:rPr lang="en-GB" sz="2800" dirty="0"/>
              <a:t> de la </a:t>
            </a:r>
            <a:r>
              <a:rPr lang="en-GB" sz="2800" dirty="0" err="1"/>
              <a:t>cybercriminalité</a:t>
            </a:r>
            <a:endParaRPr lang="en-GB" sz="2800" dirty="0"/>
          </a:p>
          <a:p>
            <a:pPr marL="457200" indent="-457200">
              <a:lnSpc>
                <a:spcPct val="80000"/>
              </a:lnSpc>
              <a:buFont typeface="+mj-lt"/>
              <a:buAutoNum type="arabicPeriod"/>
            </a:pPr>
            <a:endParaRPr lang="en-GB" sz="2800" dirty="0"/>
          </a:p>
          <a:p>
            <a:pPr marL="457200" indent="-457200">
              <a:lnSpc>
                <a:spcPct val="80000"/>
              </a:lnSpc>
              <a:buFont typeface="+mj-lt"/>
              <a:buAutoNum type="arabicPeriod"/>
            </a:pPr>
            <a:r>
              <a:rPr lang="en-GB" sz="2800" dirty="0"/>
              <a:t>Convention de Budapest sur la </a:t>
            </a:r>
            <a:r>
              <a:rPr lang="en-GB" sz="2800" dirty="0" err="1"/>
              <a:t>cybercriminalité</a:t>
            </a:r>
            <a:r>
              <a:rPr lang="en-GB" sz="2800" dirty="0"/>
              <a:t> et </a:t>
            </a:r>
            <a:r>
              <a:rPr lang="en-GB" sz="2800" dirty="0" err="1"/>
              <a:t>outils</a:t>
            </a:r>
            <a:r>
              <a:rPr lang="en-GB" sz="2800" dirty="0"/>
              <a:t> de </a:t>
            </a:r>
            <a:r>
              <a:rPr lang="en-GB" sz="2800" dirty="0" err="1"/>
              <a:t>coopération</a:t>
            </a:r>
            <a:r>
              <a:rPr lang="en-GB" sz="2800" dirty="0"/>
              <a:t> </a:t>
            </a:r>
            <a:r>
              <a:rPr lang="en-GB" sz="2800" dirty="0" err="1"/>
              <a:t>internationale</a:t>
            </a:r>
            <a:endParaRPr lang="en-GB" sz="2800" dirty="0"/>
          </a:p>
          <a:p>
            <a:pPr marL="457200" indent="-457200">
              <a:lnSpc>
                <a:spcPct val="80000"/>
              </a:lnSpc>
              <a:buFont typeface="+mj-lt"/>
              <a:buAutoNum type="arabicPeriod"/>
            </a:pPr>
            <a:endParaRPr lang="en-GB" sz="2800" dirty="0"/>
          </a:p>
          <a:p>
            <a:pPr marL="457200" indent="-457200">
              <a:lnSpc>
                <a:spcPct val="80000"/>
              </a:lnSpc>
              <a:buFont typeface="+mj-lt"/>
              <a:buAutoNum type="arabicPeriod"/>
            </a:pPr>
            <a:r>
              <a:rPr lang="en-GB" sz="2800" dirty="0"/>
              <a:t>Convention du Conseil de </a:t>
            </a:r>
            <a:r>
              <a:rPr lang="en-GB" sz="2800" dirty="0" err="1"/>
              <a:t>l'Europe</a:t>
            </a:r>
            <a:r>
              <a:rPr lang="en-GB" sz="2800" dirty="0"/>
              <a:t> sur la </a:t>
            </a:r>
            <a:r>
              <a:rPr lang="en-GB" sz="2800" dirty="0" err="1"/>
              <a:t>cybercriminalité</a:t>
            </a:r>
            <a:r>
              <a:rPr lang="en-GB" sz="2800" dirty="0"/>
              <a:t> - Articles </a:t>
            </a:r>
            <a:r>
              <a:rPr lang="en-GB" sz="2800" dirty="0" err="1"/>
              <a:t>généraux</a:t>
            </a:r>
            <a:r>
              <a:rPr lang="en-GB" sz="2800" dirty="0"/>
              <a:t> sur </a:t>
            </a:r>
            <a:r>
              <a:rPr lang="en-GB" sz="2800" dirty="0" err="1"/>
              <a:t>l'entraide</a:t>
            </a:r>
            <a:r>
              <a:rPr lang="en-GB" sz="2800" dirty="0"/>
              <a:t> </a:t>
            </a:r>
            <a:r>
              <a:rPr lang="en-GB" sz="2800" dirty="0" err="1"/>
              <a:t>judiciaire</a:t>
            </a:r>
            <a:endParaRPr lang="en-GB" sz="2800" dirty="0"/>
          </a:p>
          <a:p>
            <a:pPr marL="457200" indent="-457200">
              <a:lnSpc>
                <a:spcPct val="80000"/>
              </a:lnSpc>
              <a:buFont typeface="+mj-lt"/>
              <a:buAutoNum type="arabicPeriod"/>
            </a:pPr>
            <a:endParaRPr lang="en-GB" sz="2800" dirty="0"/>
          </a:p>
          <a:p>
            <a:pPr marL="457200" indent="-457200">
              <a:lnSpc>
                <a:spcPct val="80000"/>
              </a:lnSpc>
              <a:buFont typeface="+mj-lt"/>
              <a:buAutoNum type="arabicPeriod"/>
            </a:pPr>
            <a:r>
              <a:rPr lang="en-GB" sz="2800" dirty="0"/>
              <a:t>Articles </a:t>
            </a:r>
            <a:r>
              <a:rPr lang="en-GB" sz="2800" dirty="0" err="1"/>
              <a:t>spécifiques</a:t>
            </a:r>
            <a:r>
              <a:rPr lang="en-GB" sz="2800" dirty="0"/>
              <a:t> de la Convention sur la </a:t>
            </a:r>
            <a:r>
              <a:rPr lang="en-GB" sz="2800" dirty="0" err="1"/>
              <a:t>cybercriminalité</a:t>
            </a:r>
            <a:r>
              <a:rPr lang="en-GB" sz="2800" dirty="0"/>
              <a:t> du Conseil de </a:t>
            </a:r>
            <a:r>
              <a:rPr lang="en-GB" sz="2800" dirty="0" err="1"/>
              <a:t>l'Europe</a:t>
            </a:r>
            <a:r>
              <a:rPr lang="en-GB" sz="2800" dirty="0"/>
              <a:t> sur </a:t>
            </a:r>
            <a:r>
              <a:rPr lang="en-GB" sz="2800" dirty="0" err="1"/>
              <a:t>l'entraide</a:t>
            </a:r>
            <a:r>
              <a:rPr lang="en-GB" sz="2800" dirty="0"/>
              <a:t> </a:t>
            </a:r>
            <a:r>
              <a:rPr lang="en-GB" sz="2800" dirty="0" err="1"/>
              <a:t>judiciaire</a:t>
            </a:r>
            <a:endParaRPr lang="en-GB" sz="2800" dirty="0"/>
          </a:p>
          <a:p>
            <a:pPr marL="457200" indent="-457200">
              <a:lnSpc>
                <a:spcPct val="80000"/>
              </a:lnSpc>
              <a:buFont typeface="+mj-lt"/>
              <a:buAutoNum type="arabicPeriod"/>
            </a:pPr>
            <a:endParaRPr lang="en-GB" sz="2800" dirty="0"/>
          </a:p>
          <a:p>
            <a:pPr marL="457200" indent="-457200">
              <a:lnSpc>
                <a:spcPct val="80000"/>
              </a:lnSpc>
              <a:buFont typeface="+mj-lt"/>
              <a:buAutoNum type="arabicPeriod"/>
            </a:pPr>
            <a:r>
              <a:rPr lang="en-GB" sz="2800" dirty="0"/>
              <a:t>Résumé</a:t>
            </a: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TextBox 5"/>
          <p:cNvSpPr txBox="1"/>
          <p:nvPr/>
        </p:nvSpPr>
        <p:spPr>
          <a:xfrm>
            <a:off x="330548" y="1343814"/>
            <a:ext cx="8482904" cy="5016758"/>
          </a:xfrm>
          <a:prstGeom prst="rect">
            <a:avLst/>
          </a:prstGeom>
          <a:noFill/>
          <a:ln>
            <a:noFill/>
          </a:ln>
        </p:spPr>
        <p:txBody>
          <a:bodyPr wrap="square" rtlCol="0">
            <a:spAutoFit/>
          </a:bodyPr>
          <a:lstStyle/>
          <a:p>
            <a:pPr marL="342900" indent="-342900" algn="just">
              <a:buFont typeface="Arial" panose="020B0604020202020204" pitchFamily="34" charset="0"/>
              <a:buChar char="•"/>
            </a:pPr>
            <a:r>
              <a:rPr lang="en-US" sz="2000" b="1" dirty="0">
                <a:cs typeface="Arial" panose="020B0604020202020204" pitchFamily="34" charset="0"/>
              </a:rPr>
              <a:t>Conservation </a:t>
            </a:r>
            <a:r>
              <a:rPr lang="en-US" sz="2000" b="1" dirty="0" err="1">
                <a:cs typeface="Arial" panose="020B0604020202020204" pitchFamily="34" charset="0"/>
              </a:rPr>
              <a:t>accélérée</a:t>
            </a:r>
            <a:r>
              <a:rPr lang="en-US" sz="2000" b="1" dirty="0">
                <a:cs typeface="Arial" panose="020B0604020202020204" pitchFamily="34" charset="0"/>
              </a:rPr>
              <a:t> des </a:t>
            </a:r>
            <a:r>
              <a:rPr lang="en-US" sz="2000" b="1" dirty="0" err="1">
                <a:cs typeface="Arial" panose="020B0604020202020204" pitchFamily="34" charset="0"/>
              </a:rPr>
              <a:t>données</a:t>
            </a:r>
            <a:r>
              <a:rPr lang="en-US" sz="2000" b="1" dirty="0">
                <a:cs typeface="Arial" panose="020B0604020202020204" pitchFamily="34" charset="0"/>
              </a:rPr>
              <a:t> </a:t>
            </a:r>
            <a:r>
              <a:rPr lang="en-US" sz="2000" b="1" dirty="0" err="1">
                <a:cs typeface="Arial" panose="020B0604020202020204" pitchFamily="34" charset="0"/>
              </a:rPr>
              <a:t>informatiques</a:t>
            </a:r>
            <a:r>
              <a:rPr lang="en-US" sz="2000" b="1" dirty="0">
                <a:cs typeface="Arial" panose="020B0604020202020204" pitchFamily="34" charset="0"/>
              </a:rPr>
              <a:t> </a:t>
            </a:r>
            <a:r>
              <a:rPr lang="en-US" sz="2000" b="1" dirty="0" err="1">
                <a:cs typeface="Arial" panose="020B0604020202020204" pitchFamily="34" charset="0"/>
              </a:rPr>
              <a:t>stockées</a:t>
            </a:r>
            <a:r>
              <a:rPr lang="en-US" sz="2000" b="1" dirty="0">
                <a:cs typeface="Arial" panose="020B0604020202020204" pitchFamily="34" charset="0"/>
              </a:rPr>
              <a:t> (art. 29) :</a:t>
            </a:r>
          </a:p>
          <a:p>
            <a:pPr marL="136525" algn="just"/>
            <a:r>
              <a:rPr lang="en-US" sz="2000" dirty="0">
                <a:cs typeface="Arial" panose="020B0604020202020204" pitchFamily="34" charset="0"/>
              </a:rPr>
              <a:t>Extension des compétences </a:t>
            </a:r>
            <a:r>
              <a:rPr lang="en-US" sz="2000" dirty="0" err="1">
                <a:cs typeface="Arial" panose="020B0604020202020204" pitchFamily="34" charset="0"/>
              </a:rPr>
              <a:t>nationales</a:t>
            </a:r>
            <a:r>
              <a:rPr lang="en-US" sz="2000" dirty="0">
                <a:cs typeface="Arial" panose="020B0604020202020204" pitchFamily="34" charset="0"/>
              </a:rPr>
              <a:t> </a:t>
            </a:r>
            <a:r>
              <a:rPr lang="en-US" sz="2000" dirty="0" err="1">
                <a:cs typeface="Arial" panose="020B0604020202020204" pitchFamily="34" charset="0"/>
              </a:rPr>
              <a:t>pertinentes</a:t>
            </a:r>
            <a:r>
              <a:rPr lang="en-US" sz="2000" dirty="0">
                <a:cs typeface="Arial" panose="020B0604020202020204" pitchFamily="34" charset="0"/>
              </a:rPr>
              <a:t> au </a:t>
            </a:r>
            <a:r>
              <a:rPr lang="en-US" sz="2000" dirty="0" err="1">
                <a:cs typeface="Arial" panose="020B0604020202020204" pitchFamily="34" charset="0"/>
              </a:rPr>
              <a:t>contexte</a:t>
            </a:r>
            <a:r>
              <a:rPr lang="en-US" sz="2000" dirty="0">
                <a:cs typeface="Arial" panose="020B0604020202020204" pitchFamily="34" charset="0"/>
              </a:rPr>
              <a:t> international ;</a:t>
            </a:r>
          </a:p>
          <a:p>
            <a:pPr marL="136525" algn="just"/>
            <a:r>
              <a:rPr lang="en-US" sz="2000" dirty="0">
                <a:cs typeface="Arial" panose="020B0604020202020204" pitchFamily="34" charset="0"/>
              </a:rPr>
              <a:t>La condition de double incrimination ne </a:t>
            </a:r>
            <a:r>
              <a:rPr lang="en-US" sz="2000" dirty="0" err="1">
                <a:cs typeface="Arial" panose="020B0604020202020204" pitchFamily="34" charset="0"/>
              </a:rPr>
              <a:t>s'applique</a:t>
            </a:r>
            <a:r>
              <a:rPr lang="en-US" sz="2000" dirty="0">
                <a:cs typeface="Arial" panose="020B0604020202020204" pitchFamily="34" charset="0"/>
              </a:rPr>
              <a:t> que dans des </a:t>
            </a:r>
            <a:r>
              <a:rPr lang="en-US" sz="2000" dirty="0" err="1">
                <a:cs typeface="Arial" panose="020B0604020202020204" pitchFamily="34" charset="0"/>
              </a:rPr>
              <a:t>circonstances</a:t>
            </a:r>
            <a:r>
              <a:rPr lang="en-US" sz="2000" dirty="0">
                <a:cs typeface="Arial" panose="020B0604020202020204" pitchFamily="34" charset="0"/>
              </a:rPr>
              <a:t> </a:t>
            </a:r>
            <a:r>
              <a:rPr lang="en-US" sz="2000" dirty="0" err="1">
                <a:cs typeface="Arial" panose="020B0604020202020204" pitchFamily="34" charset="0"/>
              </a:rPr>
              <a:t>exceptionnelles</a:t>
            </a:r>
            <a:r>
              <a:rPr lang="en-US" sz="2000" dirty="0">
                <a:cs typeface="Arial" panose="020B0604020202020204" pitchFamily="34" charset="0"/>
              </a:rPr>
              <a:t> ;</a:t>
            </a:r>
          </a:p>
          <a:p>
            <a:pPr marL="136525" algn="just"/>
            <a:r>
              <a:rPr lang="en-US" sz="2000" dirty="0">
                <a:cs typeface="Arial" panose="020B0604020202020204" pitchFamily="34" charset="0"/>
              </a:rPr>
              <a:t>La divulgation effective </a:t>
            </a:r>
            <a:r>
              <a:rPr lang="en-US" sz="2000" dirty="0" err="1">
                <a:cs typeface="Arial" panose="020B0604020202020204" pitchFamily="34" charset="0"/>
              </a:rPr>
              <a:t>d'informations</a:t>
            </a:r>
            <a:r>
              <a:rPr lang="en-US" sz="2000" dirty="0">
                <a:cs typeface="Arial" panose="020B0604020202020204" pitchFamily="34" charset="0"/>
              </a:rPr>
              <a:t> est </a:t>
            </a:r>
            <a:r>
              <a:rPr lang="en-US" sz="2000" dirty="0" err="1">
                <a:cs typeface="Arial" panose="020B0604020202020204" pitchFamily="34" charset="0"/>
              </a:rPr>
              <a:t>une</a:t>
            </a:r>
            <a:r>
              <a:rPr lang="en-US" sz="2000" dirty="0">
                <a:cs typeface="Arial" panose="020B0604020202020204" pitchFamily="34" charset="0"/>
              </a:rPr>
              <a:t> étape </a:t>
            </a:r>
            <a:r>
              <a:rPr lang="en-US" sz="2000" dirty="0" err="1">
                <a:cs typeface="Arial" panose="020B0604020202020204" pitchFamily="34" charset="0"/>
              </a:rPr>
              <a:t>ultérieure</a:t>
            </a:r>
            <a:r>
              <a:rPr lang="en-US" sz="2000" dirty="0">
                <a:cs typeface="Arial" panose="020B0604020202020204" pitchFamily="34" charset="0"/>
              </a:rPr>
              <a:t> </a:t>
            </a:r>
            <a:r>
              <a:rPr lang="en-US" sz="2000" dirty="0" err="1">
                <a:cs typeface="Arial" panose="020B0604020202020204" pitchFamily="34" charset="0"/>
              </a:rPr>
              <a:t>nécessitant</a:t>
            </a:r>
            <a:r>
              <a:rPr lang="en-US" sz="2000" dirty="0">
                <a:cs typeface="Arial" panose="020B0604020202020204" pitchFamily="34" charset="0"/>
              </a:rPr>
              <a:t> </a:t>
            </a:r>
            <a:r>
              <a:rPr lang="en-US" sz="2000" dirty="0" err="1">
                <a:cs typeface="Arial" panose="020B0604020202020204" pitchFamily="34" charset="0"/>
              </a:rPr>
              <a:t>une</a:t>
            </a:r>
            <a:r>
              <a:rPr lang="en-US" sz="2000" dirty="0">
                <a:cs typeface="Arial" panose="020B0604020202020204" pitchFamily="34" charset="0"/>
              </a:rPr>
              <a:t> </a:t>
            </a:r>
            <a:r>
              <a:rPr lang="en-US" sz="2000" dirty="0" err="1">
                <a:cs typeface="Arial" panose="020B0604020202020204" pitchFamily="34" charset="0"/>
              </a:rPr>
              <a:t>demandes</a:t>
            </a:r>
            <a:r>
              <a:rPr lang="en-US" sz="2000" dirty="0">
                <a:cs typeface="Arial" panose="020B0604020202020204" pitchFamily="34" charset="0"/>
              </a:rPr>
              <a:t> </a:t>
            </a:r>
            <a:r>
              <a:rPr lang="en-US" sz="2000" dirty="0" err="1">
                <a:cs typeface="Arial" panose="020B0604020202020204" pitchFamily="34" charset="0"/>
              </a:rPr>
              <a:t>d'entraide</a:t>
            </a:r>
            <a:r>
              <a:rPr lang="en-US" sz="2000" dirty="0">
                <a:cs typeface="Arial" panose="020B0604020202020204" pitchFamily="34" charset="0"/>
              </a:rPr>
              <a:t> </a:t>
            </a:r>
            <a:r>
              <a:rPr lang="en-US" sz="2000" dirty="0" err="1">
                <a:cs typeface="Arial" panose="020B0604020202020204" pitchFamily="34" charset="0"/>
              </a:rPr>
              <a:t>judiciaires</a:t>
            </a:r>
            <a:r>
              <a:rPr lang="en-US" sz="2000" dirty="0">
                <a:cs typeface="Arial" panose="020B0604020202020204" pitchFamily="34" charset="0"/>
              </a:rPr>
              <a:t>.</a:t>
            </a:r>
          </a:p>
          <a:p>
            <a:pPr marL="342900" indent="-342900" algn="just">
              <a:buFont typeface="Arial" panose="020B0604020202020204" pitchFamily="34" charset="0"/>
              <a:buChar char="•"/>
            </a:pPr>
            <a:r>
              <a:rPr lang="en-US" sz="2000" b="1" dirty="0">
                <a:cs typeface="Arial" panose="020B0604020202020204" pitchFamily="34" charset="0"/>
              </a:rPr>
              <a:t>Divulgation </a:t>
            </a:r>
            <a:r>
              <a:rPr lang="en-US" sz="2000" b="1" dirty="0" err="1">
                <a:cs typeface="Arial" panose="020B0604020202020204" pitchFamily="34" charset="0"/>
              </a:rPr>
              <a:t>accélérée</a:t>
            </a:r>
            <a:r>
              <a:rPr lang="en-US" sz="2000" b="1" dirty="0">
                <a:cs typeface="Arial" panose="020B0604020202020204" pitchFamily="34" charset="0"/>
              </a:rPr>
              <a:t> de </a:t>
            </a:r>
            <a:r>
              <a:rPr lang="en-US" sz="2000" b="1" dirty="0" err="1">
                <a:cs typeface="Arial" panose="020B0604020202020204" pitchFamily="34" charset="0"/>
              </a:rPr>
              <a:t>données</a:t>
            </a:r>
            <a:r>
              <a:rPr lang="en-US" sz="2000" b="1" dirty="0">
                <a:cs typeface="Arial" panose="020B0604020202020204" pitchFamily="34" charset="0"/>
              </a:rPr>
              <a:t> relatives au </a:t>
            </a:r>
            <a:r>
              <a:rPr lang="en-US" sz="2000" b="1" dirty="0" err="1">
                <a:cs typeface="Arial" panose="020B0604020202020204" pitchFamily="34" charset="0"/>
              </a:rPr>
              <a:t>trafic</a:t>
            </a:r>
            <a:r>
              <a:rPr lang="en-US" sz="2000" b="1" dirty="0">
                <a:cs typeface="Arial" panose="020B0604020202020204" pitchFamily="34" charset="0"/>
              </a:rPr>
              <a:t> </a:t>
            </a:r>
            <a:r>
              <a:rPr lang="en-US" sz="2000" b="1" dirty="0" err="1">
                <a:cs typeface="Arial" panose="020B0604020202020204" pitchFamily="34" charset="0"/>
              </a:rPr>
              <a:t>sauvegardées</a:t>
            </a:r>
            <a:r>
              <a:rPr lang="en-US" sz="2000" b="1" dirty="0">
                <a:cs typeface="Arial" panose="020B0604020202020204" pitchFamily="34" charset="0"/>
              </a:rPr>
              <a:t> (art. 30)</a:t>
            </a:r>
          </a:p>
          <a:p>
            <a:pPr marL="342900" indent="-342900" algn="just">
              <a:buFont typeface="Arial" panose="020B0604020202020204" pitchFamily="34" charset="0"/>
              <a:buChar char="•"/>
            </a:pPr>
            <a:r>
              <a:rPr lang="en-US" sz="2000" b="1" dirty="0">
                <a:cs typeface="Arial" panose="020B0604020202020204" pitchFamily="34" charset="0"/>
              </a:rPr>
              <a:t>Assistance </a:t>
            </a:r>
            <a:r>
              <a:rPr lang="en-US" sz="2000" b="1" dirty="0" err="1">
                <a:cs typeface="Arial" panose="020B0604020202020204" pitchFamily="34" charset="0"/>
              </a:rPr>
              <a:t>mutuelle</a:t>
            </a:r>
            <a:r>
              <a:rPr lang="en-US" sz="2000" b="1" dirty="0">
                <a:cs typeface="Arial" panose="020B0604020202020204" pitchFamily="34" charset="0"/>
              </a:rPr>
              <a:t> </a:t>
            </a:r>
            <a:r>
              <a:rPr lang="en-US" sz="2000" b="1" dirty="0" err="1">
                <a:cs typeface="Arial" panose="020B0604020202020204" pitchFamily="34" charset="0"/>
              </a:rPr>
              <a:t>en</a:t>
            </a:r>
            <a:r>
              <a:rPr lang="en-US" sz="2000" b="1" dirty="0">
                <a:cs typeface="Arial" panose="020B0604020202020204" pitchFamily="34" charset="0"/>
              </a:rPr>
              <a:t> matière </a:t>
            </a:r>
            <a:r>
              <a:rPr lang="en-US" sz="2000" b="1" dirty="0" err="1">
                <a:cs typeface="Arial" panose="020B0604020202020204" pitchFamily="34" charset="0"/>
              </a:rPr>
              <a:t>d'accès</a:t>
            </a:r>
            <a:r>
              <a:rPr lang="en-US" sz="2000" b="1" dirty="0">
                <a:cs typeface="Arial" panose="020B0604020202020204" pitchFamily="34" charset="0"/>
              </a:rPr>
              <a:t> aux </a:t>
            </a:r>
            <a:r>
              <a:rPr lang="en-US" sz="2000" b="1" dirty="0" err="1">
                <a:cs typeface="Arial" panose="020B0604020202020204" pitchFamily="34" charset="0"/>
              </a:rPr>
              <a:t>données</a:t>
            </a:r>
            <a:r>
              <a:rPr lang="en-US" sz="2000" b="1" dirty="0">
                <a:cs typeface="Arial" panose="020B0604020202020204" pitchFamily="34" charset="0"/>
              </a:rPr>
              <a:t> </a:t>
            </a:r>
            <a:r>
              <a:rPr lang="en-US" sz="2000" b="1" dirty="0" err="1">
                <a:cs typeface="Arial" panose="020B0604020202020204" pitchFamily="34" charset="0"/>
              </a:rPr>
              <a:t>informatiques</a:t>
            </a:r>
            <a:r>
              <a:rPr lang="en-US" sz="2000" b="1" dirty="0">
                <a:cs typeface="Arial" panose="020B0604020202020204" pitchFamily="34" charset="0"/>
              </a:rPr>
              <a:t> </a:t>
            </a:r>
            <a:r>
              <a:rPr lang="en-US" sz="2000" b="1" dirty="0" err="1">
                <a:cs typeface="Arial" panose="020B0604020202020204" pitchFamily="34" charset="0"/>
              </a:rPr>
              <a:t>stockées</a:t>
            </a:r>
            <a:r>
              <a:rPr lang="en-US" sz="2000" b="1" dirty="0">
                <a:cs typeface="Arial" panose="020B0604020202020204" pitchFamily="34" charset="0"/>
              </a:rPr>
              <a:t> (article 31)</a:t>
            </a:r>
          </a:p>
          <a:p>
            <a:pPr marL="342900" indent="-342900" algn="just">
              <a:buFont typeface="Arial" panose="020B0604020202020204" pitchFamily="34" charset="0"/>
              <a:buChar char="•"/>
            </a:pPr>
            <a:r>
              <a:rPr lang="en-US" sz="2000" b="1" dirty="0" err="1">
                <a:cs typeface="Arial" panose="020B0604020202020204" pitchFamily="34" charset="0"/>
              </a:rPr>
              <a:t>Accès</a:t>
            </a:r>
            <a:r>
              <a:rPr lang="en-US" sz="2000" b="1" dirty="0">
                <a:cs typeface="Arial" panose="020B0604020202020204" pitchFamily="34" charset="0"/>
              </a:rPr>
              <a:t> </a:t>
            </a:r>
            <a:r>
              <a:rPr lang="en-US" sz="2000" b="1" dirty="0" err="1">
                <a:cs typeface="Arial" panose="020B0604020202020204" pitchFamily="34" charset="0"/>
              </a:rPr>
              <a:t>transfrontalier</a:t>
            </a:r>
            <a:r>
              <a:rPr lang="en-US" sz="2000" b="1" dirty="0">
                <a:cs typeface="Arial" panose="020B0604020202020204" pitchFamily="34" charset="0"/>
              </a:rPr>
              <a:t> </a:t>
            </a:r>
            <a:r>
              <a:rPr lang="en-US" sz="2000" b="1" dirty="0" err="1">
                <a:cs typeface="Arial" panose="020B0604020202020204" pitchFamily="34" charset="0"/>
              </a:rPr>
              <a:t>à</a:t>
            </a:r>
            <a:r>
              <a:rPr lang="en-US" sz="2000" b="1" dirty="0">
                <a:cs typeface="Arial" panose="020B0604020202020204" pitchFamily="34" charset="0"/>
              </a:rPr>
              <a:t> des </a:t>
            </a:r>
            <a:r>
              <a:rPr lang="en-US" sz="2000" b="1" dirty="0" err="1">
                <a:cs typeface="Arial" panose="020B0604020202020204" pitchFamily="34" charset="0"/>
              </a:rPr>
              <a:t>données</a:t>
            </a:r>
            <a:r>
              <a:rPr lang="en-US" sz="2000" b="1" dirty="0">
                <a:cs typeface="Arial" panose="020B0604020202020204" pitchFamily="34" charset="0"/>
              </a:rPr>
              <a:t> </a:t>
            </a:r>
            <a:r>
              <a:rPr lang="en-US" sz="2000" b="1" dirty="0" err="1">
                <a:cs typeface="Arial" panose="020B0604020202020204" pitchFamily="34" charset="0"/>
              </a:rPr>
              <a:t>informatiques</a:t>
            </a:r>
            <a:r>
              <a:rPr lang="en-US" sz="2000" b="1" dirty="0">
                <a:cs typeface="Arial" panose="020B0604020202020204" pitchFamily="34" charset="0"/>
              </a:rPr>
              <a:t> </a:t>
            </a:r>
            <a:r>
              <a:rPr lang="en-US" sz="2000" b="1" dirty="0" err="1">
                <a:cs typeface="Arial" panose="020B0604020202020204" pitchFamily="34" charset="0"/>
              </a:rPr>
              <a:t>stockées</a:t>
            </a:r>
            <a:r>
              <a:rPr lang="en-US" sz="2000" b="1" dirty="0">
                <a:cs typeface="Arial" panose="020B0604020202020204" pitchFamily="34" charset="0"/>
              </a:rPr>
              <a:t> avec le </a:t>
            </a:r>
            <a:r>
              <a:rPr lang="en-US" sz="2000" b="1" dirty="0" err="1">
                <a:cs typeface="Arial" panose="020B0604020202020204" pitchFamily="34" charset="0"/>
              </a:rPr>
              <a:t>consentement</a:t>
            </a:r>
            <a:r>
              <a:rPr lang="en-US" sz="2000" b="1" dirty="0">
                <a:cs typeface="Arial" panose="020B0604020202020204" pitchFamily="34" charset="0"/>
              </a:rPr>
              <a:t> du </a:t>
            </a:r>
            <a:r>
              <a:rPr lang="en-US" sz="2000" b="1" dirty="0" err="1">
                <a:cs typeface="Arial" panose="020B0604020202020204" pitchFamily="34" charset="0"/>
              </a:rPr>
              <a:t>destinataire</a:t>
            </a:r>
            <a:r>
              <a:rPr lang="en-US" sz="2000" b="1" dirty="0">
                <a:cs typeface="Arial" panose="020B0604020202020204" pitchFamily="34" charset="0"/>
              </a:rPr>
              <a:t> </a:t>
            </a:r>
            <a:r>
              <a:rPr lang="en-US" sz="2000" b="1" dirty="0" err="1">
                <a:cs typeface="Arial" panose="020B0604020202020204" pitchFamily="34" charset="0"/>
              </a:rPr>
              <a:t>ou</a:t>
            </a:r>
            <a:r>
              <a:rPr lang="en-US" sz="2000" b="1" dirty="0">
                <a:cs typeface="Arial" panose="020B0604020202020204" pitchFamily="34" charset="0"/>
              </a:rPr>
              <a:t> </a:t>
            </a:r>
            <a:r>
              <a:rPr lang="en-US" sz="2000" b="1" dirty="0" err="1">
                <a:cs typeface="Arial" panose="020B0604020202020204" pitchFamily="34" charset="0"/>
              </a:rPr>
              <a:t>lorsqu'elles</a:t>
            </a:r>
            <a:r>
              <a:rPr lang="en-US" sz="2000" b="1" dirty="0">
                <a:cs typeface="Arial" panose="020B0604020202020204" pitchFamily="34" charset="0"/>
              </a:rPr>
              <a:t> </a:t>
            </a:r>
            <a:r>
              <a:rPr lang="en-US" sz="2000" b="1" dirty="0" err="1">
                <a:cs typeface="Arial" panose="020B0604020202020204" pitchFamily="34" charset="0"/>
              </a:rPr>
              <a:t>sont</a:t>
            </a:r>
            <a:r>
              <a:rPr lang="en-US" sz="2000" b="1" dirty="0">
                <a:cs typeface="Arial" panose="020B0604020202020204" pitchFamily="34" charset="0"/>
              </a:rPr>
              <a:t> </a:t>
            </a:r>
            <a:r>
              <a:rPr lang="en-US" sz="2000" b="1" dirty="0" err="1">
                <a:cs typeface="Arial" panose="020B0604020202020204" pitchFamily="34" charset="0"/>
              </a:rPr>
              <a:t>accessibles</a:t>
            </a:r>
            <a:r>
              <a:rPr lang="en-US" sz="2000" b="1" dirty="0">
                <a:cs typeface="Arial" panose="020B0604020202020204" pitchFamily="34" charset="0"/>
              </a:rPr>
              <a:t> au public (article 32)</a:t>
            </a:r>
          </a:p>
          <a:p>
            <a:pPr marL="342900" indent="-342900" algn="just">
              <a:buFont typeface="Arial" panose="020B0604020202020204" pitchFamily="34" charset="0"/>
              <a:buChar char="•"/>
            </a:pPr>
            <a:r>
              <a:rPr lang="en-US" sz="2000" b="1" dirty="0">
                <a:cs typeface="Arial" panose="020B0604020202020204" pitchFamily="34" charset="0"/>
              </a:rPr>
              <a:t>Assistance </a:t>
            </a:r>
            <a:r>
              <a:rPr lang="en-US" sz="2000" b="1" dirty="0" err="1">
                <a:cs typeface="Arial" panose="020B0604020202020204" pitchFamily="34" charset="0"/>
              </a:rPr>
              <a:t>mutuelle</a:t>
            </a:r>
            <a:r>
              <a:rPr lang="en-US" sz="2000" b="1" dirty="0">
                <a:cs typeface="Arial" panose="020B0604020202020204" pitchFamily="34" charset="0"/>
              </a:rPr>
              <a:t> pour </a:t>
            </a:r>
            <a:r>
              <a:rPr lang="en-US" sz="2000" b="1" dirty="0" err="1">
                <a:cs typeface="Arial" panose="020B0604020202020204" pitchFamily="34" charset="0"/>
              </a:rPr>
              <a:t>l'interception</a:t>
            </a:r>
            <a:r>
              <a:rPr lang="en-US" sz="2000" b="1" dirty="0">
                <a:cs typeface="Arial" panose="020B0604020202020204" pitchFamily="34" charset="0"/>
              </a:rPr>
              <a:t> de </a:t>
            </a:r>
            <a:r>
              <a:rPr lang="en-US" sz="2000" b="1" dirty="0" err="1">
                <a:cs typeface="Arial" panose="020B0604020202020204" pitchFamily="34" charset="0"/>
              </a:rPr>
              <a:t>données</a:t>
            </a:r>
            <a:r>
              <a:rPr lang="en-US" sz="2000" b="1" dirty="0">
                <a:cs typeface="Arial" panose="020B0604020202020204" pitchFamily="34" charset="0"/>
              </a:rPr>
              <a:t> (art. 33 et 34)</a:t>
            </a:r>
          </a:p>
          <a:p>
            <a:pPr marL="342900" indent="-342900" algn="just">
              <a:buFont typeface="Arial" panose="020B0604020202020204" pitchFamily="34" charset="0"/>
              <a:buChar char="•"/>
            </a:pPr>
            <a:r>
              <a:rPr lang="en-US" sz="2000" b="1" dirty="0">
                <a:cs typeface="Arial" panose="020B0604020202020204" pitchFamily="34" charset="0"/>
              </a:rPr>
              <a:t>Les </a:t>
            </a:r>
            <a:r>
              <a:rPr lang="en-US" sz="2000" b="1" dirty="0" err="1">
                <a:cs typeface="Arial" panose="020B0604020202020204" pitchFamily="34" charset="0"/>
              </a:rPr>
              <a:t>réseaux</a:t>
            </a:r>
            <a:r>
              <a:rPr lang="en-US" sz="2000" b="1" dirty="0">
                <a:cs typeface="Arial" panose="020B0604020202020204" pitchFamily="34" charset="0"/>
              </a:rPr>
              <a:t> de points de contact 24 </a:t>
            </a:r>
            <a:r>
              <a:rPr lang="en-US" sz="2000" b="1" dirty="0" err="1">
                <a:cs typeface="Arial" panose="020B0604020202020204" pitchFamily="34" charset="0"/>
              </a:rPr>
              <a:t>heures</a:t>
            </a:r>
            <a:r>
              <a:rPr lang="en-US" sz="2000" b="1" dirty="0">
                <a:cs typeface="Arial" panose="020B0604020202020204" pitchFamily="34" charset="0"/>
              </a:rPr>
              <a:t> sur 24 et 7 </a:t>
            </a:r>
            <a:r>
              <a:rPr lang="en-US" sz="2000" b="1" dirty="0" err="1">
                <a:cs typeface="Arial" panose="020B0604020202020204" pitchFamily="34" charset="0"/>
              </a:rPr>
              <a:t>jours</a:t>
            </a:r>
            <a:r>
              <a:rPr lang="en-US" sz="2000" b="1" dirty="0">
                <a:cs typeface="Arial" panose="020B0604020202020204" pitchFamily="34" charset="0"/>
              </a:rPr>
              <a:t> sur 7 : </a:t>
            </a:r>
            <a:r>
              <a:rPr lang="en-US" sz="2000" b="1" dirty="0" err="1">
                <a:cs typeface="Arial" panose="020B0604020202020204" pitchFamily="34" charset="0"/>
              </a:rPr>
              <a:t>ils</a:t>
            </a:r>
            <a:r>
              <a:rPr lang="en-US" sz="2000" b="1" dirty="0">
                <a:cs typeface="Arial" panose="020B0604020202020204" pitchFamily="34" charset="0"/>
              </a:rPr>
              <a:t> </a:t>
            </a:r>
            <a:r>
              <a:rPr lang="en-US" sz="2000" b="1" dirty="0" err="1">
                <a:cs typeface="Arial" panose="020B0604020202020204" pitchFamily="34" charset="0"/>
              </a:rPr>
              <a:t>complètent</a:t>
            </a:r>
            <a:r>
              <a:rPr lang="en-US" sz="2000" b="1" dirty="0">
                <a:cs typeface="Arial" panose="020B0604020202020204" pitchFamily="34" charset="0"/>
              </a:rPr>
              <a:t> et ne </a:t>
            </a:r>
            <a:r>
              <a:rPr lang="en-US" sz="2000" b="1" dirty="0" err="1">
                <a:cs typeface="Arial" panose="020B0604020202020204" pitchFamily="34" charset="0"/>
              </a:rPr>
              <a:t>remplacent</a:t>
            </a:r>
            <a:r>
              <a:rPr lang="en-US" sz="2000" b="1" dirty="0">
                <a:cs typeface="Arial" panose="020B0604020202020204" pitchFamily="34" charset="0"/>
              </a:rPr>
              <a:t> pas les </a:t>
            </a:r>
            <a:r>
              <a:rPr lang="en-US" sz="2000" b="1" dirty="0" err="1">
                <a:cs typeface="Arial" panose="020B0604020202020204" pitchFamily="34" charset="0"/>
              </a:rPr>
              <a:t>autres</a:t>
            </a:r>
            <a:r>
              <a:rPr lang="en-US" sz="2000" b="1" dirty="0">
                <a:cs typeface="Arial" panose="020B0604020202020204" pitchFamily="34" charset="0"/>
              </a:rPr>
              <a:t> </a:t>
            </a:r>
            <a:r>
              <a:rPr lang="en-US" sz="2000" b="1" dirty="0" err="1">
                <a:cs typeface="Arial" panose="020B0604020202020204" pitchFamily="34" charset="0"/>
              </a:rPr>
              <a:t>canaux</a:t>
            </a:r>
            <a:r>
              <a:rPr lang="en-US" sz="2000" b="1" dirty="0">
                <a:cs typeface="Arial" panose="020B0604020202020204" pitchFamily="34" charset="0"/>
              </a:rPr>
              <a:t> de </a:t>
            </a:r>
            <a:r>
              <a:rPr lang="en-US" sz="2000" b="1" dirty="0" err="1">
                <a:cs typeface="Arial" panose="020B0604020202020204" pitchFamily="34" charset="0"/>
              </a:rPr>
              <a:t>coopération</a:t>
            </a:r>
            <a:r>
              <a:rPr lang="en-US" sz="2000" b="1" dirty="0">
                <a:cs typeface="Arial" panose="020B0604020202020204" pitchFamily="34" charset="0"/>
              </a:rPr>
              <a:t> </a:t>
            </a:r>
            <a:r>
              <a:rPr lang="en-US" sz="2000" b="1" dirty="0" err="1">
                <a:cs typeface="Arial" panose="020B0604020202020204" pitchFamily="34" charset="0"/>
              </a:rPr>
              <a:t>existants</a:t>
            </a:r>
            <a:r>
              <a:rPr lang="en-US" sz="2000" b="1" dirty="0">
                <a:cs typeface="Arial" panose="020B0604020202020204" pitchFamily="34" charset="0"/>
              </a:rPr>
              <a:t> (art. 35)</a:t>
            </a:r>
          </a:p>
        </p:txBody>
      </p:sp>
      <p:sp>
        <p:nvSpPr>
          <p:cNvPr id="17" name="Slide Number Placeholder 1">
            <a:extLst>
              <a:ext uri="{FF2B5EF4-FFF2-40B4-BE49-F238E27FC236}">
                <a16:creationId xmlns:a16="http://schemas.microsoft.com/office/drawing/2014/main" xmlns="" id="{0F4ACEB7-7608-43E7-81E2-E71DE26A6EE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20</a:t>
            </a:fld>
            <a:endParaRPr lang="en-GB" dirty="0"/>
          </a:p>
        </p:txBody>
      </p:sp>
      <p:sp>
        <p:nvSpPr>
          <p:cNvPr id="19" name="TextBox 18">
            <a:extLst>
              <a:ext uri="{FF2B5EF4-FFF2-40B4-BE49-F238E27FC236}">
                <a16:creationId xmlns:a16="http://schemas.microsoft.com/office/drawing/2014/main" xmlns="" id="{10BBB239-1CA0-442E-855E-6CC9486F4FD1}"/>
              </a:ext>
            </a:extLst>
          </p:cNvPr>
          <p:cNvSpPr txBox="1"/>
          <p:nvPr/>
        </p:nvSpPr>
        <p:spPr>
          <a:xfrm>
            <a:off x="1222994" y="85986"/>
            <a:ext cx="7921006" cy="954107"/>
          </a:xfrm>
          <a:prstGeom prst="rect">
            <a:avLst/>
          </a:prstGeom>
          <a:noFill/>
        </p:spPr>
        <p:txBody>
          <a:bodyPr wrap="square" rtlCol="0">
            <a:spAutoFit/>
          </a:bodyPr>
          <a:lstStyle/>
          <a:p>
            <a:pPr marL="892175" indent="-892175" algn="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Convention de Budapest : </a:t>
            </a:r>
          </a:p>
          <a:p>
            <a:pPr marL="892175" indent="-892175" algn="r"/>
            <a:r>
              <a:rPr lang="en-GB" sz="2800" dirty="0" err="1">
                <a:solidFill>
                  <a:schemeClr val="bg1"/>
                </a:solidFill>
                <a:latin typeface="Verdana" panose="020B0604030504040204" pitchFamily="34" charset="0"/>
                <a:ea typeface="Verdana" panose="020B0604030504040204" pitchFamily="34" charset="0"/>
                <a:cs typeface="Arial" panose="020B0604020202020204" pitchFamily="34" charset="0"/>
              </a:rPr>
              <a:t>principes</a:t>
            </a: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 de la </a:t>
            </a:r>
            <a:r>
              <a:rPr lang="en-GB" sz="2800" dirty="0" err="1">
                <a:solidFill>
                  <a:schemeClr val="bg1"/>
                </a:solidFill>
                <a:latin typeface="Verdana" panose="020B0604030504040204" pitchFamily="34" charset="0"/>
                <a:ea typeface="Verdana" panose="020B0604030504040204" pitchFamily="34" charset="0"/>
                <a:cs typeface="Arial" panose="020B0604020202020204" pitchFamily="34" charset="0"/>
              </a:rPr>
              <a:t>coopération</a:t>
            </a: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 </a:t>
            </a:r>
            <a:r>
              <a:rPr lang="en-GB" sz="2800" dirty="0" err="1">
                <a:solidFill>
                  <a:schemeClr val="bg1"/>
                </a:solidFill>
                <a:latin typeface="Verdana" panose="020B0604030504040204" pitchFamily="34" charset="0"/>
                <a:ea typeface="Verdana" panose="020B0604030504040204" pitchFamily="34" charset="0"/>
                <a:cs typeface="Arial" panose="020B0604020202020204" pitchFamily="34" charset="0"/>
              </a:rPr>
              <a:t>internationale</a:t>
            </a:r>
            <a:endPar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210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dirty="0" err="1">
                <a:latin typeface="Verdana" panose="020B0604030504040204" pitchFamily="34" charset="0"/>
                <a:ea typeface="Verdana" panose="020B0604030504040204" pitchFamily="34" charset="0"/>
              </a:rPr>
              <a:t>Traités</a:t>
            </a:r>
            <a:r>
              <a:rPr lang="en-US" sz="3200" dirty="0">
                <a:latin typeface="Verdana" panose="020B0604030504040204" pitchFamily="34" charset="0"/>
                <a:ea typeface="Verdana" panose="020B0604030504040204" pitchFamily="34" charset="0"/>
              </a:rPr>
              <a:t> </a:t>
            </a:r>
            <a:r>
              <a:rPr lang="en-US" sz="3200" dirty="0" err="1">
                <a:latin typeface="Verdana" panose="020B0604030504040204" pitchFamily="34" charset="0"/>
                <a:ea typeface="Verdana" panose="020B0604030504040204" pitchFamily="34" charset="0"/>
              </a:rPr>
              <a:t>d'entraide</a:t>
            </a:r>
            <a:r>
              <a:rPr lang="en-US" sz="3200" dirty="0">
                <a:latin typeface="Verdana" panose="020B0604030504040204" pitchFamily="34" charset="0"/>
                <a:ea typeface="Verdana" panose="020B0604030504040204" pitchFamily="34" charset="0"/>
              </a:rPr>
              <a:t> </a:t>
            </a:r>
            <a:r>
              <a:rPr lang="en-US" sz="3200" dirty="0" err="1">
                <a:latin typeface="Verdana" panose="020B0604030504040204" pitchFamily="34" charset="0"/>
                <a:ea typeface="Verdana" panose="020B0604030504040204" pitchFamily="34" charset="0"/>
              </a:rPr>
              <a:t>judiciaire</a:t>
            </a:r>
            <a:endParaRPr lang="en-GB"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210321" y="1598539"/>
            <a:ext cx="4572000" cy="5509200"/>
          </a:xfrm>
          <a:prstGeom prst="rect">
            <a:avLst/>
          </a:prstGeom>
        </p:spPr>
        <p:txBody>
          <a:bodyPr>
            <a:spAutoFit/>
          </a:bodyPr>
          <a:lstStyle/>
          <a:p>
            <a:pPr marL="342900" indent="-342900" algn="just">
              <a:buFont typeface="Arial" panose="020B0604020202020204" pitchFamily="34" charset="0"/>
              <a:buChar char="•"/>
            </a:pPr>
            <a:r>
              <a:rPr lang="en-US" sz="2200" b="1" dirty="0" err="1"/>
              <a:t>Coopération</a:t>
            </a:r>
            <a:r>
              <a:rPr lang="en-US" sz="2200" b="1" dirty="0"/>
              <a:t> </a:t>
            </a:r>
            <a:r>
              <a:rPr lang="en-US" sz="2200" b="1" dirty="0" err="1"/>
              <a:t>officielle</a:t>
            </a:r>
            <a:r>
              <a:rPr lang="en-US" sz="2200" b="1" dirty="0"/>
              <a:t> entre deux </a:t>
            </a:r>
            <a:r>
              <a:rPr lang="en-US" sz="2200" b="1" dirty="0" err="1"/>
              <a:t>ou</a:t>
            </a:r>
            <a:r>
              <a:rPr lang="en-US" sz="2200" b="1" dirty="0"/>
              <a:t> </a:t>
            </a:r>
            <a:r>
              <a:rPr lang="en-US" sz="2200" b="1" dirty="0" err="1"/>
              <a:t>plusieurs</a:t>
            </a:r>
            <a:r>
              <a:rPr lang="en-US" sz="2200" b="1" dirty="0"/>
              <a:t> pays</a:t>
            </a:r>
          </a:p>
          <a:p>
            <a:pPr marL="342900" indent="-342900" algn="just">
              <a:buFont typeface="Arial" panose="020B0604020202020204" pitchFamily="34" charset="0"/>
              <a:buChar char="•"/>
            </a:pPr>
            <a:endParaRPr lang="en-US" sz="2200" b="1" dirty="0"/>
          </a:p>
          <a:p>
            <a:pPr marL="342900" indent="-342900" algn="just">
              <a:buFont typeface="Arial" panose="020B0604020202020204" pitchFamily="34" charset="0"/>
              <a:buChar char="•"/>
            </a:pPr>
            <a:r>
              <a:rPr lang="en-US" sz="2200" b="1" dirty="0" err="1"/>
              <a:t>Inclure</a:t>
            </a:r>
            <a:r>
              <a:rPr lang="en-US" sz="2200" b="1" dirty="0"/>
              <a:t> des dispositions relatives </a:t>
            </a:r>
            <a:r>
              <a:rPr lang="en-US" sz="2200" b="1" dirty="0" err="1"/>
              <a:t>à</a:t>
            </a:r>
            <a:r>
              <a:rPr lang="en-US" sz="2200" b="1" dirty="0"/>
              <a:t> la </a:t>
            </a:r>
            <a:r>
              <a:rPr lang="en-US" sz="2200" b="1" dirty="0" err="1"/>
              <a:t>collecte</a:t>
            </a:r>
            <a:r>
              <a:rPr lang="en-US" sz="2200" b="1" dirty="0"/>
              <a:t> et </a:t>
            </a:r>
            <a:r>
              <a:rPr lang="en-US" sz="2200" b="1" dirty="0" err="1"/>
              <a:t>à</a:t>
            </a:r>
            <a:r>
              <a:rPr lang="en-US" sz="2200" b="1" dirty="0"/>
              <a:t> </a:t>
            </a:r>
            <a:r>
              <a:rPr lang="en-US" sz="2200" b="1" dirty="0" err="1"/>
              <a:t>l'échange</a:t>
            </a:r>
            <a:r>
              <a:rPr lang="en-US" sz="2200" b="1" dirty="0"/>
              <a:t> </a:t>
            </a:r>
            <a:r>
              <a:rPr lang="en-US" sz="2200" b="1" dirty="0" err="1"/>
              <a:t>d'informations</a:t>
            </a:r>
            <a:endParaRPr lang="en-US" sz="2200" b="1" dirty="0"/>
          </a:p>
          <a:p>
            <a:pPr marL="342900" indent="-342900" algn="just">
              <a:buFont typeface="Arial" panose="020B0604020202020204" pitchFamily="34" charset="0"/>
              <a:buChar char="•"/>
            </a:pPr>
            <a:endParaRPr lang="en-US" sz="2200" b="1" dirty="0"/>
          </a:p>
          <a:p>
            <a:pPr marL="342900" indent="-342900" algn="just">
              <a:buFont typeface="Arial" panose="020B0604020202020204" pitchFamily="34" charset="0"/>
              <a:buChar char="•"/>
            </a:pPr>
            <a:r>
              <a:rPr lang="en-US" sz="2200" b="1" dirty="0" err="1"/>
              <a:t>Prévoir</a:t>
            </a:r>
            <a:r>
              <a:rPr lang="en-US" sz="2200" b="1" dirty="0"/>
              <a:t> les situations dans </a:t>
            </a:r>
            <a:r>
              <a:rPr lang="en-US" sz="2200" b="1" dirty="0" err="1"/>
              <a:t>lesquelles</a:t>
            </a:r>
            <a:r>
              <a:rPr lang="en-US" sz="2200" b="1" dirty="0"/>
              <a:t> les </a:t>
            </a:r>
            <a:r>
              <a:rPr lang="en-US" sz="2200" b="1" dirty="0" err="1"/>
              <a:t>demandes</a:t>
            </a:r>
            <a:r>
              <a:rPr lang="en-US" sz="2200" b="1" dirty="0"/>
              <a:t> </a:t>
            </a:r>
            <a:r>
              <a:rPr lang="en-US" sz="2200" b="1" dirty="0" err="1"/>
              <a:t>peuvent</a:t>
            </a:r>
            <a:r>
              <a:rPr lang="en-US" sz="2200" b="1" dirty="0"/>
              <a:t> </a:t>
            </a:r>
            <a:r>
              <a:rPr lang="en-US" sz="2200" b="1" dirty="0" err="1"/>
              <a:t>être</a:t>
            </a:r>
            <a:r>
              <a:rPr lang="en-US" sz="2200" b="1" dirty="0"/>
              <a:t> </a:t>
            </a:r>
            <a:r>
              <a:rPr lang="en-US" sz="2200" b="1" dirty="0" err="1"/>
              <a:t>refusées</a:t>
            </a:r>
            <a:endParaRPr lang="en-US" sz="2200" b="1" dirty="0"/>
          </a:p>
          <a:p>
            <a:pPr marL="342900" indent="-342900" algn="just">
              <a:buFont typeface="Arial" panose="020B0604020202020204" pitchFamily="34" charset="0"/>
              <a:buChar char="•"/>
            </a:pPr>
            <a:endParaRPr lang="en-US" sz="2200" b="1" dirty="0"/>
          </a:p>
          <a:p>
            <a:pPr marL="342900" indent="-342900" algn="just">
              <a:buFont typeface="Arial" panose="020B0604020202020204" pitchFamily="34" charset="0"/>
              <a:buChar char="•"/>
            </a:pPr>
            <a:r>
              <a:rPr lang="en-US" sz="2200" b="1" dirty="0" err="1"/>
              <a:t>Prévoir</a:t>
            </a:r>
            <a:r>
              <a:rPr lang="en-US" sz="2200" b="1" dirty="0"/>
              <a:t> des exigences </a:t>
            </a:r>
            <a:r>
              <a:rPr lang="en-US" sz="2200" b="1" dirty="0" err="1"/>
              <a:t>auxquelles</a:t>
            </a:r>
            <a:r>
              <a:rPr lang="en-US" sz="2200" b="1" dirty="0"/>
              <a:t> les </a:t>
            </a:r>
            <a:r>
              <a:rPr lang="en-US" sz="2200" b="1" dirty="0" err="1"/>
              <a:t>demandes</a:t>
            </a:r>
            <a:r>
              <a:rPr lang="en-US" sz="2200" b="1" dirty="0"/>
              <a:t> </a:t>
            </a:r>
            <a:r>
              <a:rPr lang="en-US" sz="2200" b="1" dirty="0" err="1"/>
              <a:t>d'assistance</a:t>
            </a:r>
            <a:r>
              <a:rPr lang="en-US" sz="2200" b="1" dirty="0"/>
              <a:t> </a:t>
            </a:r>
            <a:r>
              <a:rPr lang="en-US" sz="2200" b="1" dirty="0" err="1"/>
              <a:t>doivent</a:t>
            </a:r>
            <a:r>
              <a:rPr lang="en-US" sz="2200" b="1" dirty="0"/>
              <a:t> </a:t>
            </a:r>
            <a:r>
              <a:rPr lang="en-US" sz="2200" b="1" dirty="0" err="1"/>
              <a:t>satisfaire</a:t>
            </a:r>
            <a:r>
              <a:rPr lang="en-US" sz="2200" b="1" dirty="0"/>
              <a:t> </a:t>
            </a:r>
          </a:p>
          <a:p>
            <a:pPr marL="342900" indent="-342900" algn="just">
              <a:buFont typeface="Arial" panose="020B0604020202020204" pitchFamily="34" charset="0"/>
              <a:buChar char="•"/>
            </a:pPr>
            <a:endParaRPr lang="en-US" sz="2200" b="1" dirty="0"/>
          </a:p>
          <a:p>
            <a:pPr marL="342900" indent="-342900" algn="just">
              <a:buFont typeface="Arial" panose="020B0604020202020204" pitchFamily="34" charset="0"/>
              <a:buChar char="•"/>
            </a:pPr>
            <a:endParaRPr lang="en-US" sz="2200" b="1" dirty="0"/>
          </a:p>
        </p:txBody>
      </p:sp>
      <p:pic>
        <p:nvPicPr>
          <p:cNvPr id="6" name="Picture 5">
            <a:extLst>
              <a:ext uri="{FF2B5EF4-FFF2-40B4-BE49-F238E27FC236}">
                <a16:creationId xmlns:a16="http://schemas.microsoft.com/office/drawing/2014/main" xmlns="" id="{79F931E1-1B62-F54C-92E1-046244028186}"/>
              </a:ext>
            </a:extLst>
          </p:cNvPr>
          <p:cNvPicPr>
            <a:picLocks noChangeAspect="1"/>
          </p:cNvPicPr>
          <p:nvPr/>
        </p:nvPicPr>
        <p:blipFill>
          <a:blip r:embed="rId3"/>
          <a:stretch>
            <a:fillRect/>
          </a:stretch>
        </p:blipFill>
        <p:spPr>
          <a:xfrm>
            <a:off x="5235421" y="2539920"/>
            <a:ext cx="3787035" cy="2272221"/>
          </a:xfrm>
          <a:prstGeom prst="rect">
            <a:avLst/>
          </a:prstGeom>
        </p:spPr>
      </p:pic>
      <p:sp>
        <p:nvSpPr>
          <p:cNvPr id="12" name="Slide Number Placeholder 1">
            <a:extLst>
              <a:ext uri="{FF2B5EF4-FFF2-40B4-BE49-F238E27FC236}">
                <a16:creationId xmlns:a16="http://schemas.microsoft.com/office/drawing/2014/main" xmlns="" id="{78BB3433-60AA-4807-A6CA-2D20473EF0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21</a:t>
            </a:fld>
            <a:endParaRPr lang="en-GB" dirty="0"/>
          </a:p>
        </p:txBody>
      </p:sp>
    </p:spTree>
    <p:extLst>
      <p:ext uri="{BB962C8B-B14F-4D97-AF65-F5344CB8AC3E}">
        <p14:creationId xmlns:p14="http://schemas.microsoft.com/office/powerpoint/2010/main" val="23588014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21543" y="1423848"/>
            <a:ext cx="5046201" cy="5509200"/>
          </a:xfrm>
          <a:prstGeom prst="rect">
            <a:avLst/>
          </a:prstGeom>
        </p:spPr>
        <p:txBody>
          <a:bodyPr wrap="square">
            <a:spAutoFit/>
          </a:bodyPr>
          <a:lstStyle/>
          <a:p>
            <a:pPr marL="342900" indent="-342900" algn="just">
              <a:buFont typeface="Arial" panose="020B0604020202020204" pitchFamily="34" charset="0"/>
              <a:buChar char="•"/>
            </a:pPr>
            <a:r>
              <a:rPr lang="en-US" sz="2200" b="1" dirty="0"/>
              <a:t>La </a:t>
            </a:r>
            <a:r>
              <a:rPr lang="en-US" sz="2200" b="1" dirty="0" err="1"/>
              <a:t>législation</a:t>
            </a:r>
            <a:r>
              <a:rPr lang="en-US" sz="2200" b="1" dirty="0"/>
              <a:t> </a:t>
            </a:r>
            <a:r>
              <a:rPr lang="en-US" sz="2200" b="1" dirty="0" err="1"/>
              <a:t>nationale</a:t>
            </a:r>
            <a:r>
              <a:rPr lang="en-US" sz="2200" b="1" dirty="0"/>
              <a:t> peut </a:t>
            </a:r>
            <a:r>
              <a:rPr lang="en-US" sz="2200" b="1" dirty="0" err="1"/>
              <a:t>prévoir</a:t>
            </a:r>
            <a:r>
              <a:rPr lang="en-US" sz="2200" b="1" dirty="0"/>
              <a:t> des </a:t>
            </a:r>
            <a:r>
              <a:rPr lang="en-US" sz="2200" b="1" dirty="0" err="1"/>
              <a:t>mécanismes</a:t>
            </a:r>
            <a:r>
              <a:rPr lang="en-US" sz="2200" b="1" dirty="0"/>
              <a:t> de </a:t>
            </a:r>
            <a:r>
              <a:rPr lang="en-US" sz="2200" b="1" dirty="0" err="1"/>
              <a:t>coopération</a:t>
            </a:r>
            <a:r>
              <a:rPr lang="en-US" sz="2200" b="1" dirty="0"/>
              <a:t> avec les pays, </a:t>
            </a:r>
            <a:r>
              <a:rPr lang="en-US" sz="2200" b="1" dirty="0" err="1"/>
              <a:t>qu'il</a:t>
            </a:r>
            <a:r>
              <a:rPr lang="en-US" sz="2200" b="1" dirty="0"/>
              <a:t> y </a:t>
            </a:r>
            <a:r>
              <a:rPr lang="en-US" sz="2200" b="1" dirty="0" err="1"/>
              <a:t>ait</a:t>
            </a:r>
            <a:r>
              <a:rPr lang="en-US" sz="2200" b="1" dirty="0"/>
              <a:t> </a:t>
            </a:r>
            <a:r>
              <a:rPr lang="en-US" sz="2200" b="1" dirty="0" err="1"/>
              <a:t>ou</a:t>
            </a:r>
            <a:r>
              <a:rPr lang="en-US" sz="2200" b="1" dirty="0"/>
              <a:t> non un </a:t>
            </a:r>
            <a:r>
              <a:rPr lang="en-US" sz="2200" b="1" dirty="0" err="1"/>
              <a:t>traité</a:t>
            </a:r>
            <a:r>
              <a:rPr lang="en-US" sz="2200" b="1" dirty="0"/>
              <a:t> </a:t>
            </a:r>
            <a:r>
              <a:rPr lang="en-US" sz="2200" b="1" dirty="0" err="1"/>
              <a:t>d'entraide</a:t>
            </a:r>
            <a:r>
              <a:rPr lang="en-US" sz="2200" b="1" dirty="0"/>
              <a:t> </a:t>
            </a:r>
            <a:r>
              <a:rPr lang="en-US" sz="2200" b="1" dirty="0" err="1"/>
              <a:t>judiciaire</a:t>
            </a:r>
            <a:endParaRPr lang="en-US" sz="2200" b="1" dirty="0"/>
          </a:p>
          <a:p>
            <a:pPr marL="342900" indent="-342900" algn="just">
              <a:buFont typeface="Arial" panose="020B0604020202020204" pitchFamily="34" charset="0"/>
              <a:buChar char="•"/>
            </a:pPr>
            <a:endParaRPr lang="en-US" sz="2200" b="1" dirty="0"/>
          </a:p>
          <a:p>
            <a:pPr marL="342900" indent="-342900" algn="just">
              <a:buFont typeface="Arial" panose="020B0604020202020204" pitchFamily="34" charset="0"/>
              <a:buChar char="•"/>
            </a:pPr>
            <a:r>
              <a:rPr lang="en-US" sz="2200" b="1" dirty="0" err="1"/>
              <a:t>Ces</a:t>
            </a:r>
            <a:r>
              <a:rPr lang="en-US" sz="2200" b="1" dirty="0"/>
              <a:t> </a:t>
            </a:r>
            <a:r>
              <a:rPr lang="en-US" sz="2200" b="1" dirty="0" err="1"/>
              <a:t>lois</a:t>
            </a:r>
            <a:r>
              <a:rPr lang="en-US" sz="2200" b="1" dirty="0"/>
              <a:t> </a:t>
            </a:r>
            <a:r>
              <a:rPr lang="en-US" sz="2200" b="1" dirty="0" err="1"/>
              <a:t>peuvent</a:t>
            </a:r>
            <a:r>
              <a:rPr lang="en-US" sz="2200" b="1" dirty="0"/>
              <a:t> </a:t>
            </a:r>
            <a:r>
              <a:rPr lang="en-US" sz="2200" b="1" dirty="0" err="1"/>
              <a:t>contenir</a:t>
            </a:r>
            <a:r>
              <a:rPr lang="en-US" sz="2200" b="1" dirty="0"/>
              <a:t> des dispositions qui </a:t>
            </a:r>
            <a:r>
              <a:rPr lang="en-US" sz="2200" b="1" dirty="0" err="1"/>
              <a:t>permettent</a:t>
            </a:r>
            <a:r>
              <a:rPr lang="en-US" sz="2200" b="1" dirty="0"/>
              <a:t> la </a:t>
            </a:r>
            <a:r>
              <a:rPr lang="en-US" sz="2200" b="1" dirty="0" err="1"/>
              <a:t>coopération</a:t>
            </a:r>
            <a:r>
              <a:rPr lang="en-US" sz="2200" b="1" dirty="0"/>
              <a:t> dans </a:t>
            </a:r>
            <a:r>
              <a:rPr lang="en-US" sz="2200" b="1" dirty="0" err="1"/>
              <a:t>différents</a:t>
            </a:r>
            <a:r>
              <a:rPr lang="en-US" sz="2200" b="1" dirty="0"/>
              <a:t> </a:t>
            </a:r>
            <a:r>
              <a:rPr lang="en-US" sz="2200" b="1" dirty="0" err="1"/>
              <a:t>domaines</a:t>
            </a:r>
            <a:r>
              <a:rPr lang="en-US" sz="2200" b="1" dirty="0"/>
              <a:t>, </a:t>
            </a:r>
            <a:r>
              <a:rPr lang="en-US" sz="2200" b="1" dirty="0" err="1"/>
              <a:t>notamment</a:t>
            </a:r>
            <a:r>
              <a:rPr lang="en-US" sz="2200" b="1" dirty="0"/>
              <a:t> la </a:t>
            </a:r>
            <a:r>
              <a:rPr lang="en-US" sz="2200" b="1" dirty="0" err="1"/>
              <a:t>réalisation</a:t>
            </a:r>
            <a:r>
              <a:rPr lang="en-US" sz="2200" b="1" dirty="0"/>
              <a:t> </a:t>
            </a:r>
            <a:r>
              <a:rPr lang="en-US" sz="2200" b="1" dirty="0" err="1"/>
              <a:t>ou</a:t>
            </a:r>
            <a:r>
              <a:rPr lang="en-US" sz="2200" b="1" dirty="0"/>
              <a:t> la </a:t>
            </a:r>
            <a:r>
              <a:rPr lang="en-US" sz="2200" b="1" dirty="0" err="1"/>
              <a:t>présentation</a:t>
            </a:r>
            <a:r>
              <a:rPr lang="en-US" sz="2200" b="1" dirty="0"/>
              <a:t> de </a:t>
            </a:r>
            <a:r>
              <a:rPr lang="en-US" sz="2200" b="1" dirty="0" err="1"/>
              <a:t>demandes</a:t>
            </a:r>
            <a:r>
              <a:rPr lang="en-US" sz="2200" b="1" dirty="0"/>
              <a:t> de conservation </a:t>
            </a:r>
            <a:r>
              <a:rPr lang="en-US" sz="2200" b="1" dirty="0" err="1"/>
              <a:t>accélérée</a:t>
            </a:r>
            <a:r>
              <a:rPr lang="en-US" sz="2200" b="1" dirty="0"/>
              <a:t> de </a:t>
            </a:r>
            <a:r>
              <a:rPr lang="en-US" sz="2200" b="1" dirty="0" err="1"/>
              <a:t>données</a:t>
            </a:r>
            <a:r>
              <a:rPr lang="en-US" sz="2200" b="1" dirty="0"/>
              <a:t> </a:t>
            </a:r>
            <a:r>
              <a:rPr lang="en-US" sz="2200" b="1" dirty="0" err="1"/>
              <a:t>stockées</a:t>
            </a:r>
            <a:r>
              <a:rPr lang="en-US" sz="2200" b="1" dirty="0"/>
              <a:t>, la recherche et la </a:t>
            </a:r>
            <a:r>
              <a:rPr lang="en-US" sz="2200" b="1" dirty="0" err="1"/>
              <a:t>saisie</a:t>
            </a:r>
            <a:r>
              <a:rPr lang="en-US" sz="2200" b="1" dirty="0"/>
              <a:t> de </a:t>
            </a:r>
            <a:r>
              <a:rPr lang="en-US" sz="2200" b="1" dirty="0" err="1"/>
              <a:t>données</a:t>
            </a:r>
            <a:r>
              <a:rPr lang="en-US" sz="2200" b="1" dirty="0"/>
              <a:t>, </a:t>
            </a:r>
            <a:r>
              <a:rPr lang="en-US" sz="2200" b="1" dirty="0" err="1"/>
              <a:t>l'interception</a:t>
            </a:r>
            <a:r>
              <a:rPr lang="en-US" sz="2200" b="1" dirty="0"/>
              <a:t> de </a:t>
            </a:r>
            <a:r>
              <a:rPr lang="en-US" sz="2200" b="1" dirty="0" err="1"/>
              <a:t>données</a:t>
            </a:r>
            <a:r>
              <a:rPr lang="en-US" sz="2200" b="1" dirty="0"/>
              <a:t> relatives au </a:t>
            </a:r>
            <a:r>
              <a:rPr lang="en-US" sz="2200" b="1" dirty="0" err="1"/>
              <a:t>contenu</a:t>
            </a:r>
            <a:r>
              <a:rPr lang="en-US" sz="2200" b="1" dirty="0"/>
              <a:t> et la </a:t>
            </a:r>
            <a:r>
              <a:rPr lang="en-US" sz="2200" b="1" dirty="0" err="1"/>
              <a:t>collecte</a:t>
            </a:r>
            <a:r>
              <a:rPr lang="en-US" sz="2200" b="1" dirty="0"/>
              <a:t> de </a:t>
            </a:r>
            <a:r>
              <a:rPr lang="en-US" sz="2200" b="1" dirty="0" err="1"/>
              <a:t>données</a:t>
            </a:r>
            <a:r>
              <a:rPr lang="en-US" sz="2200" b="1" dirty="0"/>
              <a:t> relatives au </a:t>
            </a:r>
            <a:r>
              <a:rPr lang="en-US" sz="2200" b="1" dirty="0" err="1"/>
              <a:t>trafic</a:t>
            </a:r>
            <a:endParaRPr lang="en-US" sz="2200" b="1" dirty="0"/>
          </a:p>
          <a:p>
            <a:pPr marL="800100" lvl="1" indent="-342900">
              <a:buFont typeface="Wingdings" pitchFamily="2" charset="2"/>
              <a:buChar char="ü"/>
            </a:pPr>
            <a:endParaRPr lang="en-GB" sz="2200" dirty="0"/>
          </a:p>
        </p:txBody>
      </p:sp>
      <p:pic>
        <p:nvPicPr>
          <p:cNvPr id="8" name="Picture 7">
            <a:extLst>
              <a:ext uri="{FF2B5EF4-FFF2-40B4-BE49-F238E27FC236}">
                <a16:creationId xmlns:a16="http://schemas.microsoft.com/office/drawing/2014/main" xmlns="" id="{6D3825B6-9D54-6D49-A219-6B069AE55BDA}"/>
              </a:ext>
            </a:extLst>
          </p:cNvPr>
          <p:cNvPicPr>
            <a:picLocks noChangeAspect="1"/>
          </p:cNvPicPr>
          <p:nvPr/>
        </p:nvPicPr>
        <p:blipFill>
          <a:blip r:embed="rId3"/>
          <a:stretch>
            <a:fillRect/>
          </a:stretch>
        </p:blipFill>
        <p:spPr>
          <a:xfrm>
            <a:off x="5306292" y="2867304"/>
            <a:ext cx="3716164" cy="1945180"/>
          </a:xfrm>
          <a:prstGeom prst="rect">
            <a:avLst/>
          </a:prstGeom>
        </p:spPr>
      </p:pic>
      <p:sp>
        <p:nvSpPr>
          <p:cNvPr id="16" name="Slide Number Placeholder 1">
            <a:extLst>
              <a:ext uri="{FF2B5EF4-FFF2-40B4-BE49-F238E27FC236}">
                <a16:creationId xmlns:a16="http://schemas.microsoft.com/office/drawing/2014/main" xmlns="" id="{EED91F3C-2E27-4822-B04B-2E33B178B5E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22</a:t>
            </a:fld>
            <a:endParaRPr lang="en-GB" dirty="0"/>
          </a:p>
        </p:txBody>
      </p:sp>
      <p:sp>
        <p:nvSpPr>
          <p:cNvPr id="19" name="Rectangle 18">
            <a:extLst>
              <a:ext uri="{FF2B5EF4-FFF2-40B4-BE49-F238E27FC236}">
                <a16:creationId xmlns:a16="http://schemas.microsoft.com/office/drawing/2014/main" xmlns="" id="{E678CF14-65FB-42CF-9CA4-15D646BDDABF}"/>
              </a:ext>
            </a:extLst>
          </p:cNvPr>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dirty="0" err="1">
                <a:latin typeface="Verdana" panose="020B0604030504040204" pitchFamily="34" charset="0"/>
                <a:ea typeface="Verdana" panose="020B0604030504040204" pitchFamily="34" charset="0"/>
              </a:rPr>
              <a:t>Traités</a:t>
            </a:r>
            <a:r>
              <a:rPr lang="en-US" sz="3200" dirty="0">
                <a:latin typeface="Verdana" panose="020B0604030504040204" pitchFamily="34" charset="0"/>
                <a:ea typeface="Verdana" panose="020B0604030504040204" pitchFamily="34" charset="0"/>
              </a:rPr>
              <a:t> </a:t>
            </a:r>
            <a:r>
              <a:rPr lang="en-US" sz="3200" dirty="0" err="1">
                <a:latin typeface="Verdana" panose="020B0604030504040204" pitchFamily="34" charset="0"/>
                <a:ea typeface="Verdana" panose="020B0604030504040204" pitchFamily="34" charset="0"/>
              </a:rPr>
              <a:t>d'entraide</a:t>
            </a:r>
            <a:r>
              <a:rPr lang="en-US" sz="3200" dirty="0">
                <a:latin typeface="Verdana" panose="020B0604030504040204" pitchFamily="34" charset="0"/>
                <a:ea typeface="Verdana" panose="020B0604030504040204" pitchFamily="34" charset="0"/>
              </a:rPr>
              <a:t> </a:t>
            </a:r>
            <a:r>
              <a:rPr lang="en-US" sz="3200" dirty="0" err="1">
                <a:latin typeface="Verdana" panose="020B0604030504040204" pitchFamily="34" charset="0"/>
                <a:ea typeface="Verdana" panose="020B0604030504040204" pitchFamily="34" charset="0"/>
              </a:rPr>
              <a:t>judiciaire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34004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23</a:t>
            </a:fld>
            <a:endParaRPr lang="en-GB" dirty="0"/>
          </a:p>
        </p:txBody>
      </p:sp>
    </p:spTree>
    <p:extLst>
      <p:ext uri="{BB962C8B-B14F-4D97-AF65-F5344CB8AC3E}">
        <p14:creationId xmlns:p14="http://schemas.microsoft.com/office/powerpoint/2010/main" val="2079787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24926"/>
            <a:ext cx="8525021" cy="1284069"/>
          </a:xfrm>
          <a:prstGeom prst="rect">
            <a:avLst/>
          </a:prstGeom>
        </p:spPr>
        <p:txBody>
          <a:bodyPr wrap="square">
            <a:spAutoFit/>
          </a:bodyPr>
          <a:lstStyle/>
          <a:p>
            <a:pPr>
              <a:lnSpc>
                <a:spcPct val="80000"/>
              </a:lnSpc>
            </a:pPr>
            <a:r>
              <a:rPr lang="en-GB" sz="3200" b="1" dirty="0">
                <a:ea typeface="ＭＳ Ｐゴシック" charset="0"/>
                <a:cs typeface="ＭＳ Ｐゴシック" charset="0"/>
              </a:rPr>
              <a:t>Convention du Conseil de </a:t>
            </a:r>
            <a:r>
              <a:rPr lang="en-GB" sz="3200" b="1" dirty="0" err="1">
                <a:ea typeface="ＭＳ Ｐゴシック" charset="0"/>
                <a:cs typeface="ＭＳ Ｐゴシック" charset="0"/>
              </a:rPr>
              <a:t>l'Europe</a:t>
            </a:r>
            <a:r>
              <a:rPr lang="en-GB" sz="3200" b="1" dirty="0">
                <a:ea typeface="ＭＳ Ｐゴシック" charset="0"/>
                <a:cs typeface="ＭＳ Ｐゴシック" charset="0"/>
              </a:rPr>
              <a:t> sur la </a:t>
            </a:r>
            <a:r>
              <a:rPr lang="en-GB" sz="3200" b="1" dirty="0" err="1">
                <a:ea typeface="ＭＳ Ｐゴシック" charset="0"/>
                <a:cs typeface="ＭＳ Ｐゴシック" charset="0"/>
              </a:rPr>
              <a:t>cybercriminalité</a:t>
            </a:r>
            <a:r>
              <a:rPr lang="en-GB" sz="3200" b="1" dirty="0">
                <a:ea typeface="ＭＳ Ｐゴシック" charset="0"/>
                <a:cs typeface="ＭＳ Ｐゴシック" charset="0"/>
              </a:rPr>
              <a:t> - Articles </a:t>
            </a:r>
            <a:r>
              <a:rPr lang="en-GB" sz="3200" b="1" dirty="0" err="1">
                <a:ea typeface="ＭＳ Ｐゴシック" charset="0"/>
                <a:cs typeface="ＭＳ Ｐゴシック" charset="0"/>
              </a:rPr>
              <a:t>généraux</a:t>
            </a:r>
            <a:r>
              <a:rPr lang="en-GB" sz="3200" b="1" dirty="0">
                <a:ea typeface="ＭＳ Ｐゴシック" charset="0"/>
                <a:cs typeface="ＭＳ Ｐゴシック" charset="0"/>
              </a:rPr>
              <a:t> sur </a:t>
            </a:r>
            <a:r>
              <a:rPr lang="en-GB" sz="3200" b="1" dirty="0" err="1">
                <a:ea typeface="ＭＳ Ｐゴシック" charset="0"/>
                <a:cs typeface="ＭＳ Ｐゴシック" charset="0"/>
              </a:rPr>
              <a:t>l'entraide</a:t>
            </a:r>
            <a:r>
              <a:rPr lang="en-GB" sz="3200" b="1" dirty="0">
                <a:ea typeface="ＭＳ Ｐゴシック" charset="0"/>
                <a:cs typeface="ＭＳ Ｐゴシック" charset="0"/>
              </a:rPr>
              <a:t> </a:t>
            </a:r>
            <a:r>
              <a:rPr lang="en-GB" sz="3200" b="1" dirty="0" err="1">
                <a:ea typeface="ＭＳ Ｐゴシック" charset="0"/>
                <a:cs typeface="ＭＳ Ｐゴシック" charset="0"/>
              </a:rPr>
              <a:t>judiciaire</a:t>
            </a:r>
            <a:endParaRPr lang="en-GB" sz="3200" b="1" dirty="0"/>
          </a:p>
        </p:txBody>
      </p:sp>
      <p:sp>
        <p:nvSpPr>
          <p:cNvPr id="11" name="Text Placeholder 2">
            <a:extLst>
              <a:ext uri="{FF2B5EF4-FFF2-40B4-BE49-F238E27FC236}">
                <a16:creationId xmlns:a16="http://schemas.microsoft.com/office/drawing/2014/main" xmlns=""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Concepts de base de la </a:t>
            </a:r>
            <a:r>
              <a:rPr lang="en-GB" sz="2000" dirty="0" err="1">
                <a:solidFill>
                  <a:schemeClr val="tx1">
                    <a:tint val="75000"/>
                  </a:schemeClr>
                </a:solidFill>
              </a:rPr>
              <a:t>coopération</a:t>
            </a:r>
            <a:r>
              <a:rPr lang="en-GB" sz="2000" dirty="0">
                <a:solidFill>
                  <a:schemeClr val="tx1">
                    <a:tint val="75000"/>
                  </a:schemeClr>
                </a:solidFill>
              </a:rPr>
              <a:t> </a:t>
            </a:r>
            <a:r>
              <a:rPr lang="en-GB" sz="2000" dirty="0" err="1">
                <a:solidFill>
                  <a:schemeClr val="tx1">
                    <a:tint val="75000"/>
                  </a:schemeClr>
                </a:solidFill>
              </a:rPr>
              <a:t>internationale</a:t>
            </a:r>
            <a:endParaRPr lang="en-GB" sz="2000" dirty="0">
              <a:solidFill>
                <a:schemeClr val="tx1">
                  <a:tint val="75000"/>
                </a:schemeClr>
              </a:solidFill>
            </a:endParaRPr>
          </a:p>
        </p:txBody>
      </p:sp>
      <p:sp>
        <p:nvSpPr>
          <p:cNvPr id="19" name="Slide Number Placeholder 1">
            <a:extLst>
              <a:ext uri="{FF2B5EF4-FFF2-40B4-BE49-F238E27FC236}">
                <a16:creationId xmlns:a16="http://schemas.microsoft.com/office/drawing/2014/main" xmlns="" id="{00C5E45B-7371-422B-BD7B-D2C32A485BD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24</a:t>
            </a:fld>
            <a:endParaRPr lang="en-GB" dirty="0"/>
          </a:p>
        </p:txBody>
      </p:sp>
      <p:sp>
        <p:nvSpPr>
          <p:cNvPr id="20" name="Rectangle 19">
            <a:extLst>
              <a:ext uri="{FF2B5EF4-FFF2-40B4-BE49-F238E27FC236}">
                <a16:creationId xmlns:a16="http://schemas.microsoft.com/office/drawing/2014/main" xmlns=""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err="1">
                <a:latin typeface="Verdana" panose="020B0604030504040204" pitchFamily="34" charset="0"/>
                <a:ea typeface="Verdana" panose="020B0604030504040204" pitchFamily="34" charset="0"/>
                <a:cs typeface="ＭＳ Ｐゴシック" charset="0"/>
              </a:rPr>
              <a:t>Troisième</a:t>
            </a:r>
            <a:r>
              <a:rPr lang="en-GB" sz="3200" dirty="0">
                <a:latin typeface="Verdana" panose="020B0604030504040204" pitchFamily="34" charset="0"/>
                <a:ea typeface="Verdana" panose="020B0604030504040204" pitchFamily="34" charset="0"/>
                <a:cs typeface="ＭＳ Ｐゴシック" charset="0"/>
              </a:rPr>
              <a:t> </a:t>
            </a:r>
            <a:r>
              <a:rPr lang="en-GB" sz="3200" dirty="0" err="1">
                <a:latin typeface="Verdana" panose="020B0604030504040204" pitchFamily="34" charset="0"/>
                <a:ea typeface="Verdana" panose="020B0604030504040204" pitchFamily="34" charset="0"/>
                <a:cs typeface="ＭＳ Ｐゴシック" charset="0"/>
              </a:rPr>
              <a:t>partie</a:t>
            </a:r>
            <a:endParaRPr lang="en-GB" sz="3200" dirty="0">
              <a:latin typeface="Verdana" panose="020B0604030504040204" pitchFamily="34" charset="0"/>
              <a:ea typeface="Verdana" panose="020B0604030504040204" pitchFamily="34" charset="0"/>
              <a:cs typeface="ＭＳ Ｐゴシック" charset="0"/>
            </a:endParaRPr>
          </a:p>
        </p:txBody>
      </p:sp>
    </p:spTree>
    <p:extLst>
      <p:ext uri="{BB962C8B-B14F-4D97-AF65-F5344CB8AC3E}">
        <p14:creationId xmlns:p14="http://schemas.microsoft.com/office/powerpoint/2010/main" val="1056384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25</a:t>
            </a:r>
          </a:p>
          <a:p>
            <a:pPr algn="r">
              <a:lnSpc>
                <a:spcPct val="80000"/>
              </a:lnSpc>
            </a:pPr>
            <a:r>
              <a:rPr lang="en-GB" sz="2400" dirty="0" err="1">
                <a:latin typeface="Verdana" panose="020B0604030504040204" pitchFamily="34" charset="0"/>
                <a:ea typeface="Verdana" panose="020B0604030504040204" pitchFamily="34" charset="0"/>
              </a:rPr>
              <a:t>Principes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généraux</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relatifs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à</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l'assistance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mutuelle</a:t>
            </a:r>
            <a:endParaRPr lang="en-GB" sz="24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90708"/>
            <a:ext cx="4572000" cy="4832092"/>
          </a:xfrm>
          <a:prstGeom prst="rect">
            <a:avLst/>
          </a:prstGeom>
        </p:spPr>
        <p:txBody>
          <a:bodyPr>
            <a:spAutoFit/>
          </a:bodyPr>
          <a:lstStyle/>
          <a:p>
            <a:pPr marL="514350" indent="-514350" algn="just">
              <a:buFont typeface="+mj-lt"/>
              <a:buAutoNum type="arabicPeriod"/>
            </a:pPr>
            <a:r>
              <a:rPr lang="fr-FR" sz="2200" dirty="0"/>
              <a:t>Les Parties s'accordent l'entraide la plus large possible aux fins d'investigations ou de procédures concernant les infractions pénales liées à des systèmes et à des données informatiques, ou afin de recueillir les preuves sous forme électronique d’une infraction pénale</a:t>
            </a:r>
            <a:r>
              <a:rPr lang="en-US" sz="2200" dirty="0" smtClean="0"/>
              <a:t>.</a:t>
            </a:r>
            <a:endParaRPr lang="en-US" sz="2200" dirty="0"/>
          </a:p>
          <a:p>
            <a:pPr marL="514350" indent="-514350" algn="just">
              <a:buFont typeface="+mj-lt"/>
              <a:buAutoNum type="arabicPeriod"/>
            </a:pPr>
            <a:endParaRPr lang="en-US" sz="2200" dirty="0"/>
          </a:p>
          <a:p>
            <a:pPr marL="514350" indent="-514350" algn="just">
              <a:buFont typeface="+mj-lt"/>
              <a:buAutoNum type="arabicPeriod"/>
            </a:pPr>
            <a:r>
              <a:rPr lang="en-US" sz="2200" dirty="0"/>
              <a:t>... </a:t>
            </a:r>
            <a:r>
              <a:rPr lang="en-US" sz="2200" dirty="0">
                <a:solidFill>
                  <a:srgbClr val="FF0000"/>
                </a:solidFill>
              </a:rPr>
              <a:t>adopter de </a:t>
            </a:r>
            <a:r>
              <a:rPr lang="en-US" sz="2200" dirty="0" err="1">
                <a:solidFill>
                  <a:srgbClr val="FF0000"/>
                </a:solidFill>
              </a:rPr>
              <a:t>telles</a:t>
            </a:r>
            <a:r>
              <a:rPr lang="en-US" sz="2200" dirty="0">
                <a:solidFill>
                  <a:srgbClr val="FF0000"/>
                </a:solidFill>
              </a:rPr>
              <a:t> </a:t>
            </a:r>
            <a:r>
              <a:rPr lang="en-US" sz="2200" dirty="0" err="1">
                <a:solidFill>
                  <a:srgbClr val="FF0000"/>
                </a:solidFill>
              </a:rPr>
              <a:t>mesures</a:t>
            </a:r>
            <a:r>
              <a:rPr lang="en-US" sz="2200" dirty="0">
                <a:solidFill>
                  <a:srgbClr val="FF0000"/>
                </a:solidFill>
              </a:rPr>
              <a:t> </a:t>
            </a:r>
            <a:r>
              <a:rPr lang="en-US" sz="2200" dirty="0" err="1">
                <a:solidFill>
                  <a:srgbClr val="FF0000"/>
                </a:solidFill>
              </a:rPr>
              <a:t>législatives</a:t>
            </a:r>
            <a:r>
              <a:rPr lang="en-US" sz="2200" dirty="0">
                <a:solidFill>
                  <a:srgbClr val="FF0000"/>
                </a:solidFill>
              </a:rPr>
              <a:t> </a:t>
            </a:r>
            <a:r>
              <a:rPr lang="en-US" sz="2200" dirty="0"/>
              <a:t>... pour </a:t>
            </a:r>
            <a:r>
              <a:rPr lang="en-US" sz="2200" dirty="0" err="1"/>
              <a:t>s'acquitter</a:t>
            </a:r>
            <a:r>
              <a:rPr lang="en-US" sz="2200" dirty="0"/>
              <a:t> des obligations </a:t>
            </a:r>
            <a:r>
              <a:rPr lang="en-US" sz="2200" dirty="0" err="1"/>
              <a:t>énoncées</a:t>
            </a:r>
            <a:r>
              <a:rPr lang="en-US" sz="2200" dirty="0"/>
              <a:t> aux articles 27 </a:t>
            </a:r>
            <a:r>
              <a:rPr lang="en-US" sz="2200" dirty="0" err="1"/>
              <a:t>à</a:t>
            </a:r>
            <a:r>
              <a:rPr lang="en-US" sz="2200" dirty="0"/>
              <a:t> 35.</a:t>
            </a:r>
          </a:p>
        </p:txBody>
      </p:sp>
      <p:sp>
        <p:nvSpPr>
          <p:cNvPr id="19" name="TextBox 18">
            <a:extLst>
              <a:ext uri="{FF2B5EF4-FFF2-40B4-BE49-F238E27FC236}">
                <a16:creationId xmlns:a16="http://schemas.microsoft.com/office/drawing/2014/main" xmlns="" id="{1F68BF9E-69E4-4C94-8087-A60BAB8E2C23}"/>
              </a:ext>
            </a:extLst>
          </p:cNvPr>
          <p:cNvSpPr txBox="1"/>
          <p:nvPr/>
        </p:nvSpPr>
        <p:spPr>
          <a:xfrm>
            <a:off x="5024447" y="2521869"/>
            <a:ext cx="3871885" cy="3046988"/>
          </a:xfrm>
          <a:prstGeom prst="rect">
            <a:avLst/>
          </a:prstGeom>
          <a:noFill/>
        </p:spPr>
        <p:txBody>
          <a:bodyPr wrap="square">
            <a:spAutoFit/>
          </a:bodyPr>
          <a:lstStyle/>
          <a:p>
            <a:pPr marL="342900" indent="-342900" algn="just">
              <a:buFont typeface="Arial" panose="020B0604020202020204" pitchFamily="34" charset="0"/>
              <a:buChar char="•"/>
            </a:pPr>
            <a:r>
              <a:rPr lang="en-GB" sz="2400" b="1" dirty="0" err="1">
                <a:solidFill>
                  <a:srgbClr val="C00000"/>
                </a:solidFill>
                <a:latin typeface="Arial" panose="020B0604020202020204" pitchFamily="34" charset="0"/>
              </a:rPr>
              <a:t>demandes</a:t>
            </a:r>
            <a:r>
              <a:rPr lang="en-GB" sz="2400" b="1" dirty="0">
                <a:solidFill>
                  <a:srgbClr val="C00000"/>
                </a:solidFill>
                <a:latin typeface="Arial" panose="020B0604020202020204" pitchFamily="34" charset="0"/>
              </a:rPr>
              <a:t> </a:t>
            </a:r>
            <a:r>
              <a:rPr lang="en-GB" sz="2400" b="1" dirty="0" err="1">
                <a:solidFill>
                  <a:srgbClr val="C00000"/>
                </a:solidFill>
                <a:latin typeface="Arial" panose="020B0604020202020204" pitchFamily="34" charset="0"/>
              </a:rPr>
              <a:t>d'entraide</a:t>
            </a:r>
            <a:r>
              <a:rPr lang="en-GB" sz="2400" b="1" dirty="0">
                <a:solidFill>
                  <a:srgbClr val="C00000"/>
                </a:solidFill>
                <a:latin typeface="Arial" panose="020B0604020202020204" pitchFamily="34" charset="0"/>
              </a:rPr>
              <a:t> </a:t>
            </a:r>
            <a:r>
              <a:rPr lang="en-GB" sz="2400" b="1" dirty="0" err="1">
                <a:solidFill>
                  <a:srgbClr val="C00000"/>
                </a:solidFill>
                <a:latin typeface="Arial" panose="020B0604020202020204" pitchFamily="34" charset="0"/>
              </a:rPr>
              <a:t>judiciaires</a:t>
            </a:r>
            <a:r>
              <a:rPr lang="en-GB" sz="2400" b="1" dirty="0">
                <a:solidFill>
                  <a:srgbClr val="C00000"/>
                </a:solidFill>
                <a:latin typeface="Arial" panose="020B0604020202020204" pitchFamily="34" charset="0"/>
              </a:rPr>
              <a:t> dans </a:t>
            </a:r>
            <a:r>
              <a:rPr lang="en-GB" sz="2400" b="1" dirty="0" err="1">
                <a:solidFill>
                  <a:srgbClr val="C00000"/>
                </a:solidFill>
                <a:latin typeface="Arial" panose="020B0604020202020204" pitchFamily="34" charset="0"/>
              </a:rPr>
              <a:t>toute</a:t>
            </a:r>
            <a:r>
              <a:rPr lang="en-GB" sz="2400" b="1" dirty="0">
                <a:solidFill>
                  <a:srgbClr val="C00000"/>
                </a:solidFill>
                <a:latin typeface="Arial" panose="020B0604020202020204" pitchFamily="34" charset="0"/>
              </a:rPr>
              <a:t> la </a:t>
            </a:r>
            <a:r>
              <a:rPr lang="en-GB" sz="2400" b="1" dirty="0" err="1">
                <a:solidFill>
                  <a:srgbClr val="C00000"/>
                </a:solidFill>
                <a:latin typeface="Arial" panose="020B0604020202020204" pitchFamily="34" charset="0"/>
              </a:rPr>
              <a:t>mesure</a:t>
            </a:r>
            <a:r>
              <a:rPr lang="en-GB" sz="2400" b="1" dirty="0">
                <a:solidFill>
                  <a:srgbClr val="C00000"/>
                </a:solidFill>
                <a:latin typeface="Arial" panose="020B0604020202020204" pitchFamily="34" charset="0"/>
              </a:rPr>
              <a:t> du possible</a:t>
            </a:r>
          </a:p>
          <a:p>
            <a:pPr marL="342900" indent="-342900" algn="just">
              <a:buFont typeface="Arial" panose="020B0604020202020204" pitchFamily="34" charset="0"/>
              <a:buChar char="•"/>
            </a:pPr>
            <a:endParaRPr lang="en-GB" sz="2400" b="1" dirty="0">
              <a:solidFill>
                <a:srgbClr val="C00000"/>
              </a:solidFill>
              <a:latin typeface="Arial" panose="020B0604020202020204" pitchFamily="34" charset="0"/>
            </a:endParaRPr>
          </a:p>
          <a:p>
            <a:pPr marL="342900" indent="-342900" algn="just">
              <a:buFont typeface="Arial" panose="020B0604020202020204" pitchFamily="34" charset="0"/>
              <a:buChar char="•"/>
            </a:pPr>
            <a:r>
              <a:rPr lang="en-GB" sz="2400" b="1" dirty="0">
                <a:solidFill>
                  <a:srgbClr val="C00000"/>
                </a:solidFill>
                <a:latin typeface="Arial" panose="020B0604020202020204" pitchFamily="34" charset="0"/>
              </a:rPr>
              <a:t>la base </a:t>
            </a:r>
            <a:r>
              <a:rPr lang="en-GB" sz="2400" b="1" dirty="0" err="1">
                <a:solidFill>
                  <a:srgbClr val="C00000"/>
                </a:solidFill>
                <a:latin typeface="Arial" panose="020B0604020202020204" pitchFamily="34" charset="0"/>
              </a:rPr>
              <a:t>juridique</a:t>
            </a:r>
            <a:r>
              <a:rPr lang="en-GB" sz="2400" b="1" dirty="0">
                <a:solidFill>
                  <a:srgbClr val="C00000"/>
                </a:solidFill>
                <a:latin typeface="Arial" panose="020B0604020202020204" pitchFamily="34" charset="0"/>
              </a:rPr>
              <a:t> pour la mise </a:t>
            </a:r>
            <a:r>
              <a:rPr lang="en-GB" sz="2400" b="1" dirty="0" err="1">
                <a:solidFill>
                  <a:srgbClr val="C00000"/>
                </a:solidFill>
                <a:latin typeface="Arial" panose="020B0604020202020204" pitchFamily="34" charset="0"/>
              </a:rPr>
              <a:t>en</a:t>
            </a:r>
            <a:r>
              <a:rPr lang="en-GB" sz="2400" b="1" dirty="0">
                <a:solidFill>
                  <a:srgbClr val="C00000"/>
                </a:solidFill>
                <a:latin typeface="Arial" panose="020B0604020202020204" pitchFamily="34" charset="0"/>
              </a:rPr>
              <a:t> </a:t>
            </a:r>
            <a:r>
              <a:rPr lang="en-GB" sz="2400" b="1" dirty="0" err="1">
                <a:solidFill>
                  <a:srgbClr val="C00000"/>
                </a:solidFill>
                <a:latin typeface="Arial" panose="020B0604020202020204" pitchFamily="34" charset="0"/>
              </a:rPr>
              <a:t>œuvre</a:t>
            </a:r>
            <a:r>
              <a:rPr lang="en-GB" sz="2400" b="1" dirty="0">
                <a:solidFill>
                  <a:srgbClr val="C00000"/>
                </a:solidFill>
                <a:latin typeface="Arial" panose="020B0604020202020204" pitchFamily="34" charset="0"/>
              </a:rPr>
              <a:t> des </a:t>
            </a:r>
            <a:r>
              <a:rPr lang="en-GB" sz="2400" b="1" dirty="0" err="1">
                <a:solidFill>
                  <a:srgbClr val="C00000"/>
                </a:solidFill>
                <a:latin typeface="Arial" panose="020B0604020202020204" pitchFamily="34" charset="0"/>
              </a:rPr>
              <a:t>formes</a:t>
            </a:r>
            <a:r>
              <a:rPr lang="en-GB" sz="2400" b="1" dirty="0">
                <a:solidFill>
                  <a:srgbClr val="C00000"/>
                </a:solidFill>
                <a:latin typeface="Arial" panose="020B0604020202020204" pitchFamily="34" charset="0"/>
              </a:rPr>
              <a:t> </a:t>
            </a:r>
            <a:r>
              <a:rPr lang="en-GB" sz="2400" b="1" dirty="0" err="1">
                <a:solidFill>
                  <a:srgbClr val="C00000"/>
                </a:solidFill>
                <a:latin typeface="Arial" panose="020B0604020202020204" pitchFamily="34" charset="0"/>
              </a:rPr>
              <a:t>spécifiques</a:t>
            </a:r>
            <a:r>
              <a:rPr lang="en-GB" sz="2400" b="1" dirty="0">
                <a:solidFill>
                  <a:srgbClr val="C00000"/>
                </a:solidFill>
                <a:latin typeface="Arial" panose="020B0604020202020204" pitchFamily="34" charset="0"/>
              </a:rPr>
              <a:t> de </a:t>
            </a:r>
            <a:r>
              <a:rPr lang="en-GB" sz="2400" b="1" dirty="0" err="1">
                <a:solidFill>
                  <a:srgbClr val="C00000"/>
                </a:solidFill>
                <a:latin typeface="Arial" panose="020B0604020202020204" pitchFamily="34" charset="0"/>
              </a:rPr>
              <a:t>coopération</a:t>
            </a:r>
            <a:endParaRPr lang="en-GB" sz="2400" b="1" dirty="0">
              <a:solidFill>
                <a:srgbClr val="C00000"/>
              </a:solidFill>
              <a:latin typeface="Arial" panose="020B0604020202020204" pitchFamily="34" charset="0"/>
            </a:endParaRPr>
          </a:p>
        </p:txBody>
      </p:sp>
      <p:sp>
        <p:nvSpPr>
          <p:cNvPr id="12" name="Slide Number Placeholder 1">
            <a:extLst>
              <a:ext uri="{FF2B5EF4-FFF2-40B4-BE49-F238E27FC236}">
                <a16:creationId xmlns:a16="http://schemas.microsoft.com/office/drawing/2014/main" xmlns="" id="{70CDF576-F1C0-45B8-A691-9DAE42CD76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25</a:t>
            </a:fld>
            <a:endParaRPr lang="en-GB" dirty="0"/>
          </a:p>
        </p:txBody>
      </p:sp>
    </p:spTree>
    <p:extLst>
      <p:ext uri="{BB962C8B-B14F-4D97-AF65-F5344CB8AC3E}">
        <p14:creationId xmlns:p14="http://schemas.microsoft.com/office/powerpoint/2010/main" val="2448875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0" y="1226923"/>
            <a:ext cx="4858871" cy="5139869"/>
          </a:xfrm>
          <a:prstGeom prst="rect">
            <a:avLst/>
          </a:prstGeom>
        </p:spPr>
        <p:txBody>
          <a:bodyPr wrap="square">
            <a:spAutoFit/>
          </a:bodyPr>
          <a:lstStyle/>
          <a:p>
            <a:pPr marL="514350" indent="-514350" algn="just">
              <a:buFont typeface="+mj-lt"/>
              <a:buAutoNum type="arabicPeriod" startAt="3"/>
            </a:pPr>
            <a:r>
              <a:rPr lang="en-US" sz="2050" b="1" dirty="0" err="1"/>
              <a:t>Chaque</a:t>
            </a:r>
            <a:r>
              <a:rPr lang="en-US" sz="2050" b="1" dirty="0"/>
              <a:t> </a:t>
            </a:r>
            <a:r>
              <a:rPr lang="en-US" sz="2050" b="1" dirty="0" err="1"/>
              <a:t>partie</a:t>
            </a:r>
            <a:r>
              <a:rPr lang="en-US" sz="2050" b="1" dirty="0"/>
              <a:t> peut, </a:t>
            </a:r>
            <a:r>
              <a:rPr lang="en-US" sz="2050" b="1" dirty="0" err="1"/>
              <a:t>en</a:t>
            </a:r>
            <a:r>
              <a:rPr lang="en-US" sz="2050" b="1" dirty="0"/>
              <a:t> </a:t>
            </a:r>
            <a:r>
              <a:rPr lang="en-US" sz="2050" b="1" dirty="0" err="1"/>
              <a:t>cas</a:t>
            </a:r>
            <a:r>
              <a:rPr lang="en-US" sz="2050" b="1" dirty="0"/>
              <a:t> </a:t>
            </a:r>
            <a:r>
              <a:rPr lang="en-US" sz="2050" b="1" dirty="0" err="1"/>
              <a:t>d'urgence</a:t>
            </a:r>
            <a:r>
              <a:rPr lang="en-US" sz="2050" b="1" dirty="0"/>
              <a:t>, </a:t>
            </a:r>
            <a:r>
              <a:rPr lang="en-US" sz="2050" b="1" dirty="0" err="1" smtClean="0"/>
              <a:t>formuler</a:t>
            </a:r>
            <a:r>
              <a:rPr lang="en-US" sz="2050" b="1" dirty="0" smtClean="0"/>
              <a:t> </a:t>
            </a:r>
            <a:r>
              <a:rPr lang="en-US" sz="2050" b="1" dirty="0" err="1" smtClean="0"/>
              <a:t>une</a:t>
            </a:r>
            <a:r>
              <a:rPr lang="en-US" sz="2050" b="1" dirty="0" smtClean="0"/>
              <a:t> </a:t>
            </a:r>
            <a:r>
              <a:rPr lang="en-US" sz="2050" b="1" dirty="0" err="1" smtClean="0"/>
              <a:t>demande</a:t>
            </a:r>
            <a:r>
              <a:rPr lang="en-US" sz="2050" b="1" dirty="0" smtClean="0"/>
              <a:t> </a:t>
            </a:r>
            <a:r>
              <a:rPr lang="en-US" sz="2050" b="1" dirty="0"/>
              <a:t>... par des </a:t>
            </a:r>
            <a:r>
              <a:rPr lang="en-US" sz="2050" b="1" dirty="0" err="1"/>
              <a:t>moyens</a:t>
            </a:r>
            <a:r>
              <a:rPr lang="en-US" sz="2050" b="1" dirty="0"/>
              <a:t> </a:t>
            </a:r>
            <a:r>
              <a:rPr lang="en-US" sz="2050" b="1" dirty="0" err="1" smtClean="0"/>
              <a:t>rapides</a:t>
            </a:r>
            <a:r>
              <a:rPr lang="en-US" sz="2050" b="1" dirty="0" smtClean="0"/>
              <a:t> de communication, </a:t>
            </a:r>
            <a:r>
              <a:rPr lang="en-US" sz="2050" b="1" dirty="0" err="1" smtClean="0"/>
              <a:t>tels</a:t>
            </a:r>
            <a:r>
              <a:rPr lang="en-US" sz="2050" b="1" dirty="0" smtClean="0"/>
              <a:t> que la </a:t>
            </a:r>
            <a:r>
              <a:rPr lang="en-US" sz="2050" b="1" dirty="0" err="1"/>
              <a:t>télécopie</a:t>
            </a:r>
            <a:r>
              <a:rPr lang="en-US" sz="2050" b="1" dirty="0"/>
              <a:t> </a:t>
            </a:r>
            <a:r>
              <a:rPr lang="en-US" sz="2050" b="1" dirty="0" err="1"/>
              <a:t>ou</a:t>
            </a:r>
            <a:r>
              <a:rPr lang="en-US" sz="2050" b="1" dirty="0"/>
              <a:t> le </a:t>
            </a:r>
            <a:r>
              <a:rPr lang="en-US" sz="2050" b="1" dirty="0" err="1"/>
              <a:t>courrier</a:t>
            </a:r>
            <a:r>
              <a:rPr lang="en-US" sz="2050" b="1" dirty="0"/>
              <a:t> </a:t>
            </a:r>
            <a:r>
              <a:rPr lang="en-US" sz="2050" b="1" dirty="0" err="1"/>
              <a:t>électronique</a:t>
            </a:r>
            <a:r>
              <a:rPr lang="en-US" sz="2050" b="1" dirty="0"/>
              <a:t> ... </a:t>
            </a:r>
            <a:r>
              <a:rPr lang="fr-FR" sz="2050" b="1" dirty="0"/>
              <a:t>des conditions suffisantes de sécurité et d’authentification</a:t>
            </a:r>
            <a:r>
              <a:rPr lang="en-US" sz="2050" b="1" dirty="0" smtClean="0"/>
              <a:t> </a:t>
            </a:r>
            <a:r>
              <a:rPr lang="en-US" sz="2050" b="1" dirty="0"/>
              <a:t>... avec confirmation </a:t>
            </a:r>
            <a:r>
              <a:rPr lang="en-US" sz="2050" b="1" dirty="0" err="1" smtClean="0"/>
              <a:t>officielle</a:t>
            </a:r>
            <a:r>
              <a:rPr lang="en-US" sz="2050" b="1" dirty="0" smtClean="0"/>
              <a:t> </a:t>
            </a:r>
            <a:r>
              <a:rPr lang="en-US" sz="2050" b="1" dirty="0" err="1" smtClean="0"/>
              <a:t>ultériueure</a:t>
            </a:r>
            <a:r>
              <a:rPr lang="en-US" sz="2050" b="1" dirty="0" smtClean="0"/>
              <a:t> </a:t>
            </a:r>
            <a:r>
              <a:rPr lang="en-US" sz="2050" b="1" dirty="0"/>
              <a:t>... </a:t>
            </a:r>
            <a:r>
              <a:rPr lang="fr-FR" sz="2050" b="1" dirty="0"/>
              <a:t>L’Etat requis accepte la demande et y répond par n’importe lequel de ces moyens rapides de </a:t>
            </a:r>
            <a:r>
              <a:rPr lang="fr-FR" sz="2050" b="1" dirty="0" smtClean="0"/>
              <a:t>communication</a:t>
            </a:r>
            <a:r>
              <a:rPr lang="en-US" sz="2050" b="1" dirty="0" smtClean="0"/>
              <a:t>.</a:t>
            </a:r>
            <a:endParaRPr lang="en-US" sz="2050" b="1" dirty="0"/>
          </a:p>
          <a:p>
            <a:pPr marL="514350" indent="-514350" algn="just">
              <a:buFont typeface="+mj-lt"/>
              <a:buAutoNum type="arabicPeriod" startAt="3"/>
            </a:pPr>
            <a:endParaRPr lang="en-US" sz="2050" b="1" dirty="0"/>
          </a:p>
          <a:p>
            <a:pPr marL="514350" indent="-514350" algn="just">
              <a:buFont typeface="+mj-lt"/>
              <a:buAutoNum type="arabicPeriod" startAt="3"/>
            </a:pPr>
            <a:r>
              <a:rPr lang="en-US" sz="2050" b="1" dirty="0"/>
              <a:t>... </a:t>
            </a:r>
            <a:r>
              <a:rPr lang="en-US" sz="2050" b="1" dirty="0" err="1"/>
              <a:t>l'entraide</a:t>
            </a:r>
            <a:r>
              <a:rPr lang="en-US" sz="2050" b="1" dirty="0"/>
              <a:t> est </a:t>
            </a:r>
            <a:r>
              <a:rPr lang="en-US" sz="2050" b="1" dirty="0" err="1"/>
              <a:t>soumise</a:t>
            </a:r>
            <a:r>
              <a:rPr lang="en-US" sz="2050" b="1" dirty="0"/>
              <a:t> aux conditions </a:t>
            </a:r>
            <a:r>
              <a:rPr lang="en-US" sz="2050" b="1" dirty="0" err="1" smtClean="0"/>
              <a:t>fixées</a:t>
            </a:r>
            <a:r>
              <a:rPr lang="en-US" sz="2050" b="1" dirty="0" smtClean="0"/>
              <a:t> par </a:t>
            </a:r>
            <a:r>
              <a:rPr lang="en-US" sz="2050" b="1" dirty="0"/>
              <a:t>le droit de la </a:t>
            </a:r>
            <a:r>
              <a:rPr lang="en-US" sz="2050" b="1" dirty="0" err="1"/>
              <a:t>Partie</a:t>
            </a:r>
            <a:r>
              <a:rPr lang="en-US" sz="2050" b="1" dirty="0"/>
              <a:t> </a:t>
            </a:r>
            <a:r>
              <a:rPr lang="en-US" sz="2050" b="1" dirty="0" err="1"/>
              <a:t>requise</a:t>
            </a:r>
            <a:r>
              <a:rPr lang="en-US" sz="2050" b="1" dirty="0"/>
              <a:t> </a:t>
            </a:r>
            <a:r>
              <a:rPr lang="en-US" sz="2050" b="1" dirty="0" err="1"/>
              <a:t>ou</a:t>
            </a:r>
            <a:r>
              <a:rPr lang="en-US" sz="2050" b="1" dirty="0"/>
              <a:t> par les </a:t>
            </a:r>
            <a:r>
              <a:rPr lang="en-US" sz="2050" b="1" dirty="0" err="1"/>
              <a:t>traités</a:t>
            </a:r>
            <a:r>
              <a:rPr lang="en-US" sz="2050" b="1" dirty="0"/>
              <a:t> </a:t>
            </a:r>
            <a:r>
              <a:rPr lang="en-US" sz="2050" b="1" dirty="0" err="1"/>
              <a:t>d'entraide</a:t>
            </a:r>
            <a:r>
              <a:rPr lang="en-US" sz="2050" b="1" dirty="0"/>
              <a:t> </a:t>
            </a:r>
            <a:r>
              <a:rPr lang="en-US" sz="2050" b="1" dirty="0" err="1"/>
              <a:t>applicables</a:t>
            </a:r>
            <a:r>
              <a:rPr lang="en-US" sz="2050" b="1" dirty="0"/>
              <a:t> ...</a:t>
            </a:r>
          </a:p>
        </p:txBody>
      </p:sp>
      <p:sp>
        <p:nvSpPr>
          <p:cNvPr id="16" name="TextBox 15">
            <a:extLst>
              <a:ext uri="{FF2B5EF4-FFF2-40B4-BE49-F238E27FC236}">
                <a16:creationId xmlns:a16="http://schemas.microsoft.com/office/drawing/2014/main" xmlns="" id="{D9E76F46-3DD5-4944-9941-2388DC7E4FFD}"/>
              </a:ext>
            </a:extLst>
          </p:cNvPr>
          <p:cNvSpPr txBox="1"/>
          <p:nvPr/>
        </p:nvSpPr>
        <p:spPr>
          <a:xfrm>
            <a:off x="5064369" y="2326955"/>
            <a:ext cx="3713079" cy="3416320"/>
          </a:xfrm>
          <a:prstGeom prst="rect">
            <a:avLst/>
          </a:prstGeom>
          <a:noFill/>
        </p:spPr>
        <p:txBody>
          <a:bodyPr wrap="square">
            <a:spAutoFit/>
          </a:bodyPr>
          <a:lstStyle/>
          <a:p>
            <a:pPr marL="342900" indent="-342900" algn="just">
              <a:buFont typeface="Arial" panose="020B0604020202020204" pitchFamily="34" charset="0"/>
              <a:buChar char="•"/>
            </a:pPr>
            <a:r>
              <a:rPr lang="en-GB" sz="2400" b="1" dirty="0" err="1">
                <a:solidFill>
                  <a:srgbClr val="C00000"/>
                </a:solidFill>
                <a:latin typeface="Arial" panose="020B0604020202020204" pitchFamily="34" charset="0"/>
              </a:rPr>
              <a:t>l'accélération</a:t>
            </a:r>
            <a:r>
              <a:rPr lang="en-GB" sz="2400" b="1" dirty="0">
                <a:solidFill>
                  <a:srgbClr val="C00000"/>
                </a:solidFill>
                <a:latin typeface="Arial" panose="020B0604020202020204" pitchFamily="34" charset="0"/>
              </a:rPr>
              <a:t> du </a:t>
            </a:r>
            <a:r>
              <a:rPr lang="en-GB" sz="2400" b="1" dirty="0" err="1">
                <a:solidFill>
                  <a:srgbClr val="C00000"/>
                </a:solidFill>
                <a:latin typeface="Arial" panose="020B0604020202020204" pitchFamily="34" charset="0"/>
              </a:rPr>
              <a:t>processus</a:t>
            </a:r>
            <a:r>
              <a:rPr lang="en-GB" sz="2400" b="1" dirty="0">
                <a:solidFill>
                  <a:srgbClr val="C00000"/>
                </a:solidFill>
                <a:latin typeface="Arial" panose="020B0604020202020204" pitchFamily="34" charset="0"/>
              </a:rPr>
              <a:t> de </a:t>
            </a:r>
            <a:r>
              <a:rPr lang="en-GB" sz="2400" b="1" dirty="0" err="1">
                <a:solidFill>
                  <a:srgbClr val="C00000"/>
                </a:solidFill>
                <a:latin typeface="Arial" panose="020B0604020202020204" pitchFamily="34" charset="0"/>
              </a:rPr>
              <a:t>traitement</a:t>
            </a:r>
            <a:endParaRPr lang="en-GB" sz="2400" b="1" dirty="0">
              <a:solidFill>
                <a:srgbClr val="C00000"/>
              </a:solidFill>
              <a:latin typeface="Arial" panose="020B0604020202020204" pitchFamily="34" charset="0"/>
            </a:endParaRPr>
          </a:p>
          <a:p>
            <a:pPr marL="342900" indent="-342900" algn="just">
              <a:buFont typeface="Arial" panose="020B0604020202020204" pitchFamily="34" charset="0"/>
              <a:buChar char="•"/>
            </a:pPr>
            <a:endParaRPr lang="en-GB" sz="2400" b="1" dirty="0">
              <a:solidFill>
                <a:srgbClr val="C00000"/>
              </a:solidFill>
              <a:latin typeface="Arial" panose="020B0604020202020204" pitchFamily="34" charset="0"/>
            </a:endParaRPr>
          </a:p>
          <a:p>
            <a:pPr marL="342900" indent="-342900" algn="just">
              <a:buFont typeface="Arial" panose="020B0604020202020204" pitchFamily="34" charset="0"/>
              <a:buChar char="•"/>
            </a:pPr>
            <a:r>
              <a:rPr lang="en-GB" sz="2400" b="1" dirty="0" err="1">
                <a:solidFill>
                  <a:srgbClr val="C00000"/>
                </a:solidFill>
                <a:latin typeface="Arial" panose="020B0604020202020204" pitchFamily="34" charset="0"/>
              </a:rPr>
              <a:t>l'assistance</a:t>
            </a:r>
            <a:r>
              <a:rPr lang="en-GB" sz="2400" b="1" dirty="0">
                <a:solidFill>
                  <a:srgbClr val="C00000"/>
                </a:solidFill>
                <a:latin typeface="Arial" panose="020B0604020202020204" pitchFamily="34" charset="0"/>
              </a:rPr>
              <a:t> </a:t>
            </a:r>
            <a:r>
              <a:rPr lang="en-GB" sz="2400" b="1" dirty="0" err="1">
                <a:solidFill>
                  <a:srgbClr val="C00000"/>
                </a:solidFill>
                <a:latin typeface="Arial" panose="020B0604020202020204" pitchFamily="34" charset="0"/>
              </a:rPr>
              <a:t>mutuelle</a:t>
            </a:r>
            <a:r>
              <a:rPr lang="en-GB" sz="2400" b="1" dirty="0">
                <a:solidFill>
                  <a:srgbClr val="C00000"/>
                </a:solidFill>
                <a:latin typeface="Arial" panose="020B0604020202020204" pitchFamily="34" charset="0"/>
              </a:rPr>
              <a:t> est </a:t>
            </a:r>
            <a:r>
              <a:rPr lang="en-GB" sz="2400" b="1" dirty="0" err="1">
                <a:solidFill>
                  <a:srgbClr val="C00000"/>
                </a:solidFill>
                <a:latin typeface="Arial" panose="020B0604020202020204" pitchFamily="34" charset="0"/>
              </a:rPr>
              <a:t>soumise</a:t>
            </a:r>
            <a:r>
              <a:rPr lang="en-GB" sz="2400" b="1" dirty="0">
                <a:solidFill>
                  <a:srgbClr val="C00000"/>
                </a:solidFill>
                <a:latin typeface="Arial" panose="020B0604020202020204" pitchFamily="34" charset="0"/>
              </a:rPr>
              <a:t> aux </a:t>
            </a:r>
            <a:r>
              <a:rPr lang="en-GB" sz="2400" b="1" dirty="0" err="1">
                <a:solidFill>
                  <a:srgbClr val="C00000"/>
                </a:solidFill>
                <a:latin typeface="Arial" panose="020B0604020202020204" pitchFamily="34" charset="0"/>
              </a:rPr>
              <a:t>termes</a:t>
            </a:r>
            <a:r>
              <a:rPr lang="en-GB" sz="2400" b="1" dirty="0">
                <a:solidFill>
                  <a:srgbClr val="C00000"/>
                </a:solidFill>
                <a:latin typeface="Arial" panose="020B0604020202020204" pitchFamily="34" charset="0"/>
              </a:rPr>
              <a:t> des </a:t>
            </a:r>
            <a:r>
              <a:rPr lang="en-GB" sz="2400" b="1" dirty="0" err="1">
                <a:solidFill>
                  <a:srgbClr val="C00000"/>
                </a:solidFill>
                <a:latin typeface="Arial" panose="020B0604020202020204" pitchFamily="34" charset="0"/>
              </a:rPr>
              <a:t>traités</a:t>
            </a:r>
            <a:r>
              <a:rPr lang="en-GB" sz="2400" b="1" dirty="0">
                <a:solidFill>
                  <a:srgbClr val="C00000"/>
                </a:solidFill>
                <a:latin typeface="Arial" panose="020B0604020202020204" pitchFamily="34" charset="0"/>
              </a:rPr>
              <a:t> </a:t>
            </a:r>
            <a:r>
              <a:rPr lang="en-GB" sz="2400" b="1" dirty="0" err="1">
                <a:solidFill>
                  <a:srgbClr val="C00000"/>
                </a:solidFill>
                <a:latin typeface="Arial" panose="020B0604020202020204" pitchFamily="34" charset="0"/>
              </a:rPr>
              <a:t>d'entraide</a:t>
            </a:r>
            <a:r>
              <a:rPr lang="en-GB" sz="2400" b="1" dirty="0">
                <a:solidFill>
                  <a:srgbClr val="C00000"/>
                </a:solidFill>
                <a:latin typeface="Arial" panose="020B0604020202020204" pitchFamily="34" charset="0"/>
              </a:rPr>
              <a:t> </a:t>
            </a:r>
            <a:r>
              <a:rPr lang="en-GB" sz="2400" b="1" dirty="0" err="1">
                <a:solidFill>
                  <a:srgbClr val="C00000"/>
                </a:solidFill>
                <a:latin typeface="Arial" panose="020B0604020202020204" pitchFamily="34" charset="0"/>
              </a:rPr>
              <a:t>judiciaire</a:t>
            </a:r>
            <a:r>
              <a:rPr lang="en-GB" sz="2400" b="1" dirty="0">
                <a:solidFill>
                  <a:srgbClr val="C00000"/>
                </a:solidFill>
                <a:latin typeface="Arial" panose="020B0604020202020204" pitchFamily="34" charset="0"/>
              </a:rPr>
              <a:t> et des </a:t>
            </a:r>
            <a:r>
              <a:rPr lang="en-GB" sz="2400" b="1" dirty="0" err="1">
                <a:solidFill>
                  <a:srgbClr val="C00000"/>
                </a:solidFill>
                <a:latin typeface="Arial" panose="020B0604020202020204" pitchFamily="34" charset="0"/>
              </a:rPr>
              <a:t>lois</a:t>
            </a:r>
            <a:r>
              <a:rPr lang="en-GB" sz="2400" b="1" dirty="0">
                <a:solidFill>
                  <a:srgbClr val="C00000"/>
                </a:solidFill>
                <a:latin typeface="Arial" panose="020B0604020202020204" pitchFamily="34" charset="0"/>
              </a:rPr>
              <a:t> </a:t>
            </a:r>
            <a:r>
              <a:rPr lang="en-GB" sz="2400" b="1" dirty="0" err="1">
                <a:solidFill>
                  <a:srgbClr val="C00000"/>
                </a:solidFill>
                <a:latin typeface="Arial" panose="020B0604020202020204" pitchFamily="34" charset="0"/>
              </a:rPr>
              <a:t>nationales</a:t>
            </a:r>
            <a:endParaRPr lang="en-GB" sz="2400" b="1" dirty="0">
              <a:solidFill>
                <a:srgbClr val="C00000"/>
              </a:solidFill>
            </a:endParaRPr>
          </a:p>
        </p:txBody>
      </p:sp>
      <p:sp>
        <p:nvSpPr>
          <p:cNvPr id="19" name="Slide Number Placeholder 1">
            <a:extLst>
              <a:ext uri="{FF2B5EF4-FFF2-40B4-BE49-F238E27FC236}">
                <a16:creationId xmlns:a16="http://schemas.microsoft.com/office/drawing/2014/main" xmlns="" id="{E652A121-A836-48AD-9F6A-386747590A7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26</a:t>
            </a:fld>
            <a:endParaRPr lang="en-GB" dirty="0"/>
          </a:p>
        </p:txBody>
      </p:sp>
      <p:sp>
        <p:nvSpPr>
          <p:cNvPr id="20" name="Rectangle 19">
            <a:extLst>
              <a:ext uri="{FF2B5EF4-FFF2-40B4-BE49-F238E27FC236}">
                <a16:creationId xmlns:a16="http://schemas.microsoft.com/office/drawing/2014/main" xmlns="" id="{B0BA9868-5FAD-4485-B1E8-E692ADA5585D}"/>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25</a:t>
            </a:r>
          </a:p>
          <a:p>
            <a:pPr algn="r">
              <a:lnSpc>
                <a:spcPct val="80000"/>
              </a:lnSpc>
            </a:pPr>
            <a:r>
              <a:rPr lang="en-GB" sz="2400" dirty="0" err="1">
                <a:latin typeface="Verdana" panose="020B0604030504040204" pitchFamily="34" charset="0"/>
                <a:ea typeface="Verdana" panose="020B0604030504040204" pitchFamily="34" charset="0"/>
              </a:rPr>
              <a:t>Principes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généraux</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relatifs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à</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l'assistance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mutuelle</a:t>
            </a:r>
            <a:endParaRPr lang="en-GB"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322621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22257"/>
            <a:ext cx="4572000" cy="3562514"/>
          </a:xfrm>
          <a:prstGeom prst="rect">
            <a:avLst/>
          </a:prstGeom>
        </p:spPr>
        <p:txBody>
          <a:bodyPr>
            <a:spAutoFit/>
          </a:bodyPr>
          <a:lstStyle/>
          <a:p>
            <a:pPr marL="457200" indent="-457200" algn="just">
              <a:buFont typeface="+mj-lt"/>
              <a:buAutoNum type="arabicPeriod" startAt="5"/>
            </a:pPr>
            <a:r>
              <a:rPr lang="en-US" sz="2050" dirty="0"/>
              <a:t>… </a:t>
            </a:r>
            <a:r>
              <a:rPr lang="fr-FR" sz="2050" dirty="0"/>
              <a:t>Partie requise est autorisée à subordonner l'entraide à l'existence d'une double incrimination, cette condition sera considérée comme </a:t>
            </a:r>
            <a:r>
              <a:rPr lang="fr-FR" sz="2050" dirty="0" smtClean="0"/>
              <a:t>satisfaite </a:t>
            </a:r>
            <a:r>
              <a:rPr lang="en-US" sz="2050" dirty="0" smtClean="0"/>
              <a:t>... </a:t>
            </a:r>
            <a:r>
              <a:rPr lang="en-US" sz="2050" dirty="0" err="1"/>
              <a:t>si</a:t>
            </a:r>
            <a:r>
              <a:rPr lang="en-US" sz="2050" dirty="0"/>
              <a:t> le </a:t>
            </a:r>
            <a:r>
              <a:rPr lang="en-US" sz="2050" dirty="0" err="1"/>
              <a:t>comportement</a:t>
            </a:r>
            <a:r>
              <a:rPr lang="en-US" sz="2050" dirty="0"/>
              <a:t> </a:t>
            </a:r>
            <a:r>
              <a:rPr lang="en-US" sz="2050" dirty="0" err="1" smtClean="0"/>
              <a:t>constituant</a:t>
            </a:r>
            <a:r>
              <a:rPr lang="en-US" sz="2050" dirty="0" smtClean="0"/>
              <a:t> </a:t>
            </a:r>
            <a:r>
              <a:rPr lang="en-US" sz="2050" dirty="0" err="1" smtClean="0"/>
              <a:t>l'infraction</a:t>
            </a:r>
            <a:r>
              <a:rPr lang="en-US" sz="2050" dirty="0" smtClean="0"/>
              <a:t>, </a:t>
            </a:r>
            <a:r>
              <a:rPr lang="en-US" sz="2050" dirty="0"/>
              <a:t>pour </a:t>
            </a:r>
            <a:r>
              <a:rPr lang="en-US" sz="2050" dirty="0" err="1"/>
              <a:t>laquelle</a:t>
            </a:r>
            <a:r>
              <a:rPr lang="en-US" sz="2050" dirty="0"/>
              <a:t> </a:t>
            </a:r>
            <a:r>
              <a:rPr lang="en-US" sz="2050" dirty="0" err="1"/>
              <a:t>l'entraide</a:t>
            </a:r>
            <a:r>
              <a:rPr lang="en-US" sz="2050" dirty="0"/>
              <a:t> </a:t>
            </a:r>
            <a:r>
              <a:rPr lang="en-US" sz="2050" dirty="0" err="1"/>
              <a:t>est</a:t>
            </a:r>
            <a:r>
              <a:rPr lang="en-US" sz="2050" dirty="0"/>
              <a:t> </a:t>
            </a:r>
            <a:r>
              <a:rPr lang="en-US" sz="2050" dirty="0" err="1" smtClean="0"/>
              <a:t>requise</a:t>
            </a:r>
            <a:r>
              <a:rPr lang="en-US" sz="2050" dirty="0" smtClean="0"/>
              <a:t>, </a:t>
            </a:r>
            <a:r>
              <a:rPr lang="en-US" sz="2050" dirty="0" err="1" smtClean="0"/>
              <a:t>est</a:t>
            </a:r>
            <a:r>
              <a:rPr lang="en-US" sz="2050" dirty="0" smtClean="0"/>
              <a:t> </a:t>
            </a:r>
            <a:r>
              <a:rPr lang="en-US" sz="2050" dirty="0" err="1" smtClean="0"/>
              <a:t>qualifié</a:t>
            </a:r>
            <a:r>
              <a:rPr lang="en-US" sz="2050" dirty="0" smtClean="0"/>
              <a:t> </a:t>
            </a:r>
            <a:r>
              <a:rPr lang="en-US" sz="2050" dirty="0" err="1" smtClean="0"/>
              <a:t>d’infraction</a:t>
            </a:r>
            <a:r>
              <a:rPr lang="en-US" sz="2050" dirty="0" smtClean="0"/>
              <a:t> </a:t>
            </a:r>
            <a:r>
              <a:rPr lang="en-US" sz="2050" dirty="0" err="1"/>
              <a:t>pénale</a:t>
            </a:r>
            <a:r>
              <a:rPr lang="en-US" sz="2050" dirty="0"/>
              <a:t> </a:t>
            </a:r>
            <a:r>
              <a:rPr lang="en-US" sz="2050" dirty="0" smtClean="0"/>
              <a:t>par son droit interne.</a:t>
            </a:r>
            <a:endParaRPr lang="en-US" sz="2050" dirty="0"/>
          </a:p>
          <a:p>
            <a:pPr marL="457200" indent="-457200" algn="just">
              <a:buFont typeface="+mj-lt"/>
              <a:buAutoNum type="arabicPeriod" startAt="5"/>
            </a:pPr>
            <a:endParaRPr lang="en-US" sz="2050" dirty="0"/>
          </a:p>
          <a:p>
            <a:pPr marL="457200" indent="-457200" algn="just">
              <a:buFont typeface="+mj-lt"/>
              <a:buAutoNum type="arabicPeriod" startAt="5"/>
            </a:pPr>
            <a:endParaRPr lang="en-US" sz="2050" dirty="0"/>
          </a:p>
        </p:txBody>
      </p:sp>
      <p:sp>
        <p:nvSpPr>
          <p:cNvPr id="16" name="TextBox 15">
            <a:extLst>
              <a:ext uri="{FF2B5EF4-FFF2-40B4-BE49-F238E27FC236}">
                <a16:creationId xmlns:a16="http://schemas.microsoft.com/office/drawing/2014/main" xmlns="" id="{A1D1B9A4-E4CF-45B7-9C59-64BAC1013F7D}"/>
              </a:ext>
            </a:extLst>
          </p:cNvPr>
          <p:cNvSpPr txBox="1"/>
          <p:nvPr/>
        </p:nvSpPr>
        <p:spPr>
          <a:xfrm>
            <a:off x="4764970" y="1750909"/>
            <a:ext cx="4063064" cy="1200329"/>
          </a:xfrm>
          <a:prstGeom prst="rect">
            <a:avLst/>
          </a:prstGeom>
          <a:noFill/>
        </p:spPr>
        <p:txBody>
          <a:bodyPr wrap="square">
            <a:spAutoFit/>
          </a:bodyPr>
          <a:lstStyle/>
          <a:p>
            <a:pPr marL="342900" indent="-342900" algn="just">
              <a:buFont typeface="Arial" panose="020B0604020202020204" pitchFamily="34" charset="0"/>
              <a:buChar char="•"/>
            </a:pPr>
            <a:r>
              <a:rPr lang="en-GB" sz="2400" b="1" dirty="0" err="1">
                <a:solidFill>
                  <a:srgbClr val="C00000"/>
                </a:solidFill>
                <a:latin typeface="Arial" panose="020B0604020202020204" pitchFamily="34" charset="0"/>
              </a:rPr>
              <a:t>définition</a:t>
            </a:r>
            <a:r>
              <a:rPr lang="en-GB" sz="2400" b="1" dirty="0">
                <a:solidFill>
                  <a:srgbClr val="C00000"/>
                </a:solidFill>
                <a:latin typeface="Arial" panose="020B0604020202020204" pitchFamily="34" charset="0"/>
              </a:rPr>
              <a:t> de la double incrimination aux fins de </a:t>
            </a:r>
            <a:r>
              <a:rPr lang="en-GB" sz="2400" b="1" dirty="0" err="1">
                <a:solidFill>
                  <a:srgbClr val="C00000"/>
                </a:solidFill>
                <a:latin typeface="Arial" panose="020B0604020202020204" pitchFamily="34" charset="0"/>
              </a:rPr>
              <a:t>l'assistance</a:t>
            </a:r>
            <a:r>
              <a:rPr lang="en-GB" sz="2400" b="1" dirty="0">
                <a:solidFill>
                  <a:srgbClr val="C00000"/>
                </a:solidFill>
                <a:latin typeface="Arial" panose="020B0604020202020204" pitchFamily="34" charset="0"/>
              </a:rPr>
              <a:t> </a:t>
            </a:r>
            <a:r>
              <a:rPr lang="en-GB" sz="2400" b="1" dirty="0" err="1">
                <a:solidFill>
                  <a:srgbClr val="C00000"/>
                </a:solidFill>
                <a:latin typeface="Arial" panose="020B0604020202020204" pitchFamily="34" charset="0"/>
              </a:rPr>
              <a:t>mutuelle</a:t>
            </a:r>
            <a:endParaRPr lang="en-GB" sz="2400" b="1" dirty="0">
              <a:solidFill>
                <a:srgbClr val="C00000"/>
              </a:solidFill>
              <a:effectLst/>
              <a:latin typeface="Arial" panose="020B0604020202020204" pitchFamily="34" charset="0"/>
            </a:endParaRPr>
          </a:p>
        </p:txBody>
      </p:sp>
      <p:pic>
        <p:nvPicPr>
          <p:cNvPr id="5" name="Picture 4">
            <a:extLst>
              <a:ext uri="{FF2B5EF4-FFF2-40B4-BE49-F238E27FC236}">
                <a16:creationId xmlns:a16="http://schemas.microsoft.com/office/drawing/2014/main" xmlns="" id="{CDB74488-73EB-3446-AA6A-8E9F5ECFB54D}"/>
              </a:ext>
            </a:extLst>
          </p:cNvPr>
          <p:cNvPicPr>
            <a:picLocks noChangeAspect="1"/>
          </p:cNvPicPr>
          <p:nvPr/>
        </p:nvPicPr>
        <p:blipFill>
          <a:blip r:embed="rId3"/>
          <a:stretch>
            <a:fillRect/>
          </a:stretch>
        </p:blipFill>
        <p:spPr>
          <a:xfrm>
            <a:off x="2976504" y="4194238"/>
            <a:ext cx="3576933" cy="2003082"/>
          </a:xfrm>
          <a:prstGeom prst="rect">
            <a:avLst/>
          </a:prstGeom>
        </p:spPr>
      </p:pic>
      <p:sp>
        <p:nvSpPr>
          <p:cNvPr id="20" name="Slide Number Placeholder 1">
            <a:extLst>
              <a:ext uri="{FF2B5EF4-FFF2-40B4-BE49-F238E27FC236}">
                <a16:creationId xmlns:a16="http://schemas.microsoft.com/office/drawing/2014/main" xmlns="" id="{145768E1-D806-4293-9C6E-0673D7E82CC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27</a:t>
            </a:fld>
            <a:endParaRPr lang="en-GB" dirty="0"/>
          </a:p>
        </p:txBody>
      </p:sp>
      <p:sp>
        <p:nvSpPr>
          <p:cNvPr id="21" name="Rectangle 20">
            <a:extLst>
              <a:ext uri="{FF2B5EF4-FFF2-40B4-BE49-F238E27FC236}">
                <a16:creationId xmlns:a16="http://schemas.microsoft.com/office/drawing/2014/main" xmlns="" id="{87E677AD-42EC-40BF-A6B6-B033C679AC70}"/>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25</a:t>
            </a:r>
          </a:p>
          <a:p>
            <a:pPr algn="r">
              <a:lnSpc>
                <a:spcPct val="80000"/>
              </a:lnSpc>
            </a:pPr>
            <a:r>
              <a:rPr lang="en-GB" sz="2400" dirty="0" err="1">
                <a:latin typeface="Verdana" panose="020B0604030504040204" pitchFamily="34" charset="0"/>
                <a:ea typeface="Verdana" panose="020B0604030504040204" pitchFamily="34" charset="0"/>
              </a:rPr>
              <a:t>Principes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généraux</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relatifs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à</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l'assistance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mutuelle</a:t>
            </a:r>
            <a:endParaRPr lang="en-GB"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6535522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6" name="Diagram 5">
            <a:extLst>
              <a:ext uri="{FF2B5EF4-FFF2-40B4-BE49-F238E27FC236}">
                <a16:creationId xmlns:a16="http://schemas.microsoft.com/office/drawing/2014/main" xmlns="" id="{A0F587E2-1A44-4A6A-BFF8-218D6C9FB3A7}"/>
              </a:ext>
            </a:extLst>
          </p:cNvPr>
          <p:cNvGraphicFramePr/>
          <p:nvPr>
            <p:extLst>
              <p:ext uri="{D42A27DB-BD31-4B8C-83A1-F6EECF244321}">
                <p14:modId xmlns:p14="http://schemas.microsoft.com/office/powerpoint/2010/main" val="2062824417"/>
              </p:ext>
            </p:extLst>
          </p:nvPr>
        </p:nvGraphicFramePr>
        <p:xfrm>
          <a:off x="88522" y="989546"/>
          <a:ext cx="8933934" cy="5491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Slide Number Placeholder 1">
            <a:extLst>
              <a:ext uri="{FF2B5EF4-FFF2-40B4-BE49-F238E27FC236}">
                <a16:creationId xmlns:a16="http://schemas.microsoft.com/office/drawing/2014/main" xmlns="" id="{192681D1-470E-4FA2-8697-F97FAA4C65F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28</a:t>
            </a:fld>
            <a:endParaRPr lang="en-GB" dirty="0"/>
          </a:p>
        </p:txBody>
      </p:sp>
      <p:sp>
        <p:nvSpPr>
          <p:cNvPr id="19" name="Rectangle 18">
            <a:extLst>
              <a:ext uri="{FF2B5EF4-FFF2-40B4-BE49-F238E27FC236}">
                <a16:creationId xmlns:a16="http://schemas.microsoft.com/office/drawing/2014/main" xmlns="" id="{4A3EC9E6-83DE-4F2E-B181-E2BB4B4CBFEF}"/>
              </a:ext>
            </a:extLst>
          </p:cNvPr>
          <p:cNvSpPr/>
          <p:nvPr/>
        </p:nvSpPr>
        <p:spPr>
          <a:xfrm>
            <a:off x="1544715" y="102614"/>
            <a:ext cx="7599285" cy="903534"/>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25</a:t>
            </a:r>
          </a:p>
          <a:p>
            <a:pPr algn="r">
              <a:lnSpc>
                <a:spcPct val="80000"/>
              </a:lnSpc>
            </a:pPr>
            <a:r>
              <a:rPr lang="en-GB" sz="2400" dirty="0" err="1">
                <a:latin typeface="Verdana" panose="020B0604030504040204" pitchFamily="34" charset="0"/>
                <a:ea typeface="Verdana" panose="020B0604030504040204" pitchFamily="34" charset="0"/>
              </a:rPr>
              <a:t>Principes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généraux</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relatifs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à</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l'assistance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mutuelle</a:t>
            </a:r>
            <a:endParaRPr lang="en-GB" sz="2400" dirty="0">
              <a:latin typeface="Verdana" panose="020B0604030504040204" pitchFamily="34" charset="0"/>
              <a:ea typeface="Verdana" panose="020B0604030504040204" pitchFamily="34" charset="0"/>
            </a:endParaRPr>
          </a:p>
          <a:p>
            <a:pPr algn="r">
              <a:lnSpc>
                <a:spcPct val="80000"/>
              </a:lnSpc>
            </a:pPr>
            <a:endParaRPr lang="en-GB"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53779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7022D918-0CA5-4D88-8D2D-6536F35688D9}"/>
                                            </p:graphicEl>
                                          </p:spTgt>
                                        </p:tgtEl>
                                        <p:attrNameLst>
                                          <p:attrName>style.visibility</p:attrName>
                                        </p:attrNameLst>
                                      </p:cBhvr>
                                      <p:to>
                                        <p:strVal val="visible"/>
                                      </p:to>
                                    </p:set>
                                    <p:anim calcmode="lin" valueType="num">
                                      <p:cBhvr additive="base">
                                        <p:cTn id="7" dur="500" fill="hold"/>
                                        <p:tgtEl>
                                          <p:spTgt spid="6">
                                            <p:graphicEl>
                                              <a:dgm id="{7022D918-0CA5-4D88-8D2D-6536F35688D9}"/>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graphicEl>
                                              <a:dgm id="{7022D918-0CA5-4D88-8D2D-6536F35688D9}"/>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graphicEl>
                                              <a:dgm id="{5E586836-6813-44D7-8945-9800C12A8FB4}"/>
                                            </p:graphicEl>
                                          </p:spTgt>
                                        </p:tgtEl>
                                        <p:attrNameLst>
                                          <p:attrName>style.visibility</p:attrName>
                                        </p:attrNameLst>
                                      </p:cBhvr>
                                      <p:to>
                                        <p:strVal val="visible"/>
                                      </p:to>
                                    </p:set>
                                    <p:anim calcmode="lin" valueType="num">
                                      <p:cBhvr additive="base">
                                        <p:cTn id="12" dur="500" fill="hold"/>
                                        <p:tgtEl>
                                          <p:spTgt spid="6">
                                            <p:graphicEl>
                                              <a:dgm id="{5E586836-6813-44D7-8945-9800C12A8FB4}"/>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graphicEl>
                                              <a:dgm id="{5E586836-6813-44D7-8945-9800C12A8FB4}"/>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graphicEl>
                                              <a:dgm id="{B75CB205-DFCA-49F4-B42D-8726485D1790}"/>
                                            </p:graphicEl>
                                          </p:spTgt>
                                        </p:tgtEl>
                                        <p:attrNameLst>
                                          <p:attrName>style.visibility</p:attrName>
                                        </p:attrNameLst>
                                      </p:cBhvr>
                                      <p:to>
                                        <p:strVal val="visible"/>
                                      </p:to>
                                    </p:set>
                                    <p:anim calcmode="lin" valueType="num">
                                      <p:cBhvr additive="base">
                                        <p:cTn id="17" dur="750" fill="hold"/>
                                        <p:tgtEl>
                                          <p:spTgt spid="6">
                                            <p:graphicEl>
                                              <a:dgm id="{B75CB205-DFCA-49F4-B42D-8726485D1790}"/>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B75CB205-DFCA-49F4-B42D-8726485D179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rPr>
              <a:t>Article 26</a:t>
            </a:r>
          </a:p>
          <a:p>
            <a:pPr algn="r">
              <a:lnSpc>
                <a:spcPct val="80000"/>
              </a:lnSpc>
            </a:pPr>
            <a:r>
              <a:rPr lang="en-GB" sz="3200" dirty="0">
                <a:latin typeface="Verdana" panose="020B0604030504040204" pitchFamily="34" charset="0"/>
                <a:ea typeface="Verdana" panose="020B0604030504040204" pitchFamily="34" charset="0"/>
              </a:rPr>
              <a:t>Informations </a:t>
            </a:r>
            <a:r>
              <a:rPr lang="en-GB" sz="3200" dirty="0" err="1">
                <a:latin typeface="Verdana" panose="020B0604030504040204" pitchFamily="34" charset="0"/>
                <a:ea typeface="Verdana" panose="020B0604030504040204" pitchFamily="34" charset="0"/>
              </a:rPr>
              <a:t>spontanées</a:t>
            </a:r>
            <a:endParaRPr lang="en-GB"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15323"/>
            <a:ext cx="4572000" cy="5139869"/>
          </a:xfrm>
          <a:prstGeom prst="rect">
            <a:avLst/>
          </a:prstGeom>
        </p:spPr>
        <p:txBody>
          <a:bodyPr>
            <a:spAutoFit/>
          </a:bodyPr>
          <a:lstStyle/>
          <a:p>
            <a:pPr marL="514350" indent="-514350" algn="just">
              <a:buFont typeface="+mj-lt"/>
              <a:buAutoNum type="arabicPeriod"/>
            </a:pPr>
            <a:r>
              <a:rPr lang="fr-FR" sz="2050" dirty="0"/>
              <a:t>Une Partie peut, dans les limites de son droit interne et en l’absence de demande préalable, communiquer à une autre Partie des informations obtenues dans le cadre de ses propres enquêtes lorsqu’elle estime que cela pourrait aider la Partie destinataire à engager ou à mener à bien des enquêtes ou des procédures au sujet d’infractions pénales établies conformément à la présente Convention, ou lorsque ces informations pourraient aboutir à une demande de coopération formulée par cette Partie au titre du présent </a:t>
            </a:r>
            <a:r>
              <a:rPr lang="fr-FR" sz="2050" dirty="0" smtClean="0"/>
              <a:t>chapitre.</a:t>
            </a:r>
            <a:endParaRPr lang="en-GB" sz="2050" dirty="0"/>
          </a:p>
        </p:txBody>
      </p:sp>
      <p:sp>
        <p:nvSpPr>
          <p:cNvPr id="16" name="TextBox 15">
            <a:extLst>
              <a:ext uri="{FF2B5EF4-FFF2-40B4-BE49-F238E27FC236}">
                <a16:creationId xmlns:a16="http://schemas.microsoft.com/office/drawing/2014/main" xmlns="" id="{C9B84EAB-7F25-4036-8122-44EEC4539E38}"/>
              </a:ext>
            </a:extLst>
          </p:cNvPr>
          <p:cNvSpPr txBox="1"/>
          <p:nvPr/>
        </p:nvSpPr>
        <p:spPr>
          <a:xfrm>
            <a:off x="4878382" y="2754206"/>
            <a:ext cx="4031533" cy="1938992"/>
          </a:xfrm>
          <a:prstGeom prst="rect">
            <a:avLst/>
          </a:prstGeom>
          <a:noFill/>
        </p:spPr>
        <p:txBody>
          <a:bodyPr wrap="square">
            <a:spAutoFit/>
          </a:bodyPr>
          <a:lstStyle/>
          <a:p>
            <a:pPr marL="342900" indent="-342900" algn="just">
              <a:buFont typeface="Arial" panose="020B0604020202020204" pitchFamily="34" charset="0"/>
              <a:buChar char="•"/>
            </a:pPr>
            <a:r>
              <a:rPr lang="en-GB" sz="2400" b="1" dirty="0" err="1">
                <a:solidFill>
                  <a:srgbClr val="C00000"/>
                </a:solidFill>
              </a:rPr>
              <a:t>donne</a:t>
            </a:r>
            <a:r>
              <a:rPr lang="en-GB" sz="2400" b="1" dirty="0">
                <a:solidFill>
                  <a:srgbClr val="C00000"/>
                </a:solidFill>
              </a:rPr>
              <a:t> </a:t>
            </a:r>
            <a:r>
              <a:rPr lang="en-GB" sz="2400" b="1" dirty="0" err="1">
                <a:solidFill>
                  <a:srgbClr val="C00000"/>
                </a:solidFill>
              </a:rPr>
              <a:t>à</a:t>
            </a:r>
            <a:r>
              <a:rPr lang="en-GB" sz="2400" b="1" dirty="0">
                <a:solidFill>
                  <a:srgbClr val="C00000"/>
                </a:solidFill>
              </a:rPr>
              <a:t> </a:t>
            </a:r>
            <a:r>
              <a:rPr lang="en-GB" sz="2400" b="1" dirty="0" err="1">
                <a:solidFill>
                  <a:srgbClr val="C00000"/>
                </a:solidFill>
              </a:rPr>
              <a:t>l'État</a:t>
            </a:r>
            <a:r>
              <a:rPr lang="en-GB" sz="2400" b="1" dirty="0">
                <a:solidFill>
                  <a:srgbClr val="C00000"/>
                </a:solidFill>
              </a:rPr>
              <a:t> </a:t>
            </a:r>
            <a:r>
              <a:rPr lang="en-GB" sz="2400" b="1" dirty="0" err="1">
                <a:solidFill>
                  <a:srgbClr val="C00000"/>
                </a:solidFill>
              </a:rPr>
              <a:t>en</a:t>
            </a:r>
            <a:r>
              <a:rPr lang="en-GB" sz="2400" b="1" dirty="0">
                <a:solidFill>
                  <a:srgbClr val="C00000"/>
                </a:solidFill>
              </a:rPr>
              <a:t> possession des </a:t>
            </a:r>
            <a:r>
              <a:rPr lang="en-GB" sz="2400" b="1" dirty="0" err="1">
                <a:solidFill>
                  <a:srgbClr val="C00000"/>
                </a:solidFill>
              </a:rPr>
              <a:t>informations</a:t>
            </a:r>
            <a:r>
              <a:rPr lang="en-GB" sz="2400" b="1" dirty="0">
                <a:solidFill>
                  <a:srgbClr val="C00000"/>
                </a:solidFill>
              </a:rPr>
              <a:t> le </a:t>
            </a:r>
            <a:r>
              <a:rPr lang="en-GB" sz="2400" b="1" dirty="0" err="1">
                <a:solidFill>
                  <a:srgbClr val="C00000"/>
                </a:solidFill>
              </a:rPr>
              <a:t>pouvoir</a:t>
            </a:r>
            <a:r>
              <a:rPr lang="en-GB" sz="2400" b="1" dirty="0">
                <a:solidFill>
                  <a:srgbClr val="C00000"/>
                </a:solidFill>
              </a:rPr>
              <a:t> de les </a:t>
            </a:r>
            <a:r>
              <a:rPr lang="en-GB" sz="2400" b="1" dirty="0" err="1">
                <a:solidFill>
                  <a:srgbClr val="C00000"/>
                </a:solidFill>
              </a:rPr>
              <a:t>transmettre</a:t>
            </a:r>
            <a:r>
              <a:rPr lang="en-GB" sz="2400" b="1" dirty="0">
                <a:solidFill>
                  <a:srgbClr val="C00000"/>
                </a:solidFill>
              </a:rPr>
              <a:t> </a:t>
            </a:r>
            <a:r>
              <a:rPr lang="en-GB" sz="2400" b="1" dirty="0" err="1">
                <a:solidFill>
                  <a:srgbClr val="C00000"/>
                </a:solidFill>
              </a:rPr>
              <a:t>à</a:t>
            </a:r>
            <a:r>
              <a:rPr lang="en-GB" sz="2400" b="1" dirty="0">
                <a:solidFill>
                  <a:srgbClr val="C00000"/>
                </a:solidFill>
              </a:rPr>
              <a:t> </a:t>
            </a:r>
            <a:r>
              <a:rPr lang="en-GB" sz="2400" b="1" dirty="0" err="1">
                <a:solidFill>
                  <a:srgbClr val="C00000"/>
                </a:solidFill>
              </a:rPr>
              <a:t>l'autre</a:t>
            </a:r>
            <a:r>
              <a:rPr lang="en-GB" sz="2400" b="1" dirty="0">
                <a:solidFill>
                  <a:srgbClr val="C00000"/>
                </a:solidFill>
              </a:rPr>
              <a:t> État sans </a:t>
            </a:r>
            <a:r>
              <a:rPr lang="en-GB" sz="2400" b="1" dirty="0" err="1">
                <a:solidFill>
                  <a:srgbClr val="C00000"/>
                </a:solidFill>
              </a:rPr>
              <a:t>requête</a:t>
            </a:r>
            <a:r>
              <a:rPr lang="en-GB" sz="2400" b="1" dirty="0">
                <a:solidFill>
                  <a:srgbClr val="C00000"/>
                </a:solidFill>
              </a:rPr>
              <a:t> </a:t>
            </a:r>
            <a:r>
              <a:rPr lang="en-GB" sz="2400" b="1" dirty="0" err="1">
                <a:solidFill>
                  <a:srgbClr val="C00000"/>
                </a:solidFill>
              </a:rPr>
              <a:t>préalable</a:t>
            </a:r>
            <a:endParaRPr lang="en-GB" sz="2400" b="1" dirty="0">
              <a:solidFill>
                <a:srgbClr val="C00000"/>
              </a:solidFill>
            </a:endParaRPr>
          </a:p>
        </p:txBody>
      </p:sp>
      <p:sp>
        <p:nvSpPr>
          <p:cNvPr id="12" name="Slide Number Placeholder 1">
            <a:extLst>
              <a:ext uri="{FF2B5EF4-FFF2-40B4-BE49-F238E27FC236}">
                <a16:creationId xmlns:a16="http://schemas.microsoft.com/office/drawing/2014/main" xmlns="" id="{3096A377-8E6B-435F-AF21-EAF19452DFC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29</a:t>
            </a:fld>
            <a:endParaRPr lang="en-GB" dirty="0"/>
          </a:p>
        </p:txBody>
      </p:sp>
    </p:spTree>
    <p:extLst>
      <p:ext uri="{BB962C8B-B14F-4D97-AF65-F5344CB8AC3E}">
        <p14:creationId xmlns:p14="http://schemas.microsoft.com/office/powerpoint/2010/main" val="1156877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Objectifs de la session</a:t>
            </a: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170039"/>
            <a:ext cx="5842990" cy="5418086"/>
          </a:xfrm>
          <a:prstGeom prst="rect">
            <a:avLst/>
          </a:prstGeom>
        </p:spPr>
        <p:txBody>
          <a:bodyPr wrap="square">
            <a:spAutoFit/>
          </a:bodyPr>
          <a:lstStyle/>
          <a:p>
            <a:pPr marL="342900" indent="-342900">
              <a:lnSpc>
                <a:spcPct val="80000"/>
              </a:lnSpc>
              <a:buFont typeface="Arial" panose="020B0604020202020204" pitchFamily="34" charset="0"/>
              <a:buChar char="•"/>
            </a:pPr>
            <a:r>
              <a:rPr lang="en-GB" sz="2400" dirty="0" err="1"/>
              <a:t>Comprendre</a:t>
            </a:r>
            <a:r>
              <a:rPr lang="en-GB" sz="2400" dirty="0"/>
              <a:t> la dimension </a:t>
            </a:r>
            <a:r>
              <a:rPr lang="en-GB" sz="2400" dirty="0" err="1"/>
              <a:t>mondiale</a:t>
            </a:r>
            <a:r>
              <a:rPr lang="en-GB" sz="2400" dirty="0"/>
              <a:t> </a:t>
            </a:r>
            <a:r>
              <a:rPr lang="en-GB" sz="2400" dirty="0" err="1"/>
              <a:t>d'Internet</a:t>
            </a:r>
            <a:r>
              <a:rPr lang="en-GB" sz="2400" dirty="0"/>
              <a:t> et la dimension </a:t>
            </a:r>
            <a:r>
              <a:rPr lang="en-GB" sz="2400" dirty="0" err="1"/>
              <a:t>internationale</a:t>
            </a:r>
            <a:r>
              <a:rPr lang="en-GB" sz="2400" dirty="0"/>
              <a:t> de la </a:t>
            </a:r>
            <a:r>
              <a:rPr lang="en-GB" sz="2400" dirty="0" err="1"/>
              <a:t>cybercriminalité</a:t>
            </a:r>
            <a:endParaRPr lang="en-GB" sz="2400" dirty="0"/>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err="1"/>
              <a:t>Comprendre</a:t>
            </a:r>
            <a:r>
              <a:rPr lang="en-GB" sz="2400" dirty="0"/>
              <a:t> les </a:t>
            </a:r>
            <a:r>
              <a:rPr lang="en-GB" sz="2400" dirty="0" err="1"/>
              <a:t>défis</a:t>
            </a:r>
            <a:r>
              <a:rPr lang="en-GB" sz="2400" dirty="0"/>
              <a:t> de la </a:t>
            </a:r>
            <a:r>
              <a:rPr lang="en-GB" sz="2400" dirty="0" err="1"/>
              <a:t>cybercriminalité</a:t>
            </a:r>
            <a:r>
              <a:rPr lang="en-GB" sz="2400" dirty="0"/>
              <a:t> dans </a:t>
            </a:r>
            <a:r>
              <a:rPr lang="en-GB" sz="2400" dirty="0" err="1"/>
              <a:t>l'environnement</a:t>
            </a:r>
            <a:r>
              <a:rPr lang="en-GB" sz="2400" dirty="0"/>
              <a:t> international</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err="1"/>
              <a:t>Expliquer</a:t>
            </a:r>
            <a:r>
              <a:rPr lang="en-GB" sz="2400" dirty="0"/>
              <a:t> </a:t>
            </a:r>
            <a:r>
              <a:rPr lang="en-GB" sz="2400" dirty="0" err="1"/>
              <a:t>l'importance</a:t>
            </a:r>
            <a:r>
              <a:rPr lang="en-GB" sz="2400" dirty="0"/>
              <a:t> de la </a:t>
            </a:r>
            <a:r>
              <a:rPr lang="en-GB" sz="2400" dirty="0" err="1"/>
              <a:t>coopération</a:t>
            </a:r>
            <a:r>
              <a:rPr lang="en-GB" sz="2400" dirty="0"/>
              <a:t> </a:t>
            </a:r>
            <a:r>
              <a:rPr lang="en-GB" sz="2400" dirty="0" err="1"/>
              <a:t>internationale</a:t>
            </a:r>
            <a:r>
              <a:rPr lang="en-GB" sz="2400" dirty="0"/>
              <a:t> et </a:t>
            </a:r>
            <a:r>
              <a:rPr lang="en-GB" sz="2400" dirty="0" err="1"/>
              <a:t>reconnaître</a:t>
            </a:r>
            <a:r>
              <a:rPr lang="en-GB" sz="2400" dirty="0"/>
              <a:t> les instruments </a:t>
            </a:r>
            <a:r>
              <a:rPr lang="en-GB" sz="2400" dirty="0" err="1"/>
              <a:t>disponibles</a:t>
            </a:r>
            <a:r>
              <a:rPr lang="en-GB" sz="2400" dirty="0"/>
              <a:t> pour la </a:t>
            </a:r>
            <a:r>
              <a:rPr lang="en-GB" sz="2400" dirty="0" err="1"/>
              <a:t>coopération</a:t>
            </a:r>
            <a:r>
              <a:rPr lang="en-GB" sz="2400" dirty="0"/>
              <a:t> </a:t>
            </a:r>
            <a:r>
              <a:rPr lang="en-GB" sz="2400" dirty="0" err="1"/>
              <a:t>internationale</a:t>
            </a:r>
            <a:r>
              <a:rPr lang="en-GB" sz="2400" dirty="0"/>
              <a:t> dans le </a:t>
            </a:r>
            <a:r>
              <a:rPr lang="en-GB" sz="2400" dirty="0" err="1"/>
              <a:t>domaine</a:t>
            </a:r>
            <a:r>
              <a:rPr lang="en-GB" sz="2400" dirty="0"/>
              <a:t> de la </a:t>
            </a:r>
            <a:r>
              <a:rPr lang="en-GB" sz="2400" dirty="0" err="1"/>
              <a:t>cybercriminalité</a:t>
            </a:r>
            <a:endParaRPr lang="en-GB" sz="2400" dirty="0"/>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err="1"/>
              <a:t>Discuter</a:t>
            </a:r>
            <a:r>
              <a:rPr lang="en-GB" sz="2400" dirty="0"/>
              <a:t> de la Convention de Budapest sur la </a:t>
            </a:r>
            <a:r>
              <a:rPr lang="en-GB" sz="2400" dirty="0" err="1"/>
              <a:t>cybercriminalité</a:t>
            </a:r>
            <a:r>
              <a:rPr lang="en-GB" sz="2400" dirty="0"/>
              <a:t> et identifier </a:t>
            </a:r>
            <a:r>
              <a:rPr lang="en-GB" sz="2400" dirty="0" err="1"/>
              <a:t>ses</a:t>
            </a:r>
            <a:r>
              <a:rPr lang="en-GB" sz="2400" dirty="0"/>
              <a:t> </a:t>
            </a:r>
            <a:r>
              <a:rPr lang="en-GB" sz="2400" dirty="0" err="1"/>
              <a:t>principes</a:t>
            </a:r>
            <a:r>
              <a:rPr lang="en-GB" sz="2400" dirty="0"/>
              <a:t> et articles </a:t>
            </a:r>
            <a:r>
              <a:rPr lang="en-GB" sz="2400" dirty="0" err="1"/>
              <a:t>généraux</a:t>
            </a:r>
            <a:r>
              <a:rPr lang="en-GB" sz="2400" dirty="0"/>
              <a:t> et </a:t>
            </a:r>
            <a:r>
              <a:rPr lang="en-GB" sz="2400" dirty="0" err="1"/>
              <a:t>spéciaux</a:t>
            </a:r>
            <a:r>
              <a:rPr lang="en-GB" sz="2400" dirty="0"/>
              <a:t> sur </a:t>
            </a:r>
            <a:r>
              <a:rPr lang="en-GB" sz="2400" dirty="0" err="1"/>
              <a:t>l'entraide</a:t>
            </a:r>
            <a:r>
              <a:rPr lang="en-GB" sz="2400" dirty="0"/>
              <a:t> </a:t>
            </a:r>
            <a:r>
              <a:rPr lang="en-GB" sz="2400" dirty="0" err="1"/>
              <a:t>judiciaire</a:t>
            </a:r>
            <a:r>
              <a:rPr lang="en-GB" sz="2400" dirty="0"/>
              <a:t> </a:t>
            </a:r>
            <a:r>
              <a:rPr lang="en-GB" sz="2400" dirty="0" err="1"/>
              <a:t>en</a:t>
            </a:r>
            <a:r>
              <a:rPr lang="en-GB" sz="2400" dirty="0"/>
              <a:t> matière </a:t>
            </a:r>
            <a:r>
              <a:rPr lang="en-GB" sz="2400" dirty="0" err="1"/>
              <a:t>pénale</a:t>
            </a:r>
            <a:endParaRPr lang="en-GB" sz="2400" dirty="0"/>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06706" y="1523099"/>
            <a:ext cx="4572000" cy="5139869"/>
          </a:xfrm>
          <a:prstGeom prst="rect">
            <a:avLst/>
          </a:prstGeom>
        </p:spPr>
        <p:txBody>
          <a:bodyPr>
            <a:spAutoFit/>
          </a:bodyPr>
          <a:lstStyle/>
          <a:p>
            <a:pPr marL="514350" indent="-514350" algn="just">
              <a:buFont typeface="+mj-lt"/>
              <a:buAutoNum type="arabicPeriod" startAt="2"/>
            </a:pPr>
            <a:r>
              <a:rPr lang="fr-FR" sz="2050" dirty="0"/>
              <a:t>Avant de communiquer de telles informations, la Partie qui les fournit peut demander qu’elles restent confidentielles ou qu’elles ne soient utilisées qu’à certaines conditions. Si la Partie destinataire ne peut faire droit à cette demande, elle doit en informer l’autre Partie, qui devra alors déterminer si les informations en question devraient néanmoins être fournies. Si la Partie destinataire accepte les informations aux conditions prescrites, elle sera liée par ces dernières</a:t>
            </a:r>
            <a:r>
              <a:rPr lang="en-GB" sz="2050" dirty="0" smtClean="0"/>
              <a:t>.</a:t>
            </a:r>
            <a:endParaRPr lang="en-GB" sz="2050" dirty="0"/>
          </a:p>
          <a:p>
            <a:pPr marL="514350" indent="-514350" algn="just">
              <a:buFont typeface="+mj-lt"/>
              <a:buAutoNum type="arabicPeriod" startAt="2"/>
            </a:pPr>
            <a:endParaRPr lang="en-GB" sz="2050" dirty="0"/>
          </a:p>
        </p:txBody>
      </p:sp>
      <p:sp>
        <p:nvSpPr>
          <p:cNvPr id="16" name="TextBox 15">
            <a:extLst>
              <a:ext uri="{FF2B5EF4-FFF2-40B4-BE49-F238E27FC236}">
                <a16:creationId xmlns:a16="http://schemas.microsoft.com/office/drawing/2014/main" xmlns="" id="{5463863A-F2F9-425F-89FB-EA57621A490A}"/>
              </a:ext>
            </a:extLst>
          </p:cNvPr>
          <p:cNvSpPr txBox="1"/>
          <p:nvPr/>
        </p:nvSpPr>
        <p:spPr>
          <a:xfrm>
            <a:off x="5174083" y="2521869"/>
            <a:ext cx="3715907" cy="1938992"/>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rPr>
              <a:t>La </a:t>
            </a:r>
            <a:r>
              <a:rPr lang="en-GB" sz="2400" b="1" dirty="0" err="1">
                <a:solidFill>
                  <a:srgbClr val="C00000"/>
                </a:solidFill>
              </a:rPr>
              <a:t>partie</a:t>
            </a:r>
            <a:r>
              <a:rPr lang="en-GB" sz="2400" b="1" dirty="0">
                <a:solidFill>
                  <a:srgbClr val="C00000"/>
                </a:solidFill>
              </a:rPr>
              <a:t> ne </a:t>
            </a:r>
            <a:r>
              <a:rPr lang="en-GB" sz="2400" b="1" dirty="0" err="1">
                <a:solidFill>
                  <a:srgbClr val="C00000"/>
                </a:solidFill>
              </a:rPr>
              <a:t>transmettra</a:t>
            </a:r>
            <a:r>
              <a:rPr lang="en-GB" sz="2400" b="1" dirty="0">
                <a:solidFill>
                  <a:srgbClr val="C00000"/>
                </a:solidFill>
              </a:rPr>
              <a:t> des </a:t>
            </a:r>
            <a:r>
              <a:rPr lang="en-GB" sz="2400" b="1" dirty="0" err="1">
                <a:solidFill>
                  <a:srgbClr val="C00000"/>
                </a:solidFill>
              </a:rPr>
              <a:t>informations</a:t>
            </a:r>
            <a:r>
              <a:rPr lang="en-GB" sz="2400" b="1" dirty="0">
                <a:solidFill>
                  <a:srgbClr val="C00000"/>
                </a:solidFill>
              </a:rPr>
              <a:t> </a:t>
            </a:r>
            <a:r>
              <a:rPr lang="en-GB" sz="2400" b="1" dirty="0" err="1">
                <a:solidFill>
                  <a:srgbClr val="C00000"/>
                </a:solidFill>
              </a:rPr>
              <a:t>spontanément</a:t>
            </a:r>
            <a:r>
              <a:rPr lang="en-GB" sz="2400" b="1" dirty="0">
                <a:solidFill>
                  <a:srgbClr val="C00000"/>
                </a:solidFill>
              </a:rPr>
              <a:t> que </a:t>
            </a:r>
            <a:r>
              <a:rPr lang="en-GB" sz="2400" b="1" dirty="0" err="1">
                <a:solidFill>
                  <a:srgbClr val="C00000"/>
                </a:solidFill>
              </a:rPr>
              <a:t>si</a:t>
            </a:r>
            <a:r>
              <a:rPr lang="en-GB" sz="2400" b="1" dirty="0">
                <a:solidFill>
                  <a:srgbClr val="C00000"/>
                </a:solidFill>
              </a:rPr>
              <a:t> les </a:t>
            </a:r>
            <a:r>
              <a:rPr lang="en-GB" sz="2400" b="1" dirty="0" err="1">
                <a:solidFill>
                  <a:srgbClr val="C00000"/>
                </a:solidFill>
              </a:rPr>
              <a:t>informations</a:t>
            </a:r>
            <a:r>
              <a:rPr lang="en-GB" sz="2400" b="1" dirty="0">
                <a:solidFill>
                  <a:srgbClr val="C00000"/>
                </a:solidFill>
              </a:rPr>
              <a:t> </a:t>
            </a:r>
            <a:r>
              <a:rPr lang="en-GB" sz="2400" b="1" dirty="0" err="1">
                <a:solidFill>
                  <a:srgbClr val="C00000"/>
                </a:solidFill>
              </a:rPr>
              <a:t>sensibles</a:t>
            </a:r>
            <a:r>
              <a:rPr lang="en-GB" sz="2400" b="1" dirty="0">
                <a:solidFill>
                  <a:srgbClr val="C00000"/>
                </a:solidFill>
              </a:rPr>
              <a:t> </a:t>
            </a:r>
            <a:r>
              <a:rPr lang="en-GB" sz="2400" b="1" dirty="0" err="1">
                <a:solidFill>
                  <a:srgbClr val="C00000"/>
                </a:solidFill>
              </a:rPr>
              <a:t>restent</a:t>
            </a:r>
            <a:r>
              <a:rPr lang="en-GB" sz="2400" b="1" dirty="0">
                <a:solidFill>
                  <a:srgbClr val="C00000"/>
                </a:solidFill>
              </a:rPr>
              <a:t> </a:t>
            </a:r>
            <a:r>
              <a:rPr lang="en-GB" sz="2400" b="1" dirty="0" err="1">
                <a:solidFill>
                  <a:srgbClr val="C00000"/>
                </a:solidFill>
              </a:rPr>
              <a:t>confidentielles</a:t>
            </a:r>
            <a:endParaRPr lang="en-GB" sz="2400" b="1" dirty="0">
              <a:solidFill>
                <a:srgbClr val="C00000"/>
              </a:solidFill>
            </a:endParaRPr>
          </a:p>
        </p:txBody>
      </p:sp>
      <p:sp>
        <p:nvSpPr>
          <p:cNvPr id="20" name="Slide Number Placeholder 1">
            <a:extLst>
              <a:ext uri="{FF2B5EF4-FFF2-40B4-BE49-F238E27FC236}">
                <a16:creationId xmlns:a16="http://schemas.microsoft.com/office/drawing/2014/main" xmlns="" id="{FA41D812-9F5C-4C4F-8DC7-32540F16148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30</a:t>
            </a:fld>
            <a:endParaRPr lang="en-GB" dirty="0"/>
          </a:p>
        </p:txBody>
      </p:sp>
      <p:sp>
        <p:nvSpPr>
          <p:cNvPr id="21" name="Rectangle 20">
            <a:extLst>
              <a:ext uri="{FF2B5EF4-FFF2-40B4-BE49-F238E27FC236}">
                <a16:creationId xmlns:a16="http://schemas.microsoft.com/office/drawing/2014/main" xmlns="" id="{123E69D9-8FE7-44A2-A87F-02AA64433207}"/>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rPr>
              <a:t>Article 26</a:t>
            </a:r>
          </a:p>
          <a:p>
            <a:pPr algn="r">
              <a:lnSpc>
                <a:spcPct val="80000"/>
              </a:lnSpc>
            </a:pPr>
            <a:r>
              <a:rPr lang="en-GB" sz="3200" dirty="0">
                <a:latin typeface="Verdana" panose="020B0604030504040204" pitchFamily="34" charset="0"/>
                <a:ea typeface="Verdana" panose="020B0604030504040204" pitchFamily="34" charset="0"/>
              </a:rPr>
              <a:t>Informations </a:t>
            </a:r>
            <a:r>
              <a:rPr lang="en-GB" sz="3200" dirty="0" err="1">
                <a:latin typeface="Verdana" panose="020B0604030504040204" pitchFamily="34" charset="0"/>
                <a:ea typeface="Verdana" panose="020B0604030504040204" pitchFamily="34" charset="0"/>
              </a:rPr>
              <a:t>spontanées</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835797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Diagram 4">
            <a:extLst>
              <a:ext uri="{FF2B5EF4-FFF2-40B4-BE49-F238E27FC236}">
                <a16:creationId xmlns:a16="http://schemas.microsoft.com/office/drawing/2014/main" xmlns="" id="{77F675A6-2D60-41E4-9319-258232C26433}"/>
              </a:ext>
            </a:extLst>
          </p:cNvPr>
          <p:cNvGraphicFramePr/>
          <p:nvPr>
            <p:extLst>
              <p:ext uri="{D42A27DB-BD31-4B8C-83A1-F6EECF244321}">
                <p14:modId xmlns:p14="http://schemas.microsoft.com/office/powerpoint/2010/main" val="2343312259"/>
              </p:ext>
            </p:extLst>
          </p:nvPr>
        </p:nvGraphicFramePr>
        <p:xfrm>
          <a:off x="88522" y="1060117"/>
          <a:ext cx="8933934" cy="5327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a:extLst>
              <a:ext uri="{FF2B5EF4-FFF2-40B4-BE49-F238E27FC236}">
                <a16:creationId xmlns:a16="http://schemas.microsoft.com/office/drawing/2014/main" xmlns="" id="{68050DAB-497C-4674-A2C2-177178A229C6}"/>
              </a:ext>
            </a:extLst>
          </p:cNvPr>
          <p:cNvSpPr/>
          <p:nvPr/>
        </p:nvSpPr>
        <p:spPr>
          <a:xfrm>
            <a:off x="2503502" y="-2738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rPr>
              <a:t>Article 26</a:t>
            </a:r>
          </a:p>
          <a:p>
            <a:pPr algn="r">
              <a:lnSpc>
                <a:spcPct val="80000"/>
              </a:lnSpc>
            </a:pPr>
            <a:r>
              <a:rPr lang="en-GB" sz="3200" dirty="0">
                <a:latin typeface="Verdana" panose="020B0604030504040204" pitchFamily="34" charset="0"/>
                <a:ea typeface="Verdana" panose="020B0604030504040204" pitchFamily="34" charset="0"/>
              </a:rPr>
              <a:t>Informations </a:t>
            </a:r>
            <a:r>
              <a:rPr lang="en-GB" sz="3200" dirty="0" err="1">
                <a:latin typeface="Verdana" panose="020B0604030504040204" pitchFamily="34" charset="0"/>
                <a:ea typeface="Verdana" panose="020B0604030504040204" pitchFamily="34" charset="0"/>
              </a:rPr>
              <a:t>spontanées</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xmlns="" id="{909EEEDE-2BD2-4F20-8B5A-E24697AEA41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31</a:t>
            </a:fld>
            <a:endParaRPr lang="en-GB" dirty="0"/>
          </a:p>
        </p:txBody>
      </p:sp>
    </p:spTree>
    <p:extLst>
      <p:ext uri="{BB962C8B-B14F-4D97-AF65-F5344CB8AC3E}">
        <p14:creationId xmlns:p14="http://schemas.microsoft.com/office/powerpoint/2010/main" val="32794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500"/>
                                  </p:stCondLst>
                                  <p:childTnLst>
                                    <p:set>
                                      <p:cBhvr>
                                        <p:cTn id="6" dur="1" fill="hold">
                                          <p:stCondLst>
                                            <p:cond delay="0"/>
                                          </p:stCondLst>
                                        </p:cTn>
                                        <p:tgtEl>
                                          <p:spTgt spid="5">
                                            <p:graphicEl>
                                              <a:dgm id="{E2C21E0C-02B7-4F18-B02B-9BDD0D2FF7E5}"/>
                                            </p:graphicEl>
                                          </p:spTgt>
                                        </p:tgtEl>
                                        <p:attrNameLst>
                                          <p:attrName>style.visibility</p:attrName>
                                        </p:attrNameLst>
                                      </p:cBhvr>
                                      <p:to>
                                        <p:strVal val="visible"/>
                                      </p:to>
                                    </p:set>
                                    <p:anim calcmode="lin" valueType="num">
                                      <p:cBhvr additive="base">
                                        <p:cTn id="7" dur="500" fill="hold"/>
                                        <p:tgtEl>
                                          <p:spTgt spid="5">
                                            <p:graphicEl>
                                              <a:dgm id="{E2C21E0C-02B7-4F18-B02B-9BDD0D2FF7E5}"/>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graphicEl>
                                              <a:dgm id="{E2C21E0C-02B7-4F18-B02B-9BDD0D2FF7E5}"/>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graphicEl>
                                              <a:dgm id="{2FE32ED6-408C-4152-8FE0-3FCEA3386CB9}"/>
                                            </p:graphicEl>
                                          </p:spTgt>
                                        </p:tgtEl>
                                        <p:attrNameLst>
                                          <p:attrName>style.visibility</p:attrName>
                                        </p:attrNameLst>
                                      </p:cBhvr>
                                      <p:to>
                                        <p:strVal val="visible"/>
                                      </p:to>
                                    </p:set>
                                    <p:anim calcmode="lin" valueType="num">
                                      <p:cBhvr additive="base">
                                        <p:cTn id="13" dur="500" fill="hold"/>
                                        <p:tgtEl>
                                          <p:spTgt spid="5">
                                            <p:graphicEl>
                                              <a:dgm id="{2FE32ED6-408C-4152-8FE0-3FCEA3386CB9}"/>
                                            </p:graphic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graphicEl>
                                              <a:dgm id="{2FE32ED6-408C-4152-8FE0-3FCEA3386CB9}"/>
                                            </p:graphic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500"/>
                                  </p:stCondLst>
                                  <p:childTnLst>
                                    <p:set>
                                      <p:cBhvr>
                                        <p:cTn id="16" dur="1" fill="hold">
                                          <p:stCondLst>
                                            <p:cond delay="0"/>
                                          </p:stCondLst>
                                        </p:cTn>
                                        <p:tgtEl>
                                          <p:spTgt spid="5">
                                            <p:graphicEl>
                                              <a:dgm id="{9981D882-2842-BE40-85F1-86C3AFA4F597}"/>
                                            </p:graphicEl>
                                          </p:spTgt>
                                        </p:tgtEl>
                                        <p:attrNameLst>
                                          <p:attrName>style.visibility</p:attrName>
                                        </p:attrNameLst>
                                      </p:cBhvr>
                                      <p:to>
                                        <p:strVal val="visible"/>
                                      </p:to>
                                    </p:set>
                                    <p:anim calcmode="lin" valueType="num">
                                      <p:cBhvr additive="base">
                                        <p:cTn id="17" dur="500" fill="hold"/>
                                        <p:tgtEl>
                                          <p:spTgt spid="5">
                                            <p:graphicEl>
                                              <a:dgm id="{9981D882-2842-BE40-85F1-86C3AFA4F597}"/>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graphicEl>
                                              <a:dgm id="{9981D882-2842-BE40-85F1-86C3AFA4F597}"/>
                                            </p:graphic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500"/>
                                  </p:stCondLst>
                                  <p:childTnLst>
                                    <p:set>
                                      <p:cBhvr>
                                        <p:cTn id="22" dur="1" fill="hold">
                                          <p:stCondLst>
                                            <p:cond delay="0"/>
                                          </p:stCondLst>
                                        </p:cTn>
                                        <p:tgtEl>
                                          <p:spTgt spid="5">
                                            <p:graphicEl>
                                              <a:dgm id="{95114ED9-7531-BD4C-9116-75E667DE6CE9}"/>
                                            </p:graphicEl>
                                          </p:spTgt>
                                        </p:tgtEl>
                                        <p:attrNameLst>
                                          <p:attrName>style.visibility</p:attrName>
                                        </p:attrNameLst>
                                      </p:cBhvr>
                                      <p:to>
                                        <p:strVal val="visible"/>
                                      </p:to>
                                    </p:set>
                                    <p:anim calcmode="lin" valueType="num">
                                      <p:cBhvr additive="base">
                                        <p:cTn id="23" dur="500" fill="hold"/>
                                        <p:tgtEl>
                                          <p:spTgt spid="5">
                                            <p:graphicEl>
                                              <a:dgm id="{95114ED9-7531-BD4C-9116-75E667DE6CE9}"/>
                                            </p:graphic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
                                            <p:graphicEl>
                                              <a:dgm id="{95114ED9-7531-BD4C-9116-75E667DE6CE9}"/>
                                            </p:graphic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500"/>
                                  </p:stCondLst>
                                  <p:childTnLst>
                                    <p:set>
                                      <p:cBhvr>
                                        <p:cTn id="26" dur="1" fill="hold">
                                          <p:stCondLst>
                                            <p:cond delay="0"/>
                                          </p:stCondLst>
                                        </p:cTn>
                                        <p:tgtEl>
                                          <p:spTgt spid="5">
                                            <p:graphicEl>
                                              <a:dgm id="{66AEEFEB-5A25-914B-B5C4-6A185D6F9A78}"/>
                                            </p:graphicEl>
                                          </p:spTgt>
                                        </p:tgtEl>
                                        <p:attrNameLst>
                                          <p:attrName>style.visibility</p:attrName>
                                        </p:attrNameLst>
                                      </p:cBhvr>
                                      <p:to>
                                        <p:strVal val="visible"/>
                                      </p:to>
                                    </p:set>
                                    <p:anim calcmode="lin" valueType="num">
                                      <p:cBhvr additive="base">
                                        <p:cTn id="27" dur="500" fill="hold"/>
                                        <p:tgtEl>
                                          <p:spTgt spid="5">
                                            <p:graphicEl>
                                              <a:dgm id="{66AEEFEB-5A25-914B-B5C4-6A185D6F9A78}"/>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graphicEl>
                                              <a:dgm id="{66AEEFEB-5A25-914B-B5C4-6A185D6F9A78}"/>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err="1">
                <a:latin typeface="Verdana" panose="020B0604030504040204" pitchFamily="34" charset="0"/>
                <a:ea typeface="Verdana" panose="020B0604030504040204" pitchFamily="34" charset="0"/>
              </a:rPr>
              <a:t>Principes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généraux</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relatifs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à</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l'assistance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mutuelle</a:t>
            </a:r>
            <a:r>
              <a:rPr lang="en-GB" sz="2400" dirty="0">
                <a:latin typeface="Verdana" panose="020B0604030504040204" pitchFamily="34" charset="0"/>
                <a:ea typeface="Verdana" panose="020B0604030504040204" pitchFamily="34" charset="0"/>
              </a:rPr>
              <a:t>…</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30068"/>
            <a:ext cx="4572000" cy="5193729"/>
          </a:xfrm>
          <a:prstGeom prst="rect">
            <a:avLst/>
          </a:prstGeom>
        </p:spPr>
        <p:txBody>
          <a:bodyPr>
            <a:spAutoFit/>
          </a:bodyPr>
          <a:lstStyle/>
          <a:p>
            <a:pPr marL="457200" indent="-457200" algn="just">
              <a:buFont typeface="+mj-lt"/>
              <a:buAutoNum type="arabicPeriod" startAt="2"/>
            </a:pPr>
            <a:r>
              <a:rPr lang="en-US" sz="1950" dirty="0"/>
              <a:t>a) </a:t>
            </a:r>
            <a:r>
              <a:rPr lang="fr-FR" sz="1950" dirty="0"/>
              <a:t>Chaque Partie désigne une ou plusieurs autorités centrales chargées d'envoyer les demandes d'entraide ou d'y répondre, de les exécuter ou de les transmettre aux autorités compétentes pour leur </a:t>
            </a:r>
            <a:r>
              <a:rPr lang="fr-FR" sz="1950" dirty="0" smtClean="0"/>
              <a:t>exécution</a:t>
            </a:r>
            <a:r>
              <a:rPr lang="en-US" sz="1950" dirty="0" smtClean="0"/>
              <a:t>.</a:t>
            </a:r>
          </a:p>
          <a:p>
            <a:pPr algn="just"/>
            <a:endParaRPr lang="en-US" sz="1950" dirty="0" smtClean="0"/>
          </a:p>
          <a:p>
            <a:pPr lvl="1" algn="just"/>
            <a:r>
              <a:rPr lang="en-US" sz="1950" dirty="0" smtClean="0"/>
              <a:t>b) </a:t>
            </a:r>
            <a:r>
              <a:rPr lang="fr-FR" sz="1950" dirty="0"/>
              <a:t>Les autorités centrales communiquent directement les unes avec les </a:t>
            </a:r>
            <a:r>
              <a:rPr lang="fr-FR" sz="1950" dirty="0" smtClean="0"/>
              <a:t>autres</a:t>
            </a:r>
            <a:r>
              <a:rPr lang="en-US" sz="1950" dirty="0" smtClean="0"/>
              <a:t> ;</a:t>
            </a:r>
          </a:p>
          <a:p>
            <a:pPr marL="457200" indent="-457200" algn="just">
              <a:buFont typeface="+mj-lt"/>
              <a:buAutoNum type="arabicPeriod" startAt="2"/>
            </a:pPr>
            <a:endParaRPr lang="en-US" sz="1950" dirty="0"/>
          </a:p>
          <a:p>
            <a:pPr marL="457200" indent="-457200" algn="just">
              <a:buFont typeface="+mj-lt"/>
              <a:buAutoNum type="arabicPeriod" startAt="2"/>
            </a:pPr>
            <a:r>
              <a:rPr lang="fr-FR" sz="1950" dirty="0"/>
              <a:t>Les demandes d’entraide sous le présent article sont exécutées conformément à la procédure spécifiée par la Partie requérante, sauf lorsqu’elle est incompatible avec la législation de la Partie requise</a:t>
            </a:r>
            <a:r>
              <a:rPr lang="en-US" sz="1950" dirty="0" smtClean="0"/>
              <a:t>.</a:t>
            </a:r>
            <a:endParaRPr lang="en-US" sz="1950" dirty="0"/>
          </a:p>
        </p:txBody>
      </p:sp>
      <p:sp>
        <p:nvSpPr>
          <p:cNvPr id="16" name="TextBox 15">
            <a:extLst>
              <a:ext uri="{FF2B5EF4-FFF2-40B4-BE49-F238E27FC236}">
                <a16:creationId xmlns:a16="http://schemas.microsoft.com/office/drawing/2014/main" xmlns="" id="{16FE3329-51E5-474A-9117-C35827CFA84A}"/>
              </a:ext>
            </a:extLst>
          </p:cNvPr>
          <p:cNvSpPr txBox="1"/>
          <p:nvPr/>
        </p:nvSpPr>
        <p:spPr>
          <a:xfrm>
            <a:off x="5485876" y="1646210"/>
            <a:ext cx="3171497" cy="3416320"/>
          </a:xfrm>
          <a:prstGeom prst="rect">
            <a:avLst/>
          </a:prstGeom>
          <a:noFill/>
        </p:spPr>
        <p:txBody>
          <a:bodyPr wrap="square">
            <a:spAutoFit/>
          </a:bodyPr>
          <a:lstStyle/>
          <a:p>
            <a:pPr marL="342900" indent="-342900" algn="just">
              <a:buFont typeface="Arial" panose="020B0604020202020204" pitchFamily="34" charset="0"/>
              <a:buChar char="•"/>
            </a:pPr>
            <a:r>
              <a:rPr lang="en-GB" sz="2400" b="1" dirty="0" err="1">
                <a:solidFill>
                  <a:srgbClr val="C00000"/>
                </a:solidFill>
              </a:rPr>
              <a:t>désignation</a:t>
            </a:r>
            <a:r>
              <a:rPr lang="en-GB" sz="2400" b="1" dirty="0">
                <a:solidFill>
                  <a:srgbClr val="C00000"/>
                </a:solidFill>
              </a:rPr>
              <a:t> de </a:t>
            </a:r>
            <a:r>
              <a:rPr lang="en-GB" sz="2400" b="1" dirty="0" err="1">
                <a:solidFill>
                  <a:srgbClr val="C00000"/>
                </a:solidFill>
              </a:rPr>
              <a:t>l'autorité</a:t>
            </a:r>
            <a:r>
              <a:rPr lang="en-GB" sz="2400" b="1" dirty="0">
                <a:solidFill>
                  <a:srgbClr val="C00000"/>
                </a:solidFill>
              </a:rPr>
              <a:t> centrale et </a:t>
            </a:r>
            <a:r>
              <a:rPr lang="en-GB" sz="2400" b="1" dirty="0" err="1">
                <a:solidFill>
                  <a:srgbClr val="C00000"/>
                </a:solidFill>
              </a:rPr>
              <a:t>établissement</a:t>
            </a:r>
            <a:r>
              <a:rPr lang="en-GB" sz="2400" b="1" dirty="0">
                <a:solidFill>
                  <a:srgbClr val="C00000"/>
                </a:solidFill>
              </a:rPr>
              <a:t> d'un contact direct</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err="1">
                <a:solidFill>
                  <a:srgbClr val="C00000"/>
                </a:solidFill>
              </a:rPr>
              <a:t>l'assistance</a:t>
            </a:r>
            <a:r>
              <a:rPr lang="en-GB" sz="2400" b="1" dirty="0">
                <a:solidFill>
                  <a:srgbClr val="C00000"/>
                </a:solidFill>
              </a:rPr>
              <a:t> </a:t>
            </a:r>
            <a:r>
              <a:rPr lang="en-GB" sz="2400" b="1" dirty="0" err="1">
                <a:solidFill>
                  <a:srgbClr val="C00000"/>
                </a:solidFill>
              </a:rPr>
              <a:t>mutuelle</a:t>
            </a:r>
            <a:r>
              <a:rPr lang="en-GB" sz="2400" b="1" dirty="0">
                <a:solidFill>
                  <a:srgbClr val="C00000"/>
                </a:solidFill>
              </a:rPr>
              <a:t> </a:t>
            </a:r>
            <a:r>
              <a:rPr lang="en-GB" sz="2400" b="1" dirty="0" err="1">
                <a:solidFill>
                  <a:srgbClr val="C00000"/>
                </a:solidFill>
              </a:rPr>
              <a:t>devrait</a:t>
            </a:r>
            <a:r>
              <a:rPr lang="en-GB" sz="2400" b="1" dirty="0">
                <a:solidFill>
                  <a:srgbClr val="C00000"/>
                </a:solidFill>
              </a:rPr>
              <a:t> </a:t>
            </a:r>
            <a:r>
              <a:rPr lang="en-GB" sz="2400" b="1" dirty="0" err="1">
                <a:solidFill>
                  <a:srgbClr val="C00000"/>
                </a:solidFill>
              </a:rPr>
              <a:t>être</a:t>
            </a:r>
            <a:r>
              <a:rPr lang="en-GB" sz="2400" b="1" dirty="0">
                <a:solidFill>
                  <a:srgbClr val="C00000"/>
                </a:solidFill>
              </a:rPr>
              <a:t> </a:t>
            </a:r>
            <a:r>
              <a:rPr lang="en-GB" sz="2400" b="1" dirty="0" err="1">
                <a:solidFill>
                  <a:srgbClr val="C00000"/>
                </a:solidFill>
              </a:rPr>
              <a:t>réalisée</a:t>
            </a:r>
            <a:r>
              <a:rPr lang="en-GB" sz="2400" b="1" dirty="0">
                <a:solidFill>
                  <a:srgbClr val="C00000"/>
                </a:solidFill>
              </a:rPr>
              <a:t> par </a:t>
            </a:r>
            <a:r>
              <a:rPr lang="en-GB" sz="2400" b="1" dirty="0" err="1">
                <a:solidFill>
                  <a:srgbClr val="C00000"/>
                </a:solidFill>
              </a:rPr>
              <a:t>l'application</a:t>
            </a:r>
            <a:r>
              <a:rPr lang="en-GB" sz="2400" b="1" dirty="0">
                <a:solidFill>
                  <a:srgbClr val="C00000"/>
                </a:solidFill>
              </a:rPr>
              <a:t> des </a:t>
            </a:r>
            <a:r>
              <a:rPr lang="en-GB" sz="2400" b="1" dirty="0" err="1">
                <a:solidFill>
                  <a:srgbClr val="C00000"/>
                </a:solidFill>
              </a:rPr>
              <a:t>traités</a:t>
            </a:r>
            <a:r>
              <a:rPr lang="en-GB" sz="2400" b="1" dirty="0">
                <a:solidFill>
                  <a:srgbClr val="C00000"/>
                </a:solidFill>
              </a:rPr>
              <a:t> </a:t>
            </a:r>
            <a:r>
              <a:rPr lang="en-GB" sz="2400" b="1" dirty="0" err="1">
                <a:solidFill>
                  <a:srgbClr val="C00000"/>
                </a:solidFill>
              </a:rPr>
              <a:t>pertinents</a:t>
            </a:r>
            <a:endParaRPr lang="en-GB" sz="2400" b="1" dirty="0">
              <a:solidFill>
                <a:srgbClr val="FF0000"/>
              </a:solidFill>
            </a:endParaRPr>
          </a:p>
        </p:txBody>
      </p:sp>
      <p:sp>
        <p:nvSpPr>
          <p:cNvPr id="12" name="Slide Number Placeholder 1">
            <a:extLst>
              <a:ext uri="{FF2B5EF4-FFF2-40B4-BE49-F238E27FC236}">
                <a16:creationId xmlns:a16="http://schemas.microsoft.com/office/drawing/2014/main" xmlns="" id="{5B7008CE-B9F2-4ACC-A843-8FF6901CE4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32</a:t>
            </a:fld>
            <a:endParaRPr lang="en-GB" dirty="0"/>
          </a:p>
        </p:txBody>
      </p:sp>
    </p:spTree>
    <p:extLst>
      <p:ext uri="{BB962C8B-B14F-4D97-AF65-F5344CB8AC3E}">
        <p14:creationId xmlns:p14="http://schemas.microsoft.com/office/powerpoint/2010/main" val="17347368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238342" y="1212671"/>
            <a:ext cx="4572000" cy="5016758"/>
          </a:xfrm>
          <a:prstGeom prst="rect">
            <a:avLst/>
          </a:prstGeom>
        </p:spPr>
        <p:txBody>
          <a:bodyPr>
            <a:spAutoFit/>
          </a:bodyPr>
          <a:lstStyle/>
          <a:p>
            <a:pPr marL="457200" indent="-457200" algn="just">
              <a:buClr>
                <a:schemeClr val="tx1"/>
              </a:buClr>
              <a:buFont typeface="+mj-lt"/>
              <a:buAutoNum type="arabicPeriod" startAt="4"/>
            </a:pPr>
            <a:r>
              <a:rPr lang="fr-FR" sz="2000" b="1" dirty="0"/>
              <a:t>Outre les conditions ou les motifs de refus prévus à l’article 25, paragraphe 4, l'entraide peut être refusée par la Partie </a:t>
            </a:r>
            <a:r>
              <a:rPr lang="fr-FR" sz="2000" b="1" dirty="0" smtClean="0"/>
              <a:t>requise</a:t>
            </a:r>
            <a:r>
              <a:rPr lang="en-US" sz="2000" b="1" dirty="0" smtClean="0"/>
              <a:t> </a:t>
            </a:r>
            <a:r>
              <a:rPr lang="en-US" sz="2000" b="1" dirty="0"/>
              <a:t>: </a:t>
            </a:r>
          </a:p>
          <a:p>
            <a:pPr marL="457200" indent="-457200" algn="just">
              <a:buClr>
                <a:schemeClr val="tx1"/>
              </a:buClr>
              <a:buFont typeface="+mj-lt"/>
              <a:buAutoNum type="arabicPeriod" startAt="4"/>
            </a:pPr>
            <a:endParaRPr lang="en-US" sz="2000" b="1" dirty="0"/>
          </a:p>
          <a:p>
            <a:pPr marL="454025" algn="just">
              <a:buClr>
                <a:schemeClr val="tx1"/>
              </a:buClr>
            </a:pPr>
            <a:r>
              <a:rPr lang="en-US" sz="2000" b="1" dirty="0"/>
              <a:t>	a.) </a:t>
            </a:r>
            <a:r>
              <a:rPr lang="en-US" sz="2000" b="1" dirty="0" err="1" smtClean="0"/>
              <a:t>si</a:t>
            </a:r>
            <a:r>
              <a:rPr lang="en-US" sz="2000" b="1" dirty="0" smtClean="0"/>
              <a:t> la </a:t>
            </a:r>
            <a:r>
              <a:rPr lang="en-US" sz="2000" b="1" dirty="0" err="1"/>
              <a:t>demande</a:t>
            </a:r>
            <a:r>
              <a:rPr lang="en-US" sz="2000" b="1" dirty="0"/>
              <a:t> </a:t>
            </a:r>
            <a:r>
              <a:rPr lang="en-US" sz="2000" b="1" dirty="0" err="1" smtClean="0"/>
              <a:t>porte</a:t>
            </a:r>
            <a:r>
              <a:rPr lang="en-US" sz="2000" b="1" dirty="0" smtClean="0"/>
              <a:t> sur </a:t>
            </a:r>
            <a:r>
              <a:rPr lang="en-US" sz="2000" b="1" dirty="0" err="1" smtClean="0"/>
              <a:t>une</a:t>
            </a:r>
            <a:r>
              <a:rPr lang="en-US" sz="2000" b="1" dirty="0" smtClean="0"/>
              <a:t> </a:t>
            </a:r>
            <a:r>
              <a:rPr lang="en-US" sz="2000" b="1" dirty="0"/>
              <a:t>infraction que la </a:t>
            </a:r>
            <a:r>
              <a:rPr lang="en-US" sz="2000" b="1" dirty="0" err="1"/>
              <a:t>Partie</a:t>
            </a:r>
            <a:r>
              <a:rPr lang="en-US" sz="2000" b="1" dirty="0"/>
              <a:t> </a:t>
            </a:r>
            <a:r>
              <a:rPr lang="en-US" sz="2000" b="1" dirty="0" err="1"/>
              <a:t>requise</a:t>
            </a:r>
            <a:r>
              <a:rPr lang="en-US" sz="2000" b="1" dirty="0"/>
              <a:t> </a:t>
            </a:r>
            <a:r>
              <a:rPr lang="en-US" sz="2000" b="1" dirty="0" err="1"/>
              <a:t>considère</a:t>
            </a:r>
            <a:r>
              <a:rPr lang="en-US" sz="2000" b="1" dirty="0"/>
              <a:t> </a:t>
            </a:r>
            <a:r>
              <a:rPr lang="en-US" sz="2000" b="1" dirty="0" err="1"/>
              <a:t>comme</a:t>
            </a:r>
            <a:r>
              <a:rPr lang="en-US" sz="2000" b="1" dirty="0"/>
              <a:t> </a:t>
            </a:r>
            <a:r>
              <a:rPr lang="en-US" sz="2000" b="1" dirty="0" err="1" smtClean="0"/>
              <a:t>étantt</a:t>
            </a:r>
            <a:r>
              <a:rPr lang="en-US" sz="2000" b="1" dirty="0" smtClean="0"/>
              <a:t> de nature  </a:t>
            </a:r>
            <a:r>
              <a:rPr lang="en-US" sz="2000" b="1" dirty="0" err="1"/>
              <a:t>politique</a:t>
            </a:r>
            <a:r>
              <a:rPr lang="en-US" sz="2000" b="1" dirty="0"/>
              <a:t> </a:t>
            </a:r>
            <a:r>
              <a:rPr lang="en-US" sz="2000" b="1" dirty="0" err="1" smtClean="0"/>
              <a:t>ou</a:t>
            </a:r>
            <a:r>
              <a:rPr lang="en-US" sz="2000" b="1" dirty="0" smtClean="0"/>
              <a:t> </a:t>
            </a:r>
            <a:r>
              <a:rPr lang="en-US" sz="2000" b="1" dirty="0" err="1" smtClean="0"/>
              <a:t>liée</a:t>
            </a:r>
            <a:r>
              <a:rPr lang="en-US" sz="2000" b="1" dirty="0" smtClean="0"/>
              <a:t> à </a:t>
            </a:r>
            <a:r>
              <a:rPr lang="en-US" sz="2000" b="1" dirty="0" err="1" smtClean="0"/>
              <a:t>une</a:t>
            </a:r>
            <a:r>
              <a:rPr lang="en-US" sz="2000" b="1" dirty="0" smtClean="0"/>
              <a:t> </a:t>
            </a:r>
            <a:r>
              <a:rPr lang="en-US" sz="2000" b="1" dirty="0"/>
              <a:t>infraction </a:t>
            </a:r>
            <a:r>
              <a:rPr lang="en-US" sz="2000" b="1" dirty="0" smtClean="0"/>
              <a:t>de nature Politique</a:t>
            </a:r>
            <a:r>
              <a:rPr lang="en-US" sz="2000" b="1" dirty="0"/>
              <a:t>;</a:t>
            </a:r>
            <a:r>
              <a:rPr lang="en-US" sz="2000" b="1" dirty="0" smtClean="0"/>
              <a:t> </a:t>
            </a:r>
            <a:r>
              <a:rPr lang="en-US" sz="2000" b="1" dirty="0" err="1"/>
              <a:t>ou</a:t>
            </a:r>
            <a:endParaRPr lang="en-US" sz="2000" b="1" dirty="0"/>
          </a:p>
          <a:p>
            <a:pPr marL="454025" algn="just">
              <a:buClr>
                <a:schemeClr val="tx1"/>
              </a:buClr>
            </a:pPr>
            <a:r>
              <a:rPr lang="en-US" sz="2000" b="1" dirty="0"/>
              <a:t>	b.) </a:t>
            </a:r>
            <a:r>
              <a:rPr lang="fr-FR" sz="2000" b="1" dirty="0"/>
              <a:t>si la Partie requise estime que le fait d’accéder à la demande risquerait de porter atteinte à sa souveraineté, à sa sécurité, à son ordre public ou à d’autres intérêts </a:t>
            </a:r>
            <a:r>
              <a:rPr lang="fr-FR" sz="2000" b="1" dirty="0" smtClean="0"/>
              <a:t>essentiels.</a:t>
            </a:r>
            <a:endParaRPr lang="en-US" sz="2000" dirty="0"/>
          </a:p>
        </p:txBody>
      </p:sp>
      <p:sp>
        <p:nvSpPr>
          <p:cNvPr id="16" name="TextBox 15">
            <a:extLst>
              <a:ext uri="{FF2B5EF4-FFF2-40B4-BE49-F238E27FC236}">
                <a16:creationId xmlns:a16="http://schemas.microsoft.com/office/drawing/2014/main" xmlns="" id="{EF3BAE96-3500-4DD7-9AB2-2ADC882B625D}"/>
              </a:ext>
            </a:extLst>
          </p:cNvPr>
          <p:cNvSpPr txBox="1"/>
          <p:nvPr/>
        </p:nvSpPr>
        <p:spPr>
          <a:xfrm>
            <a:off x="5122436" y="1720555"/>
            <a:ext cx="3783222" cy="3046988"/>
          </a:xfrm>
          <a:prstGeom prst="rect">
            <a:avLst/>
          </a:prstGeom>
          <a:noFill/>
        </p:spPr>
        <p:txBody>
          <a:bodyPr wrap="square">
            <a:spAutoFit/>
          </a:bodyPr>
          <a:lstStyle/>
          <a:p>
            <a:pPr marL="342900" indent="-342900" algn="just">
              <a:buFont typeface="Arial" panose="020B0604020202020204" pitchFamily="34" charset="0"/>
              <a:buChar char="•"/>
            </a:pPr>
            <a:r>
              <a:rPr lang="en-GB" sz="2400" b="1" dirty="0" err="1">
                <a:solidFill>
                  <a:srgbClr val="C00000"/>
                </a:solidFill>
              </a:rPr>
              <a:t>l'assistance</a:t>
            </a:r>
            <a:r>
              <a:rPr lang="en-GB" sz="2400" b="1" dirty="0">
                <a:solidFill>
                  <a:srgbClr val="C00000"/>
                </a:solidFill>
              </a:rPr>
              <a:t> peut </a:t>
            </a:r>
            <a:r>
              <a:rPr lang="en-GB" sz="2400" b="1" dirty="0" err="1">
                <a:solidFill>
                  <a:srgbClr val="C00000"/>
                </a:solidFill>
              </a:rPr>
              <a:t>être</a:t>
            </a:r>
            <a:r>
              <a:rPr lang="en-GB" sz="2400" b="1" dirty="0">
                <a:solidFill>
                  <a:srgbClr val="C00000"/>
                </a:solidFill>
              </a:rPr>
              <a:t> </a:t>
            </a:r>
            <a:r>
              <a:rPr lang="en-GB" sz="2400" b="1" dirty="0" err="1">
                <a:solidFill>
                  <a:srgbClr val="C00000"/>
                </a:solidFill>
              </a:rPr>
              <a:t>refusée</a:t>
            </a:r>
            <a:r>
              <a:rPr lang="en-GB" sz="2400" b="1" dirty="0">
                <a:solidFill>
                  <a:srgbClr val="C00000"/>
                </a:solidFill>
              </a:rPr>
              <a:t> pour les motifs </a:t>
            </a:r>
            <a:r>
              <a:rPr lang="en-GB" sz="2400" b="1" dirty="0" err="1">
                <a:solidFill>
                  <a:srgbClr val="C00000"/>
                </a:solidFill>
              </a:rPr>
              <a:t>prévus</a:t>
            </a:r>
            <a:r>
              <a:rPr lang="en-GB" sz="2400" b="1" dirty="0">
                <a:solidFill>
                  <a:srgbClr val="C00000"/>
                </a:solidFill>
              </a:rPr>
              <a:t> </a:t>
            </a:r>
            <a:r>
              <a:rPr lang="en-GB" sz="2400" b="1" dirty="0" err="1">
                <a:solidFill>
                  <a:srgbClr val="C00000"/>
                </a:solidFill>
              </a:rPr>
              <a:t>à</a:t>
            </a:r>
            <a:r>
              <a:rPr lang="en-GB" sz="2400" b="1" dirty="0">
                <a:solidFill>
                  <a:srgbClr val="C00000"/>
                </a:solidFill>
              </a:rPr>
              <a:t> </a:t>
            </a:r>
            <a:r>
              <a:rPr lang="en-GB" sz="2400" b="1" dirty="0" err="1">
                <a:solidFill>
                  <a:srgbClr val="C00000"/>
                </a:solidFill>
              </a:rPr>
              <a:t>l'article</a:t>
            </a:r>
            <a:r>
              <a:rPr lang="en-GB" sz="2400" b="1" dirty="0">
                <a:solidFill>
                  <a:srgbClr val="C00000"/>
                </a:solidFill>
              </a:rPr>
              <a:t> 25</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rPr>
              <a:t>ne doit pas </a:t>
            </a:r>
            <a:r>
              <a:rPr lang="en-GB" sz="2400" b="1" dirty="0" err="1">
                <a:solidFill>
                  <a:srgbClr val="C00000"/>
                </a:solidFill>
              </a:rPr>
              <a:t>être</a:t>
            </a:r>
            <a:r>
              <a:rPr lang="en-GB" sz="2400" b="1" dirty="0">
                <a:solidFill>
                  <a:srgbClr val="C00000"/>
                </a:solidFill>
              </a:rPr>
              <a:t> </a:t>
            </a:r>
            <a:r>
              <a:rPr lang="en-GB" sz="2400" b="1" dirty="0" err="1">
                <a:solidFill>
                  <a:srgbClr val="C00000"/>
                </a:solidFill>
              </a:rPr>
              <a:t>suffisamment</a:t>
            </a:r>
            <a:r>
              <a:rPr lang="en-GB" sz="2400" b="1" dirty="0">
                <a:solidFill>
                  <a:srgbClr val="C00000"/>
                </a:solidFill>
              </a:rPr>
              <a:t> large pour </a:t>
            </a:r>
            <a:r>
              <a:rPr lang="en-GB" sz="2400" b="1" dirty="0" err="1">
                <a:solidFill>
                  <a:srgbClr val="C00000"/>
                </a:solidFill>
              </a:rPr>
              <a:t>créer</a:t>
            </a:r>
            <a:r>
              <a:rPr lang="en-GB" sz="2400" b="1" dirty="0">
                <a:solidFill>
                  <a:srgbClr val="C00000"/>
                </a:solidFill>
              </a:rPr>
              <a:t> un </a:t>
            </a:r>
            <a:r>
              <a:rPr lang="en-GB" sz="2400" b="1" dirty="0" err="1">
                <a:solidFill>
                  <a:srgbClr val="C00000"/>
                </a:solidFill>
              </a:rPr>
              <a:t>risque</a:t>
            </a:r>
            <a:r>
              <a:rPr lang="en-GB" sz="2400" b="1" dirty="0">
                <a:solidFill>
                  <a:srgbClr val="C00000"/>
                </a:solidFill>
              </a:rPr>
              <a:t> de </a:t>
            </a:r>
            <a:r>
              <a:rPr lang="en-GB" sz="2400" b="1" dirty="0" err="1">
                <a:solidFill>
                  <a:srgbClr val="C00000"/>
                </a:solidFill>
              </a:rPr>
              <a:t>refus</a:t>
            </a:r>
            <a:r>
              <a:rPr lang="en-GB" sz="2400" b="1" dirty="0">
                <a:solidFill>
                  <a:srgbClr val="C00000"/>
                </a:solidFill>
              </a:rPr>
              <a:t> </a:t>
            </a:r>
            <a:r>
              <a:rPr lang="en-GB" sz="2400" b="1" dirty="0" err="1">
                <a:solidFill>
                  <a:srgbClr val="C00000"/>
                </a:solidFill>
              </a:rPr>
              <a:t>catégorique</a:t>
            </a:r>
            <a:r>
              <a:rPr lang="en-GB" sz="2400" b="1" dirty="0">
                <a:solidFill>
                  <a:srgbClr val="C00000"/>
                </a:solidFill>
              </a:rPr>
              <a:t> de </a:t>
            </a:r>
            <a:r>
              <a:rPr lang="en-GB" sz="2400" b="1" dirty="0" err="1">
                <a:solidFill>
                  <a:srgbClr val="C00000"/>
                </a:solidFill>
              </a:rPr>
              <a:t>l'aide</a:t>
            </a:r>
            <a:endParaRPr lang="en-GB" sz="2400" b="1" dirty="0">
              <a:solidFill>
                <a:srgbClr val="FF0000"/>
              </a:solidFill>
            </a:endParaRPr>
          </a:p>
        </p:txBody>
      </p:sp>
      <p:sp>
        <p:nvSpPr>
          <p:cNvPr id="19" name="Slide Number Placeholder 1">
            <a:extLst>
              <a:ext uri="{FF2B5EF4-FFF2-40B4-BE49-F238E27FC236}">
                <a16:creationId xmlns:a16="http://schemas.microsoft.com/office/drawing/2014/main" xmlns="" id="{CFB90D1D-B405-45B1-A4A4-118A1946F0FD}"/>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33</a:t>
            </a:fld>
            <a:endParaRPr lang="en-GB" dirty="0"/>
          </a:p>
        </p:txBody>
      </p:sp>
      <p:sp>
        <p:nvSpPr>
          <p:cNvPr id="20" name="Rectangle 19">
            <a:extLst>
              <a:ext uri="{FF2B5EF4-FFF2-40B4-BE49-F238E27FC236}">
                <a16:creationId xmlns:a16="http://schemas.microsoft.com/office/drawing/2014/main" xmlns="" id="{8B93BB03-92B3-4E1A-9FB8-78640DBBECC3}"/>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Les </a:t>
            </a:r>
            <a:r>
              <a:rPr lang="en-GB" sz="2400" dirty="0" err="1">
                <a:latin typeface="Verdana" panose="020B0604030504040204" pitchFamily="34" charset="0"/>
                <a:ea typeface="Verdana" panose="020B0604030504040204" pitchFamily="34" charset="0"/>
              </a:rPr>
              <a:t>procédures</a:t>
            </a:r>
            <a:r>
              <a:rPr lang="en-GB" sz="2400" dirty="0">
                <a:latin typeface="Verdana" panose="020B0604030504040204" pitchFamily="34" charset="0"/>
                <a:ea typeface="Verdana" panose="020B0604030504040204" pitchFamily="34" charset="0"/>
              </a:rPr>
              <a:t> relatives </a:t>
            </a:r>
            <a:r>
              <a:rPr lang="en-GB" sz="2400" dirty="0" err="1">
                <a:latin typeface="Verdana" panose="020B0604030504040204" pitchFamily="34" charset="0"/>
                <a:ea typeface="Verdana" panose="020B0604030504040204" pitchFamily="34" charset="0"/>
              </a:rPr>
              <a:t>à</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l'assistance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mutuelle</a:t>
            </a:r>
            <a:r>
              <a:rPr lang="en-GB" sz="2400" dirty="0">
                <a:latin typeface="Verdana" panose="020B0604030504040204" pitchFamily="34" charset="0"/>
                <a:ea typeface="Verdana" panose="020B0604030504040204" pitchFamily="34" charset="0"/>
              </a:rPr>
              <a:t>...</a:t>
            </a:r>
          </a:p>
        </p:txBody>
      </p:sp>
    </p:spTree>
    <p:extLst>
      <p:ext uri="{BB962C8B-B14F-4D97-AF65-F5344CB8AC3E}">
        <p14:creationId xmlns:p14="http://schemas.microsoft.com/office/powerpoint/2010/main" val="12394448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523099"/>
            <a:ext cx="4572000" cy="4401205"/>
          </a:xfrm>
          <a:prstGeom prst="rect">
            <a:avLst/>
          </a:prstGeom>
        </p:spPr>
        <p:txBody>
          <a:bodyPr>
            <a:spAutoFit/>
          </a:bodyPr>
          <a:lstStyle/>
          <a:p>
            <a:pPr marL="342900" indent="-342900" algn="just">
              <a:buFont typeface="+mj-lt"/>
              <a:buAutoNum type="arabicPeriod" startAt="7"/>
            </a:pPr>
            <a:r>
              <a:rPr lang="en-US" sz="2000" dirty="0"/>
              <a:t>La </a:t>
            </a:r>
            <a:r>
              <a:rPr lang="fr-FR" sz="2000" dirty="0"/>
              <a:t>Partie requise informe rapidement la Partie requérante de la suite qu'elle entend donner à la demande d'entraide. </a:t>
            </a:r>
            <a:r>
              <a:rPr lang="en-US" sz="2000" dirty="0" smtClean="0"/>
              <a:t>...</a:t>
            </a:r>
            <a:endParaRPr lang="en-US" sz="2000" dirty="0"/>
          </a:p>
          <a:p>
            <a:pPr marL="342900" indent="-342900" algn="just">
              <a:buFont typeface="+mj-lt"/>
              <a:buAutoNum type="arabicPeriod" startAt="7"/>
            </a:pPr>
            <a:endParaRPr lang="en-US" sz="2000" dirty="0"/>
          </a:p>
          <a:p>
            <a:pPr marL="342900" indent="-342900" algn="just">
              <a:buFont typeface="+mj-lt"/>
              <a:buAutoNum type="arabicPeriod" startAt="7"/>
            </a:pPr>
            <a:r>
              <a:rPr lang="fr-FR" sz="2000" dirty="0"/>
              <a:t>La Partie requérante peut demander que la Partie requise garde confidentiels le fait et l’objet de toute demande </a:t>
            </a:r>
            <a:r>
              <a:rPr lang="en-US" sz="2000" dirty="0" smtClean="0"/>
              <a:t>... </a:t>
            </a:r>
            <a:r>
              <a:rPr lang="en-US" sz="2000" dirty="0" err="1"/>
              <a:t>sauf</a:t>
            </a:r>
            <a:r>
              <a:rPr lang="en-US" sz="2000" dirty="0"/>
              <a:t> dans la </a:t>
            </a:r>
            <a:r>
              <a:rPr lang="en-US" sz="2000" dirty="0" err="1"/>
              <a:t>mesure</a:t>
            </a:r>
            <a:r>
              <a:rPr lang="en-US" sz="2000" dirty="0"/>
              <a:t> </a:t>
            </a:r>
            <a:r>
              <a:rPr lang="en-US" sz="2000" dirty="0" err="1"/>
              <a:t>nécessaire</a:t>
            </a:r>
            <a:r>
              <a:rPr lang="en-US" sz="2000" dirty="0"/>
              <a:t> à </a:t>
            </a:r>
            <a:r>
              <a:rPr lang="en-US" sz="2000" dirty="0" err="1" smtClean="0"/>
              <a:t>l’execution</a:t>
            </a:r>
            <a:r>
              <a:rPr lang="en-US" sz="2000" dirty="0" smtClean="0"/>
              <a:t> de </a:t>
            </a:r>
            <a:r>
              <a:rPr lang="en-US" sz="2000" dirty="0" err="1" smtClean="0"/>
              <a:t>ladite</a:t>
            </a:r>
            <a:r>
              <a:rPr lang="en-US" sz="2000" dirty="0" smtClean="0"/>
              <a:t> </a:t>
            </a:r>
            <a:r>
              <a:rPr lang="en-US" sz="2000" dirty="0" err="1" smtClean="0"/>
              <a:t>demande</a:t>
            </a:r>
            <a:r>
              <a:rPr lang="en-US" sz="2000" dirty="0" smtClean="0"/>
              <a:t>. </a:t>
            </a:r>
            <a:r>
              <a:rPr lang="fr-FR" sz="2000" dirty="0"/>
              <a:t>Si la Partie requise ne peut faire droit à cette demande de confidentialité, elle doit en informer rapidement la Partie requérante</a:t>
            </a:r>
            <a:r>
              <a:rPr lang="en-US" sz="2000" dirty="0" smtClean="0"/>
              <a:t>...</a:t>
            </a:r>
            <a:endParaRPr lang="en-US" sz="2000" dirty="0"/>
          </a:p>
        </p:txBody>
      </p:sp>
      <p:sp>
        <p:nvSpPr>
          <p:cNvPr id="16" name="TextBox 15">
            <a:extLst>
              <a:ext uri="{FF2B5EF4-FFF2-40B4-BE49-F238E27FC236}">
                <a16:creationId xmlns:a16="http://schemas.microsoft.com/office/drawing/2014/main" xmlns="" id="{771DDDF6-C7C7-4DD3-B7C2-5DC5F4608815}"/>
              </a:ext>
            </a:extLst>
          </p:cNvPr>
          <p:cNvSpPr txBox="1"/>
          <p:nvPr/>
        </p:nvSpPr>
        <p:spPr>
          <a:xfrm>
            <a:off x="4905530" y="1798888"/>
            <a:ext cx="3871918" cy="3416320"/>
          </a:xfrm>
          <a:prstGeom prst="rect">
            <a:avLst/>
          </a:prstGeom>
          <a:noFill/>
        </p:spPr>
        <p:txBody>
          <a:bodyPr wrap="square">
            <a:spAutoFit/>
          </a:bodyPr>
          <a:lstStyle/>
          <a:p>
            <a:pPr marL="342900" indent="-342900" algn="just">
              <a:buFont typeface="Arial" panose="020B0604020202020204" pitchFamily="34" charset="0"/>
              <a:buChar char="•"/>
            </a:pPr>
            <a:r>
              <a:rPr lang="en-GB" sz="2400" b="1" dirty="0" err="1">
                <a:solidFill>
                  <a:srgbClr val="C00000"/>
                </a:solidFill>
              </a:rPr>
              <a:t>tenir</a:t>
            </a:r>
            <a:r>
              <a:rPr lang="en-GB" sz="2400" b="1" dirty="0">
                <a:solidFill>
                  <a:srgbClr val="C00000"/>
                </a:solidFill>
              </a:rPr>
              <a:t> la </a:t>
            </a:r>
            <a:r>
              <a:rPr lang="en-GB" sz="2400" b="1" dirty="0" err="1">
                <a:solidFill>
                  <a:srgbClr val="C00000"/>
                </a:solidFill>
              </a:rPr>
              <a:t>partie</a:t>
            </a:r>
            <a:r>
              <a:rPr lang="en-GB" sz="2400" b="1" dirty="0">
                <a:solidFill>
                  <a:srgbClr val="C00000"/>
                </a:solidFill>
              </a:rPr>
              <a:t> </a:t>
            </a:r>
            <a:r>
              <a:rPr lang="en-GB" sz="2400" b="1" dirty="0" err="1">
                <a:solidFill>
                  <a:srgbClr val="C00000"/>
                </a:solidFill>
              </a:rPr>
              <a:t>requérante</a:t>
            </a:r>
            <a:r>
              <a:rPr lang="en-GB" sz="2400" b="1" dirty="0">
                <a:solidFill>
                  <a:srgbClr val="C00000"/>
                </a:solidFill>
              </a:rPr>
              <a:t> </a:t>
            </a:r>
            <a:r>
              <a:rPr lang="en-GB" sz="2400" b="1" dirty="0" err="1">
                <a:solidFill>
                  <a:srgbClr val="C00000"/>
                </a:solidFill>
              </a:rPr>
              <a:t>informée</a:t>
            </a:r>
            <a:r>
              <a:rPr lang="en-GB" sz="2400" b="1" dirty="0">
                <a:solidFill>
                  <a:srgbClr val="C00000"/>
                </a:solidFill>
              </a:rPr>
              <a:t> de la suite </a:t>
            </a:r>
            <a:r>
              <a:rPr lang="en-GB" sz="2400" b="1" dirty="0" err="1">
                <a:solidFill>
                  <a:srgbClr val="C00000"/>
                </a:solidFill>
              </a:rPr>
              <a:t>donnée</a:t>
            </a:r>
            <a:r>
              <a:rPr lang="en-GB" sz="2400" b="1" dirty="0">
                <a:solidFill>
                  <a:srgbClr val="C00000"/>
                </a:solidFill>
              </a:rPr>
              <a:t> </a:t>
            </a:r>
            <a:r>
              <a:rPr lang="en-GB" sz="2400" b="1" dirty="0" err="1">
                <a:solidFill>
                  <a:srgbClr val="C00000"/>
                </a:solidFill>
              </a:rPr>
              <a:t>à</a:t>
            </a:r>
            <a:r>
              <a:rPr lang="en-GB" sz="2400" b="1" dirty="0">
                <a:solidFill>
                  <a:srgbClr val="C00000"/>
                </a:solidFill>
              </a:rPr>
              <a:t> la </a:t>
            </a:r>
            <a:r>
              <a:rPr lang="en-GB" sz="2400" b="1" dirty="0" err="1">
                <a:solidFill>
                  <a:srgbClr val="C00000"/>
                </a:solidFill>
              </a:rPr>
              <a:t>demande</a:t>
            </a:r>
            <a:endParaRPr lang="en-GB" sz="2400" b="1" dirty="0">
              <a:solidFill>
                <a:srgbClr val="C00000"/>
              </a:solidFill>
            </a:endParaRP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err="1">
                <a:solidFill>
                  <a:srgbClr val="C00000"/>
                </a:solidFill>
              </a:rPr>
              <a:t>permet</a:t>
            </a:r>
            <a:r>
              <a:rPr lang="en-GB" sz="2400" b="1" dirty="0">
                <a:solidFill>
                  <a:srgbClr val="C00000"/>
                </a:solidFill>
              </a:rPr>
              <a:t> </a:t>
            </a:r>
            <a:r>
              <a:rPr lang="en-GB" sz="2400" b="1" dirty="0" err="1">
                <a:solidFill>
                  <a:srgbClr val="C00000"/>
                </a:solidFill>
              </a:rPr>
              <a:t>à</a:t>
            </a:r>
            <a:r>
              <a:rPr lang="en-GB" sz="2400" b="1" dirty="0">
                <a:solidFill>
                  <a:srgbClr val="C00000"/>
                </a:solidFill>
              </a:rPr>
              <a:t> la </a:t>
            </a:r>
            <a:r>
              <a:rPr lang="en-GB" sz="2400" b="1" dirty="0" err="1">
                <a:solidFill>
                  <a:srgbClr val="C00000"/>
                </a:solidFill>
              </a:rPr>
              <a:t>partie</a:t>
            </a:r>
            <a:r>
              <a:rPr lang="en-GB" sz="2400" b="1" dirty="0">
                <a:solidFill>
                  <a:srgbClr val="C00000"/>
                </a:solidFill>
              </a:rPr>
              <a:t> </a:t>
            </a:r>
            <a:r>
              <a:rPr lang="en-GB" sz="2400" b="1" dirty="0" err="1">
                <a:solidFill>
                  <a:srgbClr val="C00000"/>
                </a:solidFill>
              </a:rPr>
              <a:t>requérante</a:t>
            </a:r>
            <a:r>
              <a:rPr lang="en-GB" sz="2400" b="1" dirty="0">
                <a:solidFill>
                  <a:srgbClr val="C00000"/>
                </a:solidFill>
              </a:rPr>
              <a:t> de demander que le fait et le </a:t>
            </a:r>
            <a:r>
              <a:rPr lang="en-GB" sz="2400" b="1" dirty="0" err="1">
                <a:solidFill>
                  <a:srgbClr val="C00000"/>
                </a:solidFill>
              </a:rPr>
              <a:t>contenu</a:t>
            </a:r>
            <a:r>
              <a:rPr lang="en-GB" sz="2400" b="1" dirty="0">
                <a:solidFill>
                  <a:srgbClr val="C00000"/>
                </a:solidFill>
              </a:rPr>
              <a:t> de la </a:t>
            </a:r>
            <a:r>
              <a:rPr lang="en-GB" sz="2400" b="1" dirty="0" err="1">
                <a:solidFill>
                  <a:srgbClr val="C00000"/>
                </a:solidFill>
              </a:rPr>
              <a:t>demande</a:t>
            </a:r>
            <a:r>
              <a:rPr lang="en-GB" sz="2400" b="1" dirty="0">
                <a:solidFill>
                  <a:srgbClr val="C00000"/>
                </a:solidFill>
              </a:rPr>
              <a:t> </a:t>
            </a:r>
            <a:r>
              <a:rPr lang="en-GB" sz="2400" b="1" dirty="0" err="1">
                <a:solidFill>
                  <a:srgbClr val="C00000"/>
                </a:solidFill>
              </a:rPr>
              <a:t>soient</a:t>
            </a:r>
            <a:r>
              <a:rPr lang="en-GB" sz="2400" b="1" dirty="0">
                <a:solidFill>
                  <a:srgbClr val="C00000"/>
                </a:solidFill>
              </a:rPr>
              <a:t> </a:t>
            </a:r>
            <a:r>
              <a:rPr lang="en-GB" sz="2400" b="1" dirty="0" err="1">
                <a:solidFill>
                  <a:srgbClr val="C00000"/>
                </a:solidFill>
              </a:rPr>
              <a:t>gardés</a:t>
            </a:r>
            <a:r>
              <a:rPr lang="en-GB" sz="2400" b="1" dirty="0">
                <a:solidFill>
                  <a:srgbClr val="C00000"/>
                </a:solidFill>
              </a:rPr>
              <a:t> </a:t>
            </a:r>
            <a:r>
              <a:rPr lang="en-GB" sz="2400" b="1" dirty="0" err="1">
                <a:solidFill>
                  <a:srgbClr val="C00000"/>
                </a:solidFill>
              </a:rPr>
              <a:t>confidentiels</a:t>
            </a:r>
            <a:endParaRPr lang="en-GB" sz="2400" b="1" dirty="0">
              <a:solidFill>
                <a:srgbClr val="C00000"/>
              </a:solidFill>
              <a:effectLst/>
            </a:endParaRPr>
          </a:p>
        </p:txBody>
      </p:sp>
      <p:sp>
        <p:nvSpPr>
          <p:cNvPr id="12" name="Rectangle 11">
            <a:extLst>
              <a:ext uri="{FF2B5EF4-FFF2-40B4-BE49-F238E27FC236}">
                <a16:creationId xmlns:a16="http://schemas.microsoft.com/office/drawing/2014/main" xmlns="" id="{A8431453-9585-49B9-93C6-6C2A1841BBDA}"/>
              </a:ext>
            </a:extLst>
          </p:cNvPr>
          <p:cNvSpPr/>
          <p:nvPr/>
        </p:nvSpPr>
        <p:spPr>
          <a:xfrm>
            <a:off x="1677880" y="0"/>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Les </a:t>
            </a:r>
            <a:r>
              <a:rPr lang="en-GB" sz="2400" dirty="0" err="1">
                <a:latin typeface="Verdana" panose="020B0604030504040204" pitchFamily="34" charset="0"/>
                <a:ea typeface="Verdana" panose="020B0604030504040204" pitchFamily="34" charset="0"/>
              </a:rPr>
              <a:t>procédures</a:t>
            </a:r>
            <a:r>
              <a:rPr lang="en-GB" sz="2400" dirty="0">
                <a:latin typeface="Verdana" panose="020B0604030504040204" pitchFamily="34" charset="0"/>
                <a:ea typeface="Verdana" panose="020B0604030504040204" pitchFamily="34" charset="0"/>
              </a:rPr>
              <a:t> relatives </a:t>
            </a:r>
            <a:r>
              <a:rPr lang="en-GB" sz="2400" dirty="0" err="1">
                <a:latin typeface="Verdana" panose="020B0604030504040204" pitchFamily="34" charset="0"/>
                <a:ea typeface="Verdana" panose="020B0604030504040204" pitchFamily="34" charset="0"/>
              </a:rPr>
              <a:t>à</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l'assistance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mutuelle</a:t>
            </a:r>
            <a:r>
              <a:rPr lang="en-GB" sz="2400" dirty="0">
                <a:latin typeface="Verdana" panose="020B0604030504040204" pitchFamily="34" charset="0"/>
                <a:ea typeface="Verdana" panose="020B0604030504040204" pitchFamily="34" charset="0"/>
              </a:rPr>
              <a:t>...</a:t>
            </a:r>
          </a:p>
        </p:txBody>
      </p:sp>
      <p:sp>
        <p:nvSpPr>
          <p:cNvPr id="19" name="Slide Number Placeholder 1">
            <a:extLst>
              <a:ext uri="{FF2B5EF4-FFF2-40B4-BE49-F238E27FC236}">
                <a16:creationId xmlns:a16="http://schemas.microsoft.com/office/drawing/2014/main" xmlns="" id="{24D1A84A-188A-43EE-A2C1-F0243F951C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34</a:t>
            </a:fld>
            <a:endParaRPr lang="en-GB" dirty="0"/>
          </a:p>
        </p:txBody>
      </p:sp>
    </p:spTree>
    <p:extLst>
      <p:ext uri="{BB962C8B-B14F-4D97-AF65-F5344CB8AC3E}">
        <p14:creationId xmlns:p14="http://schemas.microsoft.com/office/powerpoint/2010/main" val="1392668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84545"/>
            <a:ext cx="4658274" cy="5016758"/>
          </a:xfrm>
          <a:prstGeom prst="rect">
            <a:avLst/>
          </a:prstGeom>
        </p:spPr>
        <p:txBody>
          <a:bodyPr wrap="square">
            <a:spAutoFit/>
          </a:bodyPr>
          <a:lstStyle/>
          <a:p>
            <a:pPr marL="457200" indent="-457200" algn="just">
              <a:buFont typeface="+mj-lt"/>
              <a:buAutoNum type="arabicPeriod" startAt="9"/>
            </a:pPr>
            <a:r>
              <a:rPr lang="en-US" sz="2000" dirty="0"/>
              <a:t>a.) </a:t>
            </a:r>
            <a:r>
              <a:rPr lang="en-US" sz="2000" dirty="0" err="1"/>
              <a:t>En</a:t>
            </a:r>
            <a:r>
              <a:rPr lang="en-US" sz="2000" dirty="0"/>
              <a:t> </a:t>
            </a:r>
            <a:r>
              <a:rPr lang="en-US" sz="2000" dirty="0" err="1"/>
              <a:t>cas</a:t>
            </a:r>
            <a:r>
              <a:rPr lang="en-US" sz="2000" dirty="0"/>
              <a:t> </a:t>
            </a:r>
            <a:r>
              <a:rPr lang="en-US" sz="2000" dirty="0" err="1"/>
              <a:t>d'urgence</a:t>
            </a:r>
            <a:r>
              <a:rPr lang="en-US" sz="2000" dirty="0"/>
              <a:t>, les </a:t>
            </a:r>
            <a:r>
              <a:rPr lang="en-US" sz="2000" dirty="0" err="1"/>
              <a:t>demandes</a:t>
            </a:r>
            <a:r>
              <a:rPr lang="en-US" sz="2000" dirty="0"/>
              <a:t> </a:t>
            </a:r>
            <a:r>
              <a:rPr lang="en-US" sz="2000" dirty="0" err="1"/>
              <a:t>d'entraide</a:t>
            </a:r>
            <a:r>
              <a:rPr lang="en-US" sz="2000" dirty="0"/>
              <a:t> </a:t>
            </a:r>
            <a:r>
              <a:rPr lang="en-US" sz="2000" dirty="0" err="1"/>
              <a:t>ou</a:t>
            </a:r>
            <a:r>
              <a:rPr lang="en-US" sz="2000" dirty="0"/>
              <a:t> les communications ... </a:t>
            </a:r>
            <a:r>
              <a:rPr lang="en-US" sz="2000" dirty="0" err="1"/>
              <a:t>peuvent</a:t>
            </a:r>
            <a:r>
              <a:rPr lang="en-US" sz="2000" dirty="0"/>
              <a:t> </a:t>
            </a:r>
            <a:r>
              <a:rPr lang="en-US" sz="2000" dirty="0" err="1"/>
              <a:t>être</a:t>
            </a:r>
            <a:r>
              <a:rPr lang="en-US" sz="2000" dirty="0"/>
              <a:t> </a:t>
            </a:r>
            <a:r>
              <a:rPr lang="en-US" sz="2000" dirty="0" err="1"/>
              <a:t>adressées</a:t>
            </a:r>
            <a:r>
              <a:rPr lang="en-US" sz="2000" dirty="0"/>
              <a:t> </a:t>
            </a:r>
            <a:r>
              <a:rPr lang="en-US" sz="2000" dirty="0" err="1"/>
              <a:t>directement</a:t>
            </a:r>
            <a:r>
              <a:rPr lang="en-US" sz="2000" dirty="0"/>
              <a:t> par les </a:t>
            </a:r>
            <a:r>
              <a:rPr lang="en-US" sz="2000" dirty="0" err="1"/>
              <a:t>autorités</a:t>
            </a:r>
            <a:r>
              <a:rPr lang="en-US" sz="2000" dirty="0"/>
              <a:t> </a:t>
            </a:r>
            <a:r>
              <a:rPr lang="en-US" sz="2000" dirty="0" err="1"/>
              <a:t>judiciaires</a:t>
            </a:r>
            <a:r>
              <a:rPr lang="en-US" sz="2000" dirty="0"/>
              <a:t> de la </a:t>
            </a:r>
            <a:r>
              <a:rPr lang="en-US" sz="2000" dirty="0" err="1"/>
              <a:t>Partie</a:t>
            </a:r>
            <a:r>
              <a:rPr lang="en-US" sz="2000" dirty="0"/>
              <a:t> </a:t>
            </a:r>
            <a:r>
              <a:rPr lang="en-US" sz="2000" dirty="0" err="1"/>
              <a:t>requérante</a:t>
            </a:r>
            <a:r>
              <a:rPr lang="en-US" sz="2000" dirty="0"/>
              <a:t> aux </a:t>
            </a:r>
            <a:r>
              <a:rPr lang="en-US" sz="2000" dirty="0" err="1"/>
              <a:t>autorités</a:t>
            </a:r>
            <a:r>
              <a:rPr lang="en-US" sz="2000" dirty="0"/>
              <a:t> de la </a:t>
            </a:r>
            <a:r>
              <a:rPr lang="en-US" sz="2000" dirty="0" err="1"/>
              <a:t>Partie</a:t>
            </a:r>
            <a:r>
              <a:rPr lang="en-US" sz="2000" dirty="0"/>
              <a:t> </a:t>
            </a:r>
            <a:r>
              <a:rPr lang="en-US" sz="2000" dirty="0" err="1"/>
              <a:t>requise</a:t>
            </a:r>
            <a:r>
              <a:rPr lang="en-US" sz="2000" dirty="0"/>
              <a:t>. ... </a:t>
            </a:r>
            <a:r>
              <a:rPr lang="en-US" sz="2000" dirty="0" err="1"/>
              <a:t>une</a:t>
            </a:r>
            <a:r>
              <a:rPr lang="en-US" sz="2000" dirty="0"/>
              <a:t> </a:t>
            </a:r>
            <a:r>
              <a:rPr lang="en-US" sz="2000" dirty="0" err="1"/>
              <a:t>copie</a:t>
            </a:r>
            <a:r>
              <a:rPr lang="en-US" sz="2000" dirty="0"/>
              <a:t> est </a:t>
            </a:r>
            <a:r>
              <a:rPr lang="en-US" sz="2000" dirty="0" err="1"/>
              <a:t>envoyée</a:t>
            </a:r>
            <a:r>
              <a:rPr lang="en-US" sz="2000" dirty="0"/>
              <a:t> </a:t>
            </a:r>
            <a:r>
              <a:rPr lang="en-US" sz="2000" dirty="0" err="1"/>
              <a:t>en</a:t>
            </a:r>
            <a:r>
              <a:rPr lang="en-US" sz="2000" dirty="0"/>
              <a:t> </a:t>
            </a:r>
            <a:r>
              <a:rPr lang="en-US" sz="2000" dirty="0" err="1"/>
              <a:t>même</a:t>
            </a:r>
            <a:r>
              <a:rPr lang="en-US" sz="2000" dirty="0"/>
              <a:t> temps </a:t>
            </a:r>
            <a:r>
              <a:rPr lang="en-US" sz="2000" dirty="0" err="1"/>
              <a:t>à</a:t>
            </a:r>
            <a:r>
              <a:rPr lang="en-US" sz="2000" dirty="0"/>
              <a:t> </a:t>
            </a:r>
            <a:r>
              <a:rPr lang="en-US" sz="2000" dirty="0" err="1"/>
              <a:t>l'autorité</a:t>
            </a:r>
            <a:r>
              <a:rPr lang="en-US" sz="2000" dirty="0"/>
              <a:t> centrale</a:t>
            </a:r>
          </a:p>
          <a:p>
            <a:pPr lvl="1" algn="just"/>
            <a:r>
              <a:rPr lang="en-US" sz="2000" dirty="0"/>
              <a:t>b.) </a:t>
            </a:r>
            <a:r>
              <a:rPr lang="en-US" sz="2000" dirty="0" err="1"/>
              <a:t>Toute</a:t>
            </a:r>
            <a:r>
              <a:rPr lang="en-US" sz="2000" dirty="0"/>
              <a:t> </a:t>
            </a:r>
            <a:r>
              <a:rPr lang="en-US" sz="2000" dirty="0" err="1"/>
              <a:t>demande</a:t>
            </a:r>
            <a:r>
              <a:rPr lang="en-US" sz="2000" dirty="0"/>
              <a:t> </a:t>
            </a:r>
            <a:r>
              <a:rPr lang="en-US" sz="2000" dirty="0" err="1"/>
              <a:t>ou</a:t>
            </a:r>
            <a:r>
              <a:rPr lang="en-US" sz="2000" dirty="0"/>
              <a:t> communication </a:t>
            </a:r>
            <a:r>
              <a:rPr lang="en-US" sz="2000" dirty="0" err="1"/>
              <a:t>en</a:t>
            </a:r>
            <a:r>
              <a:rPr lang="en-US" sz="2000" dirty="0"/>
              <a:t> vertu du </a:t>
            </a:r>
            <a:r>
              <a:rPr lang="en-US" sz="2000" dirty="0" err="1"/>
              <a:t>présent</a:t>
            </a:r>
            <a:r>
              <a:rPr lang="en-US" sz="2000" dirty="0"/>
              <a:t> </a:t>
            </a:r>
            <a:r>
              <a:rPr lang="en-US" sz="2000" dirty="0" err="1"/>
              <a:t>paragraphe</a:t>
            </a:r>
            <a:r>
              <a:rPr lang="en-US" sz="2000" dirty="0"/>
              <a:t> peut </a:t>
            </a:r>
            <a:r>
              <a:rPr lang="en-US" sz="2000" dirty="0" err="1"/>
              <a:t>être</a:t>
            </a:r>
            <a:r>
              <a:rPr lang="en-US" sz="2000" dirty="0"/>
              <a:t> </a:t>
            </a:r>
            <a:r>
              <a:rPr lang="en-US" sz="2000" dirty="0" err="1"/>
              <a:t>faite</a:t>
            </a:r>
            <a:r>
              <a:rPr lang="en-US" sz="2000" dirty="0"/>
              <a:t> par </a:t>
            </a:r>
            <a:r>
              <a:rPr lang="en-US" sz="2000" dirty="0" err="1"/>
              <a:t>l'intermédiaire</a:t>
            </a:r>
            <a:r>
              <a:rPr lang="en-US" sz="2000" dirty="0"/>
              <a:t> de </a:t>
            </a:r>
            <a:r>
              <a:rPr lang="en-US" sz="2000" dirty="0" err="1"/>
              <a:t>l'Organisation</a:t>
            </a:r>
            <a:r>
              <a:rPr lang="en-US" sz="2000" dirty="0"/>
              <a:t> </a:t>
            </a:r>
            <a:r>
              <a:rPr lang="en-US" sz="2000" dirty="0" err="1"/>
              <a:t>internationale</a:t>
            </a:r>
            <a:r>
              <a:rPr lang="en-US" sz="2000" dirty="0"/>
              <a:t> de police </a:t>
            </a:r>
            <a:r>
              <a:rPr lang="en-US" sz="2000" dirty="0" err="1"/>
              <a:t>criminelle</a:t>
            </a:r>
            <a:r>
              <a:rPr lang="en-US" sz="2000" dirty="0"/>
              <a:t> (Interpol) ;</a:t>
            </a:r>
          </a:p>
          <a:p>
            <a:pPr lvl="1" algn="just"/>
            <a:r>
              <a:rPr lang="en-US" sz="2000" dirty="0"/>
              <a:t>d.) Les </a:t>
            </a:r>
            <a:r>
              <a:rPr lang="en-US" sz="2000" dirty="0" err="1"/>
              <a:t>demandes</a:t>
            </a:r>
            <a:r>
              <a:rPr lang="en-US" sz="2000" dirty="0"/>
              <a:t> </a:t>
            </a:r>
            <a:r>
              <a:rPr lang="en-US" sz="2000" dirty="0" err="1"/>
              <a:t>ou</a:t>
            </a:r>
            <a:r>
              <a:rPr lang="en-US" sz="2000" dirty="0"/>
              <a:t> communications ... qui </a:t>
            </a:r>
            <a:r>
              <a:rPr lang="en-US" sz="2000" dirty="0" err="1"/>
              <a:t>n'impliquent</a:t>
            </a:r>
            <a:r>
              <a:rPr lang="en-US" sz="2000" dirty="0"/>
              <a:t> pas de </a:t>
            </a:r>
            <a:r>
              <a:rPr lang="en-US" sz="2000" dirty="0" err="1"/>
              <a:t>mesures</a:t>
            </a:r>
            <a:r>
              <a:rPr lang="en-US" sz="2000" dirty="0"/>
              <a:t> </a:t>
            </a:r>
            <a:r>
              <a:rPr lang="en-US" sz="2000" dirty="0" err="1"/>
              <a:t>coercitives</a:t>
            </a:r>
            <a:r>
              <a:rPr lang="en-US" sz="2000" dirty="0"/>
              <a:t> </a:t>
            </a:r>
            <a:r>
              <a:rPr lang="en-US" sz="2000" dirty="0" err="1"/>
              <a:t>peuvent</a:t>
            </a:r>
            <a:r>
              <a:rPr lang="en-US" sz="2000" dirty="0"/>
              <a:t> </a:t>
            </a:r>
            <a:r>
              <a:rPr lang="en-US" sz="2000" dirty="0" err="1"/>
              <a:t>être</a:t>
            </a:r>
            <a:r>
              <a:rPr lang="en-US" sz="2000" dirty="0"/>
              <a:t> </a:t>
            </a:r>
            <a:r>
              <a:rPr lang="en-US" sz="2000" dirty="0" err="1"/>
              <a:t>transmises</a:t>
            </a:r>
            <a:r>
              <a:rPr lang="en-US" sz="2000" dirty="0"/>
              <a:t> </a:t>
            </a:r>
            <a:r>
              <a:rPr lang="en-US" sz="2000" dirty="0" err="1"/>
              <a:t>directement</a:t>
            </a:r>
            <a:r>
              <a:rPr lang="en-US" sz="2000" dirty="0"/>
              <a:t> ...</a:t>
            </a:r>
          </a:p>
        </p:txBody>
      </p:sp>
      <p:sp>
        <p:nvSpPr>
          <p:cNvPr id="16" name="TextBox 15">
            <a:extLst>
              <a:ext uri="{FF2B5EF4-FFF2-40B4-BE49-F238E27FC236}">
                <a16:creationId xmlns:a16="http://schemas.microsoft.com/office/drawing/2014/main" xmlns="" id="{9DB149C2-1A12-4027-BEFF-CE6339B449DA}"/>
              </a:ext>
            </a:extLst>
          </p:cNvPr>
          <p:cNvSpPr txBox="1"/>
          <p:nvPr/>
        </p:nvSpPr>
        <p:spPr>
          <a:xfrm>
            <a:off x="4889939" y="2015542"/>
            <a:ext cx="4132517" cy="3416320"/>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rPr>
              <a:t>les </a:t>
            </a:r>
            <a:r>
              <a:rPr lang="en-GB" sz="2400" b="1" dirty="0" err="1">
                <a:solidFill>
                  <a:srgbClr val="C00000"/>
                </a:solidFill>
              </a:rPr>
              <a:t>requêtes</a:t>
            </a:r>
            <a:r>
              <a:rPr lang="en-GB" sz="2400" b="1" dirty="0">
                <a:solidFill>
                  <a:srgbClr val="C00000"/>
                </a:solidFill>
              </a:rPr>
              <a:t> </a:t>
            </a:r>
            <a:r>
              <a:rPr lang="en-GB" sz="2400" b="1" dirty="0" err="1">
                <a:solidFill>
                  <a:srgbClr val="C00000"/>
                </a:solidFill>
              </a:rPr>
              <a:t>peuvent</a:t>
            </a:r>
            <a:r>
              <a:rPr lang="en-GB" sz="2400" b="1" dirty="0">
                <a:solidFill>
                  <a:srgbClr val="C00000"/>
                </a:solidFill>
              </a:rPr>
              <a:t> </a:t>
            </a:r>
            <a:r>
              <a:rPr lang="en-GB" sz="2400" b="1" dirty="0" err="1">
                <a:solidFill>
                  <a:srgbClr val="C00000"/>
                </a:solidFill>
              </a:rPr>
              <a:t>être</a:t>
            </a:r>
            <a:r>
              <a:rPr lang="en-GB" sz="2400" b="1" dirty="0">
                <a:solidFill>
                  <a:srgbClr val="C00000"/>
                </a:solidFill>
              </a:rPr>
              <a:t> </a:t>
            </a:r>
            <a:r>
              <a:rPr lang="en-GB" sz="2400" b="1" dirty="0" err="1">
                <a:solidFill>
                  <a:srgbClr val="C00000"/>
                </a:solidFill>
              </a:rPr>
              <a:t>envoyées</a:t>
            </a:r>
            <a:r>
              <a:rPr lang="en-GB" sz="2400" b="1" dirty="0">
                <a:solidFill>
                  <a:srgbClr val="C00000"/>
                </a:solidFill>
              </a:rPr>
              <a:t> </a:t>
            </a:r>
            <a:r>
              <a:rPr lang="en-GB" sz="2400" b="1" dirty="0" err="1">
                <a:solidFill>
                  <a:srgbClr val="C00000"/>
                </a:solidFill>
              </a:rPr>
              <a:t>directement</a:t>
            </a:r>
            <a:r>
              <a:rPr lang="en-GB" sz="2400" b="1" dirty="0">
                <a:solidFill>
                  <a:srgbClr val="C00000"/>
                </a:solidFill>
              </a:rPr>
              <a:t> par les </a:t>
            </a:r>
            <a:r>
              <a:rPr lang="en-GB" sz="2400" b="1" dirty="0" err="1">
                <a:solidFill>
                  <a:srgbClr val="C00000"/>
                </a:solidFill>
              </a:rPr>
              <a:t>juges</a:t>
            </a:r>
            <a:r>
              <a:rPr lang="en-GB" sz="2400" b="1" dirty="0">
                <a:solidFill>
                  <a:srgbClr val="C00000"/>
                </a:solidFill>
              </a:rPr>
              <a:t> et les procureurs de la </a:t>
            </a:r>
            <a:r>
              <a:rPr lang="en-GB" sz="2400" b="1" dirty="0" err="1">
                <a:solidFill>
                  <a:srgbClr val="C00000"/>
                </a:solidFill>
              </a:rPr>
              <a:t>partie</a:t>
            </a:r>
            <a:r>
              <a:rPr lang="en-GB" sz="2400" b="1" dirty="0">
                <a:solidFill>
                  <a:srgbClr val="C00000"/>
                </a:solidFill>
              </a:rPr>
              <a:t> </a:t>
            </a:r>
            <a:r>
              <a:rPr lang="en-GB" sz="2400" b="1" dirty="0" err="1">
                <a:solidFill>
                  <a:srgbClr val="C00000"/>
                </a:solidFill>
              </a:rPr>
              <a:t>requérante</a:t>
            </a:r>
            <a:r>
              <a:rPr lang="en-GB" sz="2400" b="1" dirty="0">
                <a:solidFill>
                  <a:srgbClr val="C00000"/>
                </a:solidFill>
              </a:rPr>
              <a:t> aux </a:t>
            </a:r>
            <a:r>
              <a:rPr lang="en-GB" sz="2400" b="1" dirty="0" err="1">
                <a:solidFill>
                  <a:srgbClr val="C00000"/>
                </a:solidFill>
              </a:rPr>
              <a:t>juges</a:t>
            </a:r>
            <a:r>
              <a:rPr lang="en-GB" sz="2400" b="1" dirty="0">
                <a:solidFill>
                  <a:srgbClr val="C00000"/>
                </a:solidFill>
              </a:rPr>
              <a:t> et aux procureurs de la </a:t>
            </a:r>
            <a:r>
              <a:rPr lang="en-GB" sz="2400" b="1" dirty="0" err="1">
                <a:solidFill>
                  <a:srgbClr val="C00000"/>
                </a:solidFill>
              </a:rPr>
              <a:t>partie</a:t>
            </a:r>
            <a:r>
              <a:rPr lang="en-GB" sz="2400" b="1" dirty="0">
                <a:solidFill>
                  <a:srgbClr val="C00000"/>
                </a:solidFill>
              </a:rPr>
              <a:t> </a:t>
            </a:r>
            <a:r>
              <a:rPr lang="en-GB" sz="2400" b="1" dirty="0" err="1">
                <a:solidFill>
                  <a:srgbClr val="C00000"/>
                </a:solidFill>
              </a:rPr>
              <a:t>requise</a:t>
            </a:r>
            <a:endParaRPr lang="en-GB" sz="2400" b="1" dirty="0">
              <a:solidFill>
                <a:srgbClr val="C00000"/>
              </a:solidFill>
            </a:endParaRP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rPr>
              <a:t>Utilisation des </a:t>
            </a:r>
            <a:r>
              <a:rPr lang="en-GB" sz="2400" b="1" dirty="0" err="1">
                <a:solidFill>
                  <a:srgbClr val="C00000"/>
                </a:solidFill>
              </a:rPr>
              <a:t>canaux</a:t>
            </a:r>
            <a:r>
              <a:rPr lang="en-GB" sz="2400" b="1" dirty="0">
                <a:solidFill>
                  <a:srgbClr val="C00000"/>
                </a:solidFill>
              </a:rPr>
              <a:t> </a:t>
            </a:r>
            <a:r>
              <a:rPr lang="en-GB" sz="2400" b="1" dirty="0" err="1">
                <a:solidFill>
                  <a:srgbClr val="C00000"/>
                </a:solidFill>
              </a:rPr>
              <a:t>d'Interpol</a:t>
            </a:r>
            <a:endParaRPr lang="en-GB" sz="2400" b="1" dirty="0">
              <a:solidFill>
                <a:srgbClr val="C00000"/>
              </a:solidFill>
            </a:endParaRPr>
          </a:p>
        </p:txBody>
      </p:sp>
      <p:sp>
        <p:nvSpPr>
          <p:cNvPr id="19" name="Slide Number Placeholder 1">
            <a:extLst>
              <a:ext uri="{FF2B5EF4-FFF2-40B4-BE49-F238E27FC236}">
                <a16:creationId xmlns:a16="http://schemas.microsoft.com/office/drawing/2014/main" xmlns="" id="{1F92A95A-CE8B-49D2-9652-D442E42A56A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35</a:t>
            </a:fld>
            <a:endParaRPr lang="en-GB" dirty="0"/>
          </a:p>
        </p:txBody>
      </p:sp>
      <p:sp>
        <p:nvSpPr>
          <p:cNvPr id="20" name="Rectangle 19">
            <a:extLst>
              <a:ext uri="{FF2B5EF4-FFF2-40B4-BE49-F238E27FC236}">
                <a16:creationId xmlns:a16="http://schemas.microsoft.com/office/drawing/2014/main" xmlns="" id="{B09DF53C-5FF4-41C6-808A-2420504CAB20}"/>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Les </a:t>
            </a:r>
            <a:r>
              <a:rPr lang="en-GB" sz="2400" dirty="0" err="1">
                <a:latin typeface="Verdana" panose="020B0604030504040204" pitchFamily="34" charset="0"/>
                <a:ea typeface="Verdana" panose="020B0604030504040204" pitchFamily="34" charset="0"/>
              </a:rPr>
              <a:t>procédures</a:t>
            </a:r>
            <a:r>
              <a:rPr lang="en-GB" sz="2400" dirty="0">
                <a:latin typeface="Verdana" panose="020B0604030504040204" pitchFamily="34" charset="0"/>
                <a:ea typeface="Verdana" panose="020B0604030504040204" pitchFamily="34" charset="0"/>
              </a:rPr>
              <a:t> relatives </a:t>
            </a:r>
            <a:r>
              <a:rPr lang="en-GB" sz="2400" dirty="0" err="1">
                <a:latin typeface="Verdana" panose="020B0604030504040204" pitchFamily="34" charset="0"/>
                <a:ea typeface="Verdana" panose="020B0604030504040204" pitchFamily="34" charset="0"/>
              </a:rPr>
              <a:t>à</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l'assistance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mutuelle</a:t>
            </a:r>
            <a:r>
              <a:rPr lang="en-GB" sz="2400" dirty="0">
                <a:latin typeface="Verdana" panose="020B0604030504040204" pitchFamily="34" charset="0"/>
                <a:ea typeface="Verdana" panose="020B0604030504040204" pitchFamily="34" charset="0"/>
              </a:rPr>
              <a:t>...</a:t>
            </a:r>
          </a:p>
        </p:txBody>
      </p:sp>
    </p:spTree>
    <p:extLst>
      <p:ext uri="{BB962C8B-B14F-4D97-AF65-F5344CB8AC3E}">
        <p14:creationId xmlns:p14="http://schemas.microsoft.com/office/powerpoint/2010/main" val="20947905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C34A32F7-EAA0-4D66-BCA0-E3CA6C2BEB7E}"/>
              </a:ext>
            </a:extLst>
          </p:cNvPr>
          <p:cNvGraphicFramePr/>
          <p:nvPr>
            <p:extLst>
              <p:ext uri="{D42A27DB-BD31-4B8C-83A1-F6EECF244321}">
                <p14:modId xmlns:p14="http://schemas.microsoft.com/office/powerpoint/2010/main" val="2574820568"/>
              </p:ext>
            </p:extLst>
          </p:nvPr>
        </p:nvGraphicFramePr>
        <p:xfrm>
          <a:off x="1524000" y="16917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xmlns="" id="{C30ACF6B-407F-49FF-A2BE-A2B9ADC82D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36</a:t>
            </a:fld>
            <a:endParaRPr lang="en-GB" dirty="0"/>
          </a:p>
        </p:txBody>
      </p:sp>
      <p:sp>
        <p:nvSpPr>
          <p:cNvPr id="16" name="Rectangle 15">
            <a:extLst>
              <a:ext uri="{FF2B5EF4-FFF2-40B4-BE49-F238E27FC236}">
                <a16:creationId xmlns:a16="http://schemas.microsoft.com/office/drawing/2014/main" xmlns="" id="{21762F36-F693-4157-B448-088047D27577}"/>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Les </a:t>
            </a:r>
            <a:r>
              <a:rPr lang="en-GB" sz="2400" dirty="0" err="1">
                <a:latin typeface="Verdana" panose="020B0604030504040204" pitchFamily="34" charset="0"/>
                <a:ea typeface="Verdana" panose="020B0604030504040204" pitchFamily="34" charset="0"/>
              </a:rPr>
              <a:t>procédures</a:t>
            </a:r>
            <a:r>
              <a:rPr lang="en-GB" sz="2400" dirty="0">
                <a:latin typeface="Verdana" panose="020B0604030504040204" pitchFamily="34" charset="0"/>
                <a:ea typeface="Verdana" panose="020B0604030504040204" pitchFamily="34" charset="0"/>
              </a:rPr>
              <a:t> relatives </a:t>
            </a:r>
            <a:r>
              <a:rPr lang="en-GB" sz="2400" dirty="0" err="1">
                <a:latin typeface="Verdana" panose="020B0604030504040204" pitchFamily="34" charset="0"/>
                <a:ea typeface="Verdana" panose="020B0604030504040204" pitchFamily="34" charset="0"/>
              </a:rPr>
              <a:t>à</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l'assistance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mutuelle</a:t>
            </a:r>
            <a:r>
              <a:rPr lang="en-GB" sz="2400" dirty="0">
                <a:latin typeface="Verdana" panose="020B0604030504040204" pitchFamily="34" charset="0"/>
                <a:ea typeface="Verdana" panose="020B0604030504040204" pitchFamily="34" charset="0"/>
              </a:rPr>
              <a:t>...</a:t>
            </a:r>
          </a:p>
        </p:txBody>
      </p:sp>
    </p:spTree>
    <p:extLst>
      <p:ext uri="{BB962C8B-B14F-4D97-AF65-F5344CB8AC3E}">
        <p14:creationId xmlns:p14="http://schemas.microsoft.com/office/powerpoint/2010/main" val="208282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graphicEl>
                                              <a:dgm id="{48043CAD-7228-4326-807D-49A74039CA0C}"/>
                                            </p:graphicEl>
                                          </p:spTgt>
                                        </p:tgtEl>
                                        <p:attrNameLst>
                                          <p:attrName>style.visibility</p:attrName>
                                        </p:attrNameLst>
                                      </p:cBhvr>
                                      <p:to>
                                        <p:strVal val="visible"/>
                                      </p:to>
                                    </p:set>
                                    <p:animEffect transition="in" filter="randombar(horizontal)">
                                      <p:cBhvr>
                                        <p:cTn id="7" dur="500"/>
                                        <p:tgtEl>
                                          <p:spTgt spid="10">
                                            <p:graphicEl>
                                              <a:dgm id="{48043CAD-7228-4326-807D-49A74039CA0C}"/>
                                            </p:graphic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graphicEl>
                                              <a:dgm id="{A1D7765D-812F-4276-9313-2C74C923229F}"/>
                                            </p:graphicEl>
                                          </p:spTgt>
                                        </p:tgtEl>
                                        <p:attrNameLst>
                                          <p:attrName>style.visibility</p:attrName>
                                        </p:attrNameLst>
                                      </p:cBhvr>
                                      <p:to>
                                        <p:strVal val="visible"/>
                                      </p:to>
                                    </p:set>
                                    <p:animEffect transition="in" filter="randombar(horizontal)">
                                      <p:cBhvr>
                                        <p:cTn id="11" dur="500"/>
                                        <p:tgtEl>
                                          <p:spTgt spid="10">
                                            <p:graphicEl>
                                              <a:dgm id="{A1D7765D-812F-4276-9313-2C74C923229F}"/>
                                            </p:graphic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graphicEl>
                                              <a:dgm id="{F8A3965B-38B9-4F26-A8EC-A16B7E7679C4}"/>
                                            </p:graphicEl>
                                          </p:spTgt>
                                        </p:tgtEl>
                                        <p:attrNameLst>
                                          <p:attrName>style.visibility</p:attrName>
                                        </p:attrNameLst>
                                      </p:cBhvr>
                                      <p:to>
                                        <p:strVal val="visible"/>
                                      </p:to>
                                    </p:set>
                                    <p:animEffect transition="in" filter="randombar(horizontal)">
                                      <p:cBhvr>
                                        <p:cTn id="15" dur="500"/>
                                        <p:tgtEl>
                                          <p:spTgt spid="10">
                                            <p:graphicEl>
                                              <a:dgm id="{F8A3965B-38B9-4F26-A8EC-A16B7E7679C4}"/>
                                            </p:graphic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graphicEl>
                                              <a:dgm id="{ED2F326A-66D6-4800-827B-AE8FF9A6F28C}"/>
                                            </p:graphicEl>
                                          </p:spTgt>
                                        </p:tgtEl>
                                        <p:attrNameLst>
                                          <p:attrName>style.visibility</p:attrName>
                                        </p:attrNameLst>
                                      </p:cBhvr>
                                      <p:to>
                                        <p:strVal val="visible"/>
                                      </p:to>
                                    </p:set>
                                    <p:animEffect transition="in" filter="randombar(horizontal)">
                                      <p:cBhvr>
                                        <p:cTn id="19" dur="500"/>
                                        <p:tgtEl>
                                          <p:spTgt spid="10">
                                            <p:graphicEl>
                                              <a:dgm id="{ED2F326A-66D6-4800-827B-AE8FF9A6F28C}"/>
                                            </p:graphicEl>
                                          </p:spTgt>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graphicEl>
                                              <a:dgm id="{4ABB35AB-43E9-45F9-B772-A62698B4D057}"/>
                                            </p:graphicEl>
                                          </p:spTgt>
                                        </p:tgtEl>
                                        <p:attrNameLst>
                                          <p:attrName>style.visibility</p:attrName>
                                        </p:attrNameLst>
                                      </p:cBhvr>
                                      <p:to>
                                        <p:strVal val="visible"/>
                                      </p:to>
                                    </p:set>
                                    <p:animEffect transition="in" filter="randombar(horizontal)">
                                      <p:cBhvr>
                                        <p:cTn id="23" dur="500"/>
                                        <p:tgtEl>
                                          <p:spTgt spid="10">
                                            <p:graphicEl>
                                              <a:dgm id="{4ABB35AB-43E9-45F9-B772-A62698B4D0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37</a:t>
            </a:fld>
            <a:endParaRPr lang="en-GB" dirty="0"/>
          </a:p>
        </p:txBody>
      </p:sp>
    </p:spTree>
    <p:extLst>
      <p:ext uri="{BB962C8B-B14F-4D97-AF65-F5344CB8AC3E}">
        <p14:creationId xmlns:p14="http://schemas.microsoft.com/office/powerpoint/2010/main" val="29370719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56754"/>
            <a:ext cx="8525021" cy="791627"/>
          </a:xfrm>
          <a:prstGeom prst="rect">
            <a:avLst/>
          </a:prstGeom>
        </p:spPr>
        <p:txBody>
          <a:bodyPr wrap="square">
            <a:spAutoFit/>
          </a:bodyPr>
          <a:lstStyle/>
          <a:p>
            <a:pPr>
              <a:lnSpc>
                <a:spcPct val="80000"/>
              </a:lnSpc>
            </a:pPr>
            <a:r>
              <a:rPr lang="en-GB" sz="2400" b="1" dirty="0">
                <a:ea typeface="ＭＳ Ｐゴシック" charset="0"/>
                <a:cs typeface="ＭＳ Ｐゴシック" charset="0"/>
              </a:rPr>
              <a:t>Convention sur la </a:t>
            </a:r>
            <a:r>
              <a:rPr lang="en-GB" sz="2400" b="1" dirty="0" err="1">
                <a:ea typeface="ＭＳ Ｐゴシック" charset="0"/>
                <a:cs typeface="ＭＳ Ｐゴシック" charset="0"/>
              </a:rPr>
              <a:t>cybercriminalité</a:t>
            </a:r>
            <a:r>
              <a:rPr lang="en-GB" sz="2400" b="1" dirty="0">
                <a:ea typeface="ＭＳ Ｐゴシック" charset="0"/>
                <a:cs typeface="ＭＳ Ｐゴシック" charset="0"/>
              </a:rPr>
              <a:t> du Conseil de </a:t>
            </a:r>
            <a:r>
              <a:rPr lang="en-GB" sz="2400" b="1" dirty="0" err="1">
                <a:ea typeface="ＭＳ Ｐゴシック" charset="0"/>
                <a:cs typeface="ＭＳ Ｐゴシック" charset="0"/>
              </a:rPr>
              <a:t>l'Europe</a:t>
            </a:r>
            <a:r>
              <a:rPr lang="en-GB" sz="2400" b="1" dirty="0">
                <a:ea typeface="ＭＳ Ｐゴシック" charset="0"/>
                <a:cs typeface="ＭＳ Ｐゴシック" charset="0"/>
              </a:rPr>
              <a:t> </a:t>
            </a:r>
          </a:p>
          <a:p>
            <a:pPr>
              <a:lnSpc>
                <a:spcPct val="80000"/>
              </a:lnSpc>
            </a:pPr>
            <a:r>
              <a:rPr lang="en-GB" sz="3200" b="1" dirty="0">
                <a:ea typeface="ＭＳ Ｐゴシック" charset="0"/>
                <a:cs typeface="ＭＳ Ｐゴシック" charset="0"/>
              </a:rPr>
              <a:t>Articles </a:t>
            </a:r>
            <a:r>
              <a:rPr lang="en-GB" sz="3200" b="1" dirty="0" err="1">
                <a:ea typeface="ＭＳ Ｐゴシック" charset="0"/>
                <a:cs typeface="ＭＳ Ｐゴシック" charset="0"/>
              </a:rPr>
              <a:t>spécifiques</a:t>
            </a:r>
            <a:r>
              <a:rPr lang="en-GB" sz="3200" b="1" dirty="0">
                <a:ea typeface="ＭＳ Ｐゴシック" charset="0"/>
                <a:cs typeface="ＭＳ Ｐゴシック" charset="0"/>
              </a:rPr>
              <a:t> sur </a:t>
            </a:r>
            <a:r>
              <a:rPr lang="en-GB" sz="3200" b="1" dirty="0" err="1">
                <a:ea typeface="ＭＳ Ｐゴシック" charset="0"/>
                <a:cs typeface="ＭＳ Ｐゴシック" charset="0"/>
              </a:rPr>
              <a:t>l'entraide</a:t>
            </a:r>
            <a:r>
              <a:rPr lang="en-GB" sz="3200" b="1" dirty="0">
                <a:ea typeface="ＭＳ Ｐゴシック" charset="0"/>
                <a:cs typeface="ＭＳ Ｐゴシック" charset="0"/>
              </a:rPr>
              <a:t> </a:t>
            </a:r>
            <a:r>
              <a:rPr lang="en-GB" sz="3200" b="1" dirty="0" err="1">
                <a:ea typeface="ＭＳ Ｐゴシック" charset="0"/>
                <a:cs typeface="ＭＳ Ｐゴシック" charset="0"/>
              </a:rPr>
              <a:t>judiciaire</a:t>
            </a:r>
            <a:endParaRPr lang="en-GB" sz="3200" b="1" dirty="0"/>
          </a:p>
        </p:txBody>
      </p:sp>
      <p:sp>
        <p:nvSpPr>
          <p:cNvPr id="11" name="Text Placeholder 2">
            <a:extLst>
              <a:ext uri="{FF2B5EF4-FFF2-40B4-BE49-F238E27FC236}">
                <a16:creationId xmlns:a16="http://schemas.microsoft.com/office/drawing/2014/main" xmlns=""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Concepts de base de la </a:t>
            </a:r>
            <a:r>
              <a:rPr lang="en-GB" sz="2000" dirty="0" err="1">
                <a:solidFill>
                  <a:schemeClr val="tx1">
                    <a:tint val="75000"/>
                  </a:schemeClr>
                </a:solidFill>
              </a:rPr>
              <a:t>coopération</a:t>
            </a:r>
            <a:r>
              <a:rPr lang="en-GB" sz="2000" dirty="0">
                <a:solidFill>
                  <a:schemeClr val="tx1">
                    <a:tint val="75000"/>
                  </a:schemeClr>
                </a:solidFill>
              </a:rPr>
              <a:t> </a:t>
            </a:r>
            <a:r>
              <a:rPr lang="en-GB" sz="2000" dirty="0" err="1">
                <a:solidFill>
                  <a:schemeClr val="tx1">
                    <a:tint val="75000"/>
                  </a:schemeClr>
                </a:solidFill>
              </a:rPr>
              <a:t>internationale</a:t>
            </a:r>
            <a:endParaRPr lang="en-GB" sz="2000" dirty="0">
              <a:solidFill>
                <a:schemeClr val="tx1">
                  <a:tint val="75000"/>
                </a:schemeClr>
              </a:solidFill>
            </a:endParaRPr>
          </a:p>
        </p:txBody>
      </p:sp>
      <p:sp>
        <p:nvSpPr>
          <p:cNvPr id="12" name="Slide Number Placeholder 1">
            <a:extLst>
              <a:ext uri="{FF2B5EF4-FFF2-40B4-BE49-F238E27FC236}">
                <a16:creationId xmlns:a16="http://schemas.microsoft.com/office/drawing/2014/main" xmlns="" id="{CA271922-A3BA-4963-9FBD-AA7A36BC801E}"/>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38</a:t>
            </a:fld>
            <a:endParaRPr lang="en-GB" dirty="0"/>
          </a:p>
        </p:txBody>
      </p:sp>
      <p:sp>
        <p:nvSpPr>
          <p:cNvPr id="16" name="Rectangle 15">
            <a:extLst>
              <a:ext uri="{FF2B5EF4-FFF2-40B4-BE49-F238E27FC236}">
                <a16:creationId xmlns:a16="http://schemas.microsoft.com/office/drawing/2014/main" xmlns=""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err="1">
                <a:latin typeface="Verdana" panose="020B0604030504040204" pitchFamily="34" charset="0"/>
                <a:ea typeface="Verdana" panose="020B0604030504040204" pitchFamily="34" charset="0"/>
                <a:cs typeface="ＭＳ Ｐゴシック" charset="0"/>
              </a:rPr>
              <a:t>Quatrième</a:t>
            </a:r>
            <a:r>
              <a:rPr lang="en-GB" sz="3200" dirty="0">
                <a:latin typeface="Verdana" panose="020B0604030504040204" pitchFamily="34" charset="0"/>
                <a:ea typeface="Verdana" panose="020B0604030504040204" pitchFamily="34" charset="0"/>
                <a:cs typeface="ＭＳ Ｐゴシック" charset="0"/>
              </a:rPr>
              <a:t> </a:t>
            </a:r>
            <a:r>
              <a:rPr lang="en-GB" sz="3200" dirty="0" err="1">
                <a:latin typeface="Verdana" panose="020B0604030504040204" pitchFamily="34" charset="0"/>
                <a:ea typeface="Verdana" panose="020B0604030504040204" pitchFamily="34" charset="0"/>
                <a:cs typeface="ＭＳ Ｐゴシック" charset="0"/>
              </a:rPr>
              <a:t>partie</a:t>
            </a:r>
            <a:endParaRPr lang="en-GB" sz="3200" dirty="0">
              <a:latin typeface="Verdana" panose="020B0604030504040204" pitchFamily="34" charset="0"/>
              <a:ea typeface="Verdana" panose="020B0604030504040204" pitchFamily="34" charset="0"/>
              <a:cs typeface="ＭＳ Ｐゴシック" charset="0"/>
            </a:endParaRPr>
          </a:p>
        </p:txBody>
      </p:sp>
    </p:spTree>
    <p:extLst>
      <p:ext uri="{BB962C8B-B14F-4D97-AF65-F5344CB8AC3E}">
        <p14:creationId xmlns:p14="http://schemas.microsoft.com/office/powerpoint/2010/main" val="7313039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288473" y="99519"/>
            <a:ext cx="785552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a:lnSpc>
                <a:spcPct val="80000"/>
              </a:lnSpc>
            </a:pPr>
            <a:r>
              <a:rPr lang="en-GB" sz="2400" dirty="0">
                <a:latin typeface="Verdana" panose="020B0604030504040204" pitchFamily="34" charset="0"/>
                <a:ea typeface="Verdana" panose="020B0604030504040204" pitchFamily="34" charset="0"/>
              </a:rPr>
              <a:t>Conservation </a:t>
            </a:r>
            <a:r>
              <a:rPr lang="en-GB" sz="2400" dirty="0" err="1">
                <a:latin typeface="Verdana" panose="020B0604030504040204" pitchFamily="34" charset="0"/>
                <a:ea typeface="Verdana" panose="020B0604030504040204" pitchFamily="34" charset="0"/>
              </a:rPr>
              <a:t>accélérée</a:t>
            </a:r>
            <a:r>
              <a:rPr lang="en-GB" sz="2400" dirty="0">
                <a:latin typeface="Verdana" panose="020B0604030504040204" pitchFamily="34" charset="0"/>
                <a:ea typeface="Verdana" panose="020B0604030504040204" pitchFamily="34" charset="0"/>
              </a:rPr>
              <a:t> des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stockées</a:t>
            </a:r>
            <a:r>
              <a:rPr lang="en-GB" sz="2400" dirty="0">
                <a:latin typeface="Verdana" panose="020B0604030504040204" pitchFamily="34" charset="0"/>
                <a:ea typeface="Verdana" panose="020B0604030504040204" pitchFamily="34" charset="0"/>
              </a:rPr>
              <a:t> </a:t>
            </a:r>
          </a:p>
          <a:p>
            <a:pPr algn="r">
              <a:lnSpc>
                <a:spcPct val="80000"/>
              </a:lnSpc>
            </a:pPr>
            <a:r>
              <a:rPr lang="en-GB" sz="2400" dirty="0">
                <a:latin typeface="Verdana" panose="020B0604030504040204" pitchFamily="34" charset="0"/>
                <a:ea typeface="Verdana" panose="020B0604030504040204" pitchFamily="34" charset="0"/>
              </a:rPr>
              <a:t>dans un </a:t>
            </a:r>
            <a:r>
              <a:rPr lang="en-GB" sz="2400" dirty="0" err="1">
                <a:latin typeface="Verdana" panose="020B0604030504040204" pitchFamily="34" charset="0"/>
                <a:ea typeface="Verdana" panose="020B0604030504040204" pitchFamily="34" charset="0"/>
              </a:rPr>
              <a:t>système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informatique</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690062"/>
            <a:ext cx="4572000" cy="3785652"/>
          </a:xfrm>
          <a:prstGeom prst="rect">
            <a:avLst/>
          </a:prstGeom>
        </p:spPr>
        <p:txBody>
          <a:bodyPr>
            <a:spAutoFit/>
          </a:bodyPr>
          <a:lstStyle/>
          <a:p>
            <a:pPr marL="514350" indent="-514350" algn="just">
              <a:buFont typeface="+mj-lt"/>
              <a:buAutoNum type="arabicPeriod"/>
            </a:pPr>
            <a:r>
              <a:rPr lang="en-GB" sz="2000" dirty="0">
                <a:cs typeface="Times New Roman" pitchFamily="18" charset="0"/>
              </a:rPr>
              <a:t>Une </a:t>
            </a:r>
            <a:r>
              <a:rPr lang="en-GB" sz="2000" dirty="0" err="1">
                <a:cs typeface="Times New Roman" pitchFamily="18" charset="0"/>
              </a:rPr>
              <a:t>Partie</a:t>
            </a:r>
            <a:r>
              <a:rPr lang="en-GB" sz="2000" dirty="0">
                <a:cs typeface="Times New Roman" pitchFamily="18" charset="0"/>
              </a:rPr>
              <a:t> peut demander </a:t>
            </a:r>
            <a:r>
              <a:rPr lang="en-GB" sz="2000" dirty="0" err="1">
                <a:cs typeface="Times New Roman" pitchFamily="18" charset="0"/>
              </a:rPr>
              <a:t>à</a:t>
            </a:r>
            <a:r>
              <a:rPr lang="en-GB" sz="2000" dirty="0">
                <a:cs typeface="Times New Roman" pitchFamily="18" charset="0"/>
              </a:rPr>
              <a:t> </a:t>
            </a:r>
            <a:r>
              <a:rPr lang="en-GB" sz="2000" dirty="0" err="1">
                <a:cs typeface="Times New Roman" pitchFamily="18" charset="0"/>
              </a:rPr>
              <a:t>une</a:t>
            </a:r>
            <a:r>
              <a:rPr lang="en-GB" sz="2000" dirty="0">
                <a:cs typeface="Times New Roman" pitchFamily="18" charset="0"/>
              </a:rPr>
              <a:t> </a:t>
            </a:r>
            <a:r>
              <a:rPr lang="en-GB" sz="2000" dirty="0" err="1">
                <a:cs typeface="Times New Roman" pitchFamily="18" charset="0"/>
              </a:rPr>
              <a:t>autre</a:t>
            </a:r>
            <a:r>
              <a:rPr lang="en-GB" sz="2000" dirty="0">
                <a:cs typeface="Times New Roman" pitchFamily="18" charset="0"/>
              </a:rPr>
              <a:t> </a:t>
            </a:r>
            <a:r>
              <a:rPr lang="en-GB" sz="2000" dirty="0" err="1">
                <a:cs typeface="Times New Roman" pitchFamily="18" charset="0"/>
              </a:rPr>
              <a:t>Partie</a:t>
            </a:r>
            <a:r>
              <a:rPr lang="en-GB" sz="2000" dirty="0">
                <a:cs typeface="Times New Roman" pitchFamily="18" charset="0"/>
              </a:rPr>
              <a:t> </a:t>
            </a:r>
            <a:r>
              <a:rPr lang="en-GB" sz="2000" dirty="0" err="1">
                <a:cs typeface="Times New Roman" pitchFamily="18" charset="0"/>
              </a:rPr>
              <a:t>d'ordonner</a:t>
            </a:r>
            <a:r>
              <a:rPr lang="en-GB" sz="2000" dirty="0">
                <a:cs typeface="Times New Roman" pitchFamily="18" charset="0"/>
              </a:rPr>
              <a:t> </a:t>
            </a:r>
            <a:r>
              <a:rPr lang="en-GB" sz="2000" dirty="0" err="1">
                <a:cs typeface="Times New Roman" pitchFamily="18" charset="0"/>
              </a:rPr>
              <a:t>ou</a:t>
            </a:r>
            <a:r>
              <a:rPr lang="en-GB" sz="2000" dirty="0">
                <a:cs typeface="Times New Roman" pitchFamily="18" charset="0"/>
              </a:rPr>
              <a:t> </a:t>
            </a:r>
            <a:r>
              <a:rPr lang="en-GB" sz="2000" dirty="0" err="1">
                <a:cs typeface="Times New Roman" pitchFamily="18" charset="0"/>
              </a:rPr>
              <a:t>d'obtenir</a:t>
            </a:r>
            <a:r>
              <a:rPr lang="en-GB" sz="2000" dirty="0">
                <a:cs typeface="Times New Roman" pitchFamily="18" charset="0"/>
              </a:rPr>
              <a:t> </a:t>
            </a:r>
            <a:r>
              <a:rPr lang="en-GB" sz="2000" dirty="0" err="1">
                <a:cs typeface="Times New Roman" pitchFamily="18" charset="0"/>
              </a:rPr>
              <a:t>autrement</a:t>
            </a:r>
            <a:r>
              <a:rPr lang="en-GB" sz="2000" dirty="0">
                <a:cs typeface="Times New Roman" pitchFamily="18" charset="0"/>
              </a:rPr>
              <a:t> la conservation </a:t>
            </a:r>
            <a:r>
              <a:rPr lang="en-GB" sz="2000" dirty="0" err="1">
                <a:cs typeface="Times New Roman" pitchFamily="18" charset="0"/>
              </a:rPr>
              <a:t>rapide</a:t>
            </a:r>
            <a:r>
              <a:rPr lang="en-GB" sz="2000" dirty="0">
                <a:cs typeface="Times New Roman" pitchFamily="18" charset="0"/>
              </a:rPr>
              <a:t> de </a:t>
            </a:r>
            <a:r>
              <a:rPr lang="en-GB" sz="2000" dirty="0" err="1">
                <a:cs typeface="Times New Roman" pitchFamily="18" charset="0"/>
              </a:rPr>
              <a:t>données</a:t>
            </a:r>
            <a:r>
              <a:rPr lang="en-GB" sz="2000" dirty="0">
                <a:cs typeface="Times New Roman" pitchFamily="18" charset="0"/>
              </a:rPr>
              <a:t> </a:t>
            </a:r>
            <a:r>
              <a:rPr lang="en-GB" sz="2000" dirty="0" err="1">
                <a:cs typeface="Times New Roman" pitchFamily="18" charset="0"/>
              </a:rPr>
              <a:t>stockées</a:t>
            </a:r>
            <a:r>
              <a:rPr lang="en-GB" sz="2000" dirty="0">
                <a:cs typeface="Times New Roman" pitchFamily="18" charset="0"/>
              </a:rPr>
              <a:t> au </a:t>
            </a:r>
            <a:r>
              <a:rPr lang="en-GB" sz="2000" dirty="0" err="1">
                <a:cs typeface="Times New Roman" pitchFamily="18" charset="0"/>
              </a:rPr>
              <a:t>moyen</a:t>
            </a:r>
            <a:r>
              <a:rPr lang="en-GB" sz="2000" dirty="0">
                <a:cs typeface="Times New Roman" pitchFamily="18" charset="0"/>
              </a:rPr>
              <a:t> d'un </a:t>
            </a:r>
            <a:r>
              <a:rPr lang="en-GB" sz="2000" dirty="0" err="1">
                <a:cs typeface="Times New Roman" pitchFamily="18" charset="0"/>
              </a:rPr>
              <a:t>système</a:t>
            </a:r>
            <a:r>
              <a:rPr lang="en-GB" sz="2000" dirty="0">
                <a:cs typeface="Times New Roman" pitchFamily="18" charset="0"/>
              </a:rPr>
              <a:t> </a:t>
            </a:r>
            <a:r>
              <a:rPr lang="en-GB" sz="2000" dirty="0" err="1">
                <a:cs typeface="Times New Roman" pitchFamily="18" charset="0"/>
              </a:rPr>
              <a:t>informatique</a:t>
            </a:r>
            <a:r>
              <a:rPr lang="en-GB" sz="2000" dirty="0">
                <a:cs typeface="Times New Roman" pitchFamily="18" charset="0"/>
              </a:rPr>
              <a:t>, qui est </a:t>
            </a:r>
            <a:r>
              <a:rPr lang="en-GB" sz="2000" dirty="0" err="1">
                <a:cs typeface="Times New Roman" pitchFamily="18" charset="0"/>
              </a:rPr>
              <a:t>situé</a:t>
            </a:r>
            <a:r>
              <a:rPr lang="en-GB" sz="2000" dirty="0">
                <a:cs typeface="Times New Roman" pitchFamily="18" charset="0"/>
              </a:rPr>
              <a:t> sur le </a:t>
            </a:r>
            <a:r>
              <a:rPr lang="en-GB" sz="2000" dirty="0" err="1">
                <a:cs typeface="Times New Roman" pitchFamily="18" charset="0"/>
              </a:rPr>
              <a:t>territoire</a:t>
            </a:r>
            <a:r>
              <a:rPr lang="en-GB" sz="2000" dirty="0">
                <a:cs typeface="Times New Roman" pitchFamily="18" charset="0"/>
              </a:rPr>
              <a:t> de </a:t>
            </a:r>
            <a:r>
              <a:rPr lang="en-GB" sz="2000" dirty="0" err="1">
                <a:cs typeface="Times New Roman" pitchFamily="18" charset="0"/>
              </a:rPr>
              <a:t>cette</a:t>
            </a:r>
            <a:r>
              <a:rPr lang="en-GB" sz="2000" dirty="0">
                <a:cs typeface="Times New Roman" pitchFamily="18" charset="0"/>
              </a:rPr>
              <a:t> </a:t>
            </a:r>
            <a:r>
              <a:rPr lang="en-GB" sz="2000" dirty="0" err="1">
                <a:cs typeface="Times New Roman" pitchFamily="18" charset="0"/>
              </a:rPr>
              <a:t>autre</a:t>
            </a:r>
            <a:r>
              <a:rPr lang="en-GB" sz="2000" dirty="0">
                <a:cs typeface="Times New Roman" pitchFamily="18" charset="0"/>
              </a:rPr>
              <a:t> </a:t>
            </a:r>
            <a:r>
              <a:rPr lang="en-GB" sz="2000" dirty="0" err="1">
                <a:cs typeface="Times New Roman" pitchFamily="18" charset="0"/>
              </a:rPr>
              <a:t>Partie</a:t>
            </a:r>
            <a:r>
              <a:rPr lang="en-GB" sz="2000" dirty="0">
                <a:cs typeface="Times New Roman" pitchFamily="18" charset="0"/>
              </a:rPr>
              <a:t> et </a:t>
            </a:r>
            <a:r>
              <a:rPr lang="en-GB" sz="2000" dirty="0" err="1">
                <a:cs typeface="Times New Roman" pitchFamily="18" charset="0"/>
              </a:rPr>
              <a:t>à</a:t>
            </a:r>
            <a:r>
              <a:rPr lang="en-GB" sz="2000" dirty="0">
                <a:cs typeface="Times New Roman" pitchFamily="18" charset="0"/>
              </a:rPr>
              <a:t> </a:t>
            </a:r>
            <a:r>
              <a:rPr lang="en-GB" sz="2000" dirty="0" err="1">
                <a:cs typeface="Times New Roman" pitchFamily="18" charset="0"/>
              </a:rPr>
              <a:t>l'égard</a:t>
            </a:r>
            <a:r>
              <a:rPr lang="en-GB" sz="2000" dirty="0">
                <a:cs typeface="Times New Roman" pitchFamily="18" charset="0"/>
              </a:rPr>
              <a:t> </a:t>
            </a:r>
            <a:r>
              <a:rPr lang="en-GB" sz="2000" dirty="0" err="1">
                <a:cs typeface="Times New Roman" pitchFamily="18" charset="0"/>
              </a:rPr>
              <a:t>duquel</a:t>
            </a:r>
            <a:r>
              <a:rPr lang="en-GB" sz="2000" dirty="0">
                <a:cs typeface="Times New Roman" pitchFamily="18" charset="0"/>
              </a:rPr>
              <a:t> la </a:t>
            </a:r>
            <a:r>
              <a:rPr lang="en-GB" sz="2000" dirty="0" err="1">
                <a:cs typeface="Times New Roman" pitchFamily="18" charset="0"/>
              </a:rPr>
              <a:t>Partie</a:t>
            </a:r>
            <a:r>
              <a:rPr lang="en-GB" sz="2000" dirty="0">
                <a:cs typeface="Times New Roman" pitchFamily="18" charset="0"/>
              </a:rPr>
              <a:t> </a:t>
            </a:r>
            <a:r>
              <a:rPr lang="en-GB" sz="2000" dirty="0" err="1">
                <a:cs typeface="Times New Roman" pitchFamily="18" charset="0"/>
              </a:rPr>
              <a:t>requérante</a:t>
            </a:r>
            <a:r>
              <a:rPr lang="en-GB" sz="2000" dirty="0">
                <a:cs typeface="Times New Roman" pitchFamily="18" charset="0"/>
              </a:rPr>
              <a:t> a </a:t>
            </a:r>
            <a:r>
              <a:rPr lang="en-GB" sz="2000" dirty="0" err="1">
                <a:cs typeface="Times New Roman" pitchFamily="18" charset="0"/>
              </a:rPr>
              <a:t>l'intention</a:t>
            </a:r>
            <a:r>
              <a:rPr lang="en-GB" sz="2000" dirty="0">
                <a:cs typeface="Times New Roman" pitchFamily="18" charset="0"/>
              </a:rPr>
              <a:t> de </a:t>
            </a:r>
            <a:r>
              <a:rPr lang="en-GB" sz="2000" dirty="0" err="1">
                <a:cs typeface="Times New Roman" pitchFamily="18" charset="0"/>
              </a:rPr>
              <a:t>présenter</a:t>
            </a:r>
            <a:r>
              <a:rPr lang="en-GB" sz="2000" dirty="0">
                <a:cs typeface="Times New Roman" pitchFamily="18" charset="0"/>
              </a:rPr>
              <a:t> </a:t>
            </a:r>
            <a:r>
              <a:rPr lang="en-GB" sz="2000" dirty="0" err="1">
                <a:cs typeface="Times New Roman" pitchFamily="18" charset="0"/>
              </a:rPr>
              <a:t>une</a:t>
            </a:r>
            <a:r>
              <a:rPr lang="en-GB" sz="2000" dirty="0">
                <a:cs typeface="Times New Roman" pitchFamily="18" charset="0"/>
              </a:rPr>
              <a:t> </a:t>
            </a:r>
            <a:r>
              <a:rPr lang="en-GB" sz="2000" dirty="0" err="1">
                <a:cs typeface="Times New Roman" pitchFamily="18" charset="0"/>
              </a:rPr>
              <a:t>demande</a:t>
            </a:r>
            <a:r>
              <a:rPr lang="en-GB" sz="2000" dirty="0">
                <a:cs typeface="Times New Roman" pitchFamily="18" charset="0"/>
              </a:rPr>
              <a:t> </a:t>
            </a:r>
            <a:r>
              <a:rPr lang="en-GB" sz="2000" dirty="0" err="1">
                <a:cs typeface="Times New Roman" pitchFamily="18" charset="0"/>
              </a:rPr>
              <a:t>d'entraide</a:t>
            </a:r>
            <a:r>
              <a:rPr lang="en-GB" sz="2000" dirty="0">
                <a:cs typeface="Times New Roman" pitchFamily="18" charset="0"/>
              </a:rPr>
              <a:t> pour la perquisition </a:t>
            </a:r>
            <a:r>
              <a:rPr lang="en-GB" sz="2000" dirty="0" err="1">
                <a:cs typeface="Times New Roman" pitchFamily="18" charset="0"/>
              </a:rPr>
              <a:t>ou</a:t>
            </a:r>
            <a:r>
              <a:rPr lang="en-GB" sz="2000" dirty="0">
                <a:cs typeface="Times New Roman" pitchFamily="18" charset="0"/>
              </a:rPr>
              <a:t> </a:t>
            </a:r>
            <a:r>
              <a:rPr lang="en-GB" sz="2000" dirty="0" err="1">
                <a:cs typeface="Times New Roman" pitchFamily="18" charset="0"/>
              </a:rPr>
              <a:t>l'accès</a:t>
            </a:r>
            <a:r>
              <a:rPr lang="en-GB" sz="2000" dirty="0">
                <a:cs typeface="Times New Roman" pitchFamily="18" charset="0"/>
              </a:rPr>
              <a:t> </a:t>
            </a:r>
            <a:r>
              <a:rPr lang="en-GB" sz="2000" dirty="0" err="1">
                <a:cs typeface="Times New Roman" pitchFamily="18" charset="0"/>
              </a:rPr>
              <a:t>similaire</a:t>
            </a:r>
            <a:r>
              <a:rPr lang="en-GB" sz="2000" dirty="0">
                <a:cs typeface="Times New Roman" pitchFamily="18" charset="0"/>
              </a:rPr>
              <a:t>, la </a:t>
            </a:r>
            <a:r>
              <a:rPr lang="en-GB" sz="2000" dirty="0" err="1">
                <a:cs typeface="Times New Roman" pitchFamily="18" charset="0"/>
              </a:rPr>
              <a:t>saisie</a:t>
            </a:r>
            <a:r>
              <a:rPr lang="en-GB" sz="2000" dirty="0">
                <a:cs typeface="Times New Roman" pitchFamily="18" charset="0"/>
              </a:rPr>
              <a:t> </a:t>
            </a:r>
            <a:r>
              <a:rPr lang="en-GB" sz="2000" dirty="0" err="1">
                <a:cs typeface="Times New Roman" pitchFamily="18" charset="0"/>
              </a:rPr>
              <a:t>ou</a:t>
            </a:r>
            <a:r>
              <a:rPr lang="en-GB" sz="2000" dirty="0">
                <a:cs typeface="Times New Roman" pitchFamily="18" charset="0"/>
              </a:rPr>
              <a:t> la </a:t>
            </a:r>
            <a:r>
              <a:rPr lang="en-GB" sz="2000" dirty="0" err="1">
                <a:cs typeface="Times New Roman" pitchFamily="18" charset="0"/>
              </a:rPr>
              <a:t>sécurisation</a:t>
            </a:r>
            <a:r>
              <a:rPr lang="en-GB" sz="2000" dirty="0">
                <a:cs typeface="Times New Roman" pitchFamily="18" charset="0"/>
              </a:rPr>
              <a:t> </a:t>
            </a:r>
            <a:r>
              <a:rPr lang="en-GB" sz="2000" dirty="0" err="1">
                <a:cs typeface="Times New Roman" pitchFamily="18" charset="0"/>
              </a:rPr>
              <a:t>similaire</a:t>
            </a:r>
            <a:r>
              <a:rPr lang="en-GB" sz="2000" dirty="0">
                <a:cs typeface="Times New Roman" pitchFamily="18" charset="0"/>
              </a:rPr>
              <a:t>, </a:t>
            </a:r>
            <a:r>
              <a:rPr lang="en-GB" sz="2000" dirty="0" err="1">
                <a:cs typeface="Times New Roman" pitchFamily="18" charset="0"/>
              </a:rPr>
              <a:t>ou</a:t>
            </a:r>
            <a:r>
              <a:rPr lang="en-GB" sz="2000" dirty="0">
                <a:cs typeface="Times New Roman" pitchFamily="18" charset="0"/>
              </a:rPr>
              <a:t> la divulgation des </a:t>
            </a:r>
            <a:r>
              <a:rPr lang="en-GB" sz="2000" dirty="0" err="1">
                <a:cs typeface="Times New Roman" pitchFamily="18" charset="0"/>
              </a:rPr>
              <a:t>données</a:t>
            </a:r>
            <a:r>
              <a:rPr lang="en-GB" sz="2000" dirty="0">
                <a:cs typeface="Times New Roman" pitchFamily="18" charset="0"/>
              </a:rPr>
              <a:t>.</a:t>
            </a:r>
            <a:endParaRPr lang="en-US" sz="2000" dirty="0"/>
          </a:p>
        </p:txBody>
      </p:sp>
      <p:sp>
        <p:nvSpPr>
          <p:cNvPr id="5" name="Rectangle 4">
            <a:extLst>
              <a:ext uri="{FF2B5EF4-FFF2-40B4-BE49-F238E27FC236}">
                <a16:creationId xmlns:a16="http://schemas.microsoft.com/office/drawing/2014/main" xmlns="" id="{1DF412E0-B151-8140-826D-43D6C202058F}"/>
              </a:ext>
            </a:extLst>
          </p:cNvPr>
          <p:cNvSpPr/>
          <p:nvPr/>
        </p:nvSpPr>
        <p:spPr>
          <a:xfrm>
            <a:off x="4874456" y="2754206"/>
            <a:ext cx="4148000" cy="1569660"/>
          </a:xfrm>
          <a:prstGeom prst="rect">
            <a:avLst/>
          </a:prstGeom>
        </p:spPr>
        <p:txBody>
          <a:bodyPr wrap="square">
            <a:spAutoFit/>
          </a:bodyPr>
          <a:lstStyle/>
          <a:p>
            <a:pPr marL="285750" indent="-285750" algn="just">
              <a:buFont typeface="Arial" panose="020B0604020202020204" pitchFamily="34" charset="0"/>
              <a:buChar char="•"/>
            </a:pPr>
            <a:r>
              <a:rPr lang="en-GB" sz="2400" b="1" dirty="0">
                <a:solidFill>
                  <a:srgbClr val="C00000"/>
                </a:solidFill>
                <a:cs typeface="Times New Roman" pitchFamily="18" charset="0"/>
              </a:rPr>
              <a:t>la conservation </a:t>
            </a:r>
            <a:r>
              <a:rPr lang="en-GB" sz="2400" b="1" dirty="0" err="1">
                <a:solidFill>
                  <a:srgbClr val="C00000"/>
                </a:solidFill>
                <a:cs typeface="Times New Roman" pitchFamily="18" charset="0"/>
              </a:rPr>
              <a:t>rapide</a:t>
            </a:r>
            <a:r>
              <a:rPr lang="en-GB" sz="2400" b="1" dirty="0">
                <a:solidFill>
                  <a:srgbClr val="C00000"/>
                </a:solidFill>
                <a:cs typeface="Times New Roman" pitchFamily="18" charset="0"/>
              </a:rPr>
              <a:t> des </a:t>
            </a:r>
            <a:r>
              <a:rPr lang="en-GB" sz="2400" b="1" dirty="0" err="1">
                <a:solidFill>
                  <a:srgbClr val="C00000"/>
                </a:solidFill>
                <a:cs typeface="Times New Roman" pitchFamily="18" charset="0"/>
              </a:rPr>
              <a:t>données</a:t>
            </a:r>
            <a:r>
              <a:rPr lang="en-GB" sz="2400" b="1" dirty="0">
                <a:solidFill>
                  <a:srgbClr val="C00000"/>
                </a:solidFill>
                <a:cs typeface="Times New Roman" pitchFamily="18" charset="0"/>
              </a:rPr>
              <a:t> </a:t>
            </a:r>
            <a:r>
              <a:rPr lang="en-GB" sz="2400" b="1" dirty="0" err="1">
                <a:solidFill>
                  <a:srgbClr val="C00000"/>
                </a:solidFill>
                <a:cs typeface="Times New Roman" pitchFamily="18" charset="0"/>
              </a:rPr>
              <a:t>stockées</a:t>
            </a:r>
            <a:r>
              <a:rPr lang="en-GB" sz="2400" b="1" dirty="0">
                <a:solidFill>
                  <a:srgbClr val="C00000"/>
                </a:solidFill>
                <a:cs typeface="Times New Roman" pitchFamily="18" charset="0"/>
              </a:rPr>
              <a:t> au </a:t>
            </a:r>
            <a:r>
              <a:rPr lang="en-GB" sz="2400" b="1" dirty="0" err="1">
                <a:solidFill>
                  <a:srgbClr val="C00000"/>
                </a:solidFill>
                <a:cs typeface="Times New Roman" pitchFamily="18" charset="0"/>
              </a:rPr>
              <a:t>moyen</a:t>
            </a:r>
            <a:r>
              <a:rPr lang="en-GB" sz="2400" b="1" dirty="0">
                <a:solidFill>
                  <a:srgbClr val="C00000"/>
                </a:solidFill>
                <a:cs typeface="Times New Roman" pitchFamily="18" charset="0"/>
              </a:rPr>
              <a:t> d'un </a:t>
            </a:r>
            <a:r>
              <a:rPr lang="en-GB" sz="2400" b="1" dirty="0" err="1">
                <a:solidFill>
                  <a:srgbClr val="C00000"/>
                </a:solidFill>
                <a:cs typeface="Times New Roman" pitchFamily="18" charset="0"/>
              </a:rPr>
              <a:t>ordinateur</a:t>
            </a:r>
            <a:r>
              <a:rPr lang="en-GB" sz="2400" b="1" dirty="0">
                <a:solidFill>
                  <a:srgbClr val="C00000"/>
                </a:solidFill>
                <a:cs typeface="Times New Roman" pitchFamily="18" charset="0"/>
              </a:rPr>
              <a:t> </a:t>
            </a:r>
            <a:r>
              <a:rPr lang="en-GB" sz="2400" b="1" dirty="0" err="1">
                <a:solidFill>
                  <a:srgbClr val="C00000"/>
                </a:solidFill>
                <a:cs typeface="Times New Roman" pitchFamily="18" charset="0"/>
              </a:rPr>
              <a:t>situé</a:t>
            </a:r>
            <a:r>
              <a:rPr lang="en-GB" sz="2400" b="1" dirty="0">
                <a:solidFill>
                  <a:srgbClr val="C00000"/>
                </a:solidFill>
                <a:cs typeface="Times New Roman" pitchFamily="18" charset="0"/>
              </a:rPr>
              <a:t> sur le </a:t>
            </a:r>
            <a:r>
              <a:rPr lang="en-GB" sz="2400" b="1" dirty="0" err="1">
                <a:solidFill>
                  <a:srgbClr val="C00000"/>
                </a:solidFill>
                <a:cs typeface="Times New Roman" pitchFamily="18" charset="0"/>
              </a:rPr>
              <a:t>territoire</a:t>
            </a:r>
            <a:r>
              <a:rPr lang="en-GB" sz="2400" b="1" dirty="0">
                <a:solidFill>
                  <a:srgbClr val="C00000"/>
                </a:solidFill>
                <a:cs typeface="Times New Roman" pitchFamily="18" charset="0"/>
              </a:rPr>
              <a:t> de </a:t>
            </a:r>
            <a:r>
              <a:rPr lang="en-GB" sz="2400" b="1" dirty="0" err="1">
                <a:solidFill>
                  <a:srgbClr val="C00000"/>
                </a:solidFill>
                <a:cs typeface="Times New Roman" pitchFamily="18" charset="0"/>
              </a:rPr>
              <a:t>l'autre</a:t>
            </a:r>
            <a:r>
              <a:rPr lang="en-GB" sz="2400" b="1" dirty="0">
                <a:solidFill>
                  <a:srgbClr val="C00000"/>
                </a:solidFill>
                <a:cs typeface="Times New Roman" pitchFamily="18" charset="0"/>
              </a:rPr>
              <a:t> </a:t>
            </a:r>
            <a:r>
              <a:rPr lang="en-GB" sz="2400" b="1" dirty="0" err="1">
                <a:solidFill>
                  <a:srgbClr val="C00000"/>
                </a:solidFill>
                <a:cs typeface="Times New Roman" pitchFamily="18" charset="0"/>
              </a:rPr>
              <a:t>partie</a:t>
            </a:r>
            <a:r>
              <a:rPr lang="en-GB" sz="2400" b="1" dirty="0">
                <a:solidFill>
                  <a:srgbClr val="C00000"/>
                </a:solidFill>
                <a:cs typeface="Times New Roman" pitchFamily="18" charset="0"/>
              </a:rPr>
              <a:t> </a:t>
            </a:r>
          </a:p>
        </p:txBody>
      </p:sp>
      <p:sp>
        <p:nvSpPr>
          <p:cNvPr id="12" name="Slide Number Placeholder 1">
            <a:extLst>
              <a:ext uri="{FF2B5EF4-FFF2-40B4-BE49-F238E27FC236}">
                <a16:creationId xmlns:a16="http://schemas.microsoft.com/office/drawing/2014/main" xmlns="" id="{C695757F-6BF8-4CFB-9361-35776D69D3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39</a:t>
            </a:fld>
            <a:endParaRPr lang="en-GB" dirty="0"/>
          </a:p>
        </p:txBody>
      </p:sp>
    </p:spTree>
    <p:extLst>
      <p:ext uri="{BB962C8B-B14F-4D97-AF65-F5344CB8AC3E}">
        <p14:creationId xmlns:p14="http://schemas.microsoft.com/office/powerpoint/2010/main" val="2721874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Première </a:t>
            </a:r>
            <a:r>
              <a:rPr lang="en-GB" sz="3200" dirty="0" err="1">
                <a:latin typeface="Verdana" panose="020B0604030504040204" pitchFamily="34" charset="0"/>
                <a:ea typeface="Verdana" panose="020B0604030504040204" pitchFamily="34" charset="0"/>
                <a:cs typeface="ＭＳ Ｐゴシック" charset="0"/>
              </a:rPr>
              <a:t>partie</a:t>
            </a:r>
            <a:r>
              <a:rPr lang="en-GB" sz="3200" dirty="0">
                <a:latin typeface="Verdana" panose="020B0604030504040204" pitchFamily="34" charset="0"/>
                <a:ea typeface="Verdana" panose="020B0604030504040204" pitchFamily="34" charset="0"/>
                <a:cs typeface="ＭＳ Ｐゴシック" charset="0"/>
              </a:rPr>
              <a:t> </a:t>
            </a:r>
          </a:p>
        </p:txBody>
      </p:sp>
      <p:sp>
        <p:nvSpPr>
          <p:cNvPr id="5" name="Rectangle 4">
            <a:extLst>
              <a:ext uri="{FF2B5EF4-FFF2-40B4-BE49-F238E27FC236}">
                <a16:creationId xmlns:a16="http://schemas.microsoft.com/office/drawing/2014/main" xmlns="" id="{7FA81925-418B-D44C-9255-2AEBBFBC0ADA}"/>
              </a:ext>
            </a:extLst>
          </p:cNvPr>
          <p:cNvSpPr/>
          <p:nvPr/>
        </p:nvSpPr>
        <p:spPr>
          <a:xfrm>
            <a:off x="469146" y="4115732"/>
            <a:ext cx="8933934" cy="496161"/>
          </a:xfrm>
          <a:prstGeom prst="rect">
            <a:avLst/>
          </a:prstGeom>
        </p:spPr>
        <p:txBody>
          <a:bodyPr wrap="square">
            <a:spAutoFit/>
          </a:bodyPr>
          <a:lstStyle/>
          <a:p>
            <a:pPr>
              <a:lnSpc>
                <a:spcPct val="80000"/>
              </a:lnSpc>
            </a:pPr>
            <a:r>
              <a:rPr lang="en-GB" sz="3200" b="1" dirty="0">
                <a:ea typeface="+mj-ea"/>
                <a:cs typeface="+mj-cs"/>
              </a:rPr>
              <a:t>La dimension </a:t>
            </a:r>
            <a:r>
              <a:rPr lang="en-GB" sz="3200" b="1" dirty="0" err="1">
                <a:ea typeface="+mj-ea"/>
                <a:cs typeface="+mj-cs"/>
              </a:rPr>
              <a:t>internationale</a:t>
            </a:r>
            <a:r>
              <a:rPr lang="en-GB" sz="3200" b="1" dirty="0">
                <a:ea typeface="+mj-ea"/>
                <a:cs typeface="+mj-cs"/>
              </a:rPr>
              <a:t> de la </a:t>
            </a:r>
            <a:r>
              <a:rPr lang="en-GB" sz="3200" b="1" dirty="0" err="1">
                <a:ea typeface="+mj-ea"/>
                <a:cs typeface="+mj-cs"/>
              </a:rPr>
              <a:t>cybercriminalité</a:t>
            </a:r>
            <a:endParaRPr lang="en-GB" sz="3200" b="1" dirty="0">
              <a:ea typeface="+mj-ea"/>
              <a:cs typeface="+mj-cs"/>
            </a:endParaRPr>
          </a:p>
        </p:txBody>
      </p:sp>
      <p:sp>
        <p:nvSpPr>
          <p:cNvPr id="16" name="Text Placeholder 2">
            <a:extLst>
              <a:ext uri="{FF2B5EF4-FFF2-40B4-BE49-F238E27FC236}">
                <a16:creationId xmlns:a16="http://schemas.microsoft.com/office/drawing/2014/main" xmlns=""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Concepts de base de la </a:t>
            </a:r>
            <a:r>
              <a:rPr lang="en-GB" sz="2000" dirty="0" err="1">
                <a:solidFill>
                  <a:schemeClr val="tx1">
                    <a:tint val="75000"/>
                  </a:schemeClr>
                </a:solidFill>
              </a:rPr>
              <a:t>coopération</a:t>
            </a:r>
            <a:r>
              <a:rPr lang="en-GB" sz="2000" dirty="0">
                <a:solidFill>
                  <a:schemeClr val="tx1">
                    <a:tint val="75000"/>
                  </a:schemeClr>
                </a:solidFill>
              </a:rPr>
              <a:t> </a:t>
            </a:r>
            <a:r>
              <a:rPr lang="en-GB" sz="2000" dirty="0" err="1">
                <a:solidFill>
                  <a:schemeClr val="tx1">
                    <a:tint val="75000"/>
                  </a:schemeClr>
                </a:solidFill>
              </a:rPr>
              <a:t>internationale</a:t>
            </a:r>
            <a:endParaRPr lang="en-GB" sz="2000" dirty="0">
              <a:solidFill>
                <a:schemeClr val="tx1">
                  <a:tint val="75000"/>
                </a:schemeClr>
              </a:solidFill>
            </a:endParaRP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89546"/>
            <a:ext cx="4572000" cy="5078313"/>
          </a:xfrm>
          <a:prstGeom prst="rect">
            <a:avLst/>
          </a:prstGeom>
        </p:spPr>
        <p:txBody>
          <a:bodyPr>
            <a:spAutoFit/>
          </a:bodyPr>
          <a:lstStyle/>
          <a:p>
            <a:pPr marL="457200" indent="-457200" algn="just">
              <a:buFont typeface="+mj-lt"/>
              <a:buAutoNum type="arabicPeriod" startAt="2"/>
              <a:defRPr/>
            </a:pPr>
            <a:r>
              <a:rPr lang="en-US" dirty="0">
                <a:cs typeface="Times New Roman" pitchFamily="18" charset="0"/>
              </a:rPr>
              <a:t>Une </a:t>
            </a:r>
            <a:r>
              <a:rPr lang="en-US" dirty="0" err="1">
                <a:cs typeface="Times New Roman" pitchFamily="18" charset="0"/>
              </a:rPr>
              <a:t>demande</a:t>
            </a:r>
            <a:r>
              <a:rPr lang="en-US" dirty="0">
                <a:cs typeface="Times New Roman" pitchFamily="18" charset="0"/>
              </a:rPr>
              <a:t> ... doit </a:t>
            </a:r>
            <a:r>
              <a:rPr lang="en-US" dirty="0" err="1">
                <a:cs typeface="Times New Roman" pitchFamily="18" charset="0"/>
              </a:rPr>
              <a:t>préciser</a:t>
            </a:r>
            <a:r>
              <a:rPr lang="en-US" dirty="0">
                <a:cs typeface="Times New Roman" pitchFamily="18" charset="0"/>
              </a:rPr>
              <a:t> :</a:t>
            </a:r>
          </a:p>
          <a:p>
            <a:pPr marL="457200" indent="-457200" algn="just">
              <a:buFont typeface="+mj-lt"/>
              <a:buAutoNum type="arabicPeriod" startAt="2"/>
              <a:defRPr/>
            </a:pPr>
            <a:endParaRPr lang="en-US" dirty="0">
              <a:cs typeface="Times New Roman" pitchFamily="18" charset="0"/>
            </a:endParaRPr>
          </a:p>
          <a:p>
            <a:pPr algn="just">
              <a:defRPr/>
            </a:pPr>
            <a:r>
              <a:rPr lang="en-US" dirty="0">
                <a:cs typeface="Times New Roman" pitchFamily="18" charset="0"/>
              </a:rPr>
              <a:t>a. </a:t>
            </a:r>
            <a:r>
              <a:rPr lang="en-US" dirty="0" err="1">
                <a:cs typeface="Times New Roman" pitchFamily="18" charset="0"/>
              </a:rPr>
              <a:t>l'autorité</a:t>
            </a:r>
            <a:r>
              <a:rPr lang="en-US" dirty="0">
                <a:cs typeface="Times New Roman" pitchFamily="18" charset="0"/>
              </a:rPr>
              <a:t> qui </a:t>
            </a:r>
            <a:r>
              <a:rPr lang="en-US" dirty="0" err="1">
                <a:cs typeface="Times New Roman" pitchFamily="18" charset="0"/>
              </a:rPr>
              <a:t>demande</a:t>
            </a:r>
            <a:r>
              <a:rPr lang="en-US" dirty="0">
                <a:cs typeface="Times New Roman" pitchFamily="18" charset="0"/>
              </a:rPr>
              <a:t> la conservation ;</a:t>
            </a:r>
          </a:p>
          <a:p>
            <a:pPr algn="just">
              <a:defRPr/>
            </a:pPr>
            <a:r>
              <a:rPr lang="en-US" dirty="0">
                <a:cs typeface="Times New Roman" pitchFamily="18" charset="0"/>
              </a:rPr>
              <a:t>b. </a:t>
            </a:r>
            <a:r>
              <a:rPr lang="en-US" dirty="0" err="1">
                <a:cs typeface="Times New Roman" pitchFamily="18" charset="0"/>
              </a:rPr>
              <a:t>l'infraction</a:t>
            </a:r>
            <a:r>
              <a:rPr lang="en-US" dirty="0">
                <a:cs typeface="Times New Roman" pitchFamily="18" charset="0"/>
              </a:rPr>
              <a:t> qui fait </a:t>
            </a:r>
            <a:r>
              <a:rPr lang="en-US" dirty="0" err="1">
                <a:cs typeface="Times New Roman" pitchFamily="18" charset="0"/>
              </a:rPr>
              <a:t>l'objet</a:t>
            </a:r>
            <a:r>
              <a:rPr lang="en-US" dirty="0">
                <a:cs typeface="Times New Roman" pitchFamily="18" charset="0"/>
              </a:rPr>
              <a:t> </a:t>
            </a:r>
            <a:r>
              <a:rPr lang="en-US" dirty="0" err="1">
                <a:cs typeface="Times New Roman" pitchFamily="18" charset="0"/>
              </a:rPr>
              <a:t>d'une</a:t>
            </a:r>
            <a:r>
              <a:rPr lang="en-US" dirty="0">
                <a:cs typeface="Times New Roman" pitchFamily="18" charset="0"/>
              </a:rPr>
              <a:t> </a:t>
            </a:r>
            <a:r>
              <a:rPr lang="en-US" dirty="0" err="1">
                <a:cs typeface="Times New Roman" pitchFamily="18" charset="0"/>
              </a:rPr>
              <a:t>enquête</a:t>
            </a:r>
            <a:r>
              <a:rPr lang="en-US" dirty="0">
                <a:cs typeface="Times New Roman" pitchFamily="18" charset="0"/>
              </a:rPr>
              <a:t> </a:t>
            </a:r>
            <a:r>
              <a:rPr lang="en-US" dirty="0" err="1">
                <a:cs typeface="Times New Roman" pitchFamily="18" charset="0"/>
              </a:rPr>
              <a:t>ou</a:t>
            </a:r>
            <a:r>
              <a:rPr lang="en-US" dirty="0">
                <a:cs typeface="Times New Roman" pitchFamily="18" charset="0"/>
              </a:rPr>
              <a:t> </a:t>
            </a:r>
            <a:r>
              <a:rPr lang="en-US" dirty="0" err="1">
                <a:cs typeface="Times New Roman" pitchFamily="18" charset="0"/>
              </a:rPr>
              <a:t>d'une</a:t>
            </a:r>
            <a:r>
              <a:rPr lang="en-US" dirty="0">
                <a:cs typeface="Times New Roman" pitchFamily="18" charset="0"/>
              </a:rPr>
              <a:t> </a:t>
            </a:r>
            <a:r>
              <a:rPr lang="en-US" dirty="0" err="1">
                <a:cs typeface="Times New Roman" pitchFamily="18" charset="0"/>
              </a:rPr>
              <a:t>procédure</a:t>
            </a:r>
            <a:r>
              <a:rPr lang="en-US" dirty="0">
                <a:cs typeface="Times New Roman" pitchFamily="18" charset="0"/>
              </a:rPr>
              <a:t> </a:t>
            </a:r>
            <a:r>
              <a:rPr lang="en-US" dirty="0" err="1">
                <a:cs typeface="Times New Roman" pitchFamily="18" charset="0"/>
              </a:rPr>
              <a:t>pénale</a:t>
            </a:r>
            <a:r>
              <a:rPr lang="en-US" dirty="0">
                <a:cs typeface="Times New Roman" pitchFamily="18" charset="0"/>
              </a:rPr>
              <a:t> et un </a:t>
            </a:r>
            <a:r>
              <a:rPr lang="en-US" dirty="0" err="1">
                <a:cs typeface="Times New Roman" pitchFamily="18" charset="0"/>
              </a:rPr>
              <a:t>bref</a:t>
            </a:r>
            <a:r>
              <a:rPr lang="en-US" dirty="0">
                <a:cs typeface="Times New Roman" pitchFamily="18" charset="0"/>
              </a:rPr>
              <a:t> résumé des faits qui </a:t>
            </a:r>
            <a:r>
              <a:rPr lang="en-US" dirty="0" err="1">
                <a:cs typeface="Times New Roman" pitchFamily="18" charset="0"/>
              </a:rPr>
              <a:t>s'y</a:t>
            </a:r>
            <a:r>
              <a:rPr lang="en-US" dirty="0">
                <a:cs typeface="Times New Roman" pitchFamily="18" charset="0"/>
              </a:rPr>
              <a:t> </a:t>
            </a:r>
            <a:r>
              <a:rPr lang="en-US" dirty="0" err="1">
                <a:cs typeface="Times New Roman" pitchFamily="18" charset="0"/>
              </a:rPr>
              <a:t>rapportent</a:t>
            </a:r>
            <a:r>
              <a:rPr lang="en-US" dirty="0">
                <a:cs typeface="Times New Roman" pitchFamily="18" charset="0"/>
              </a:rPr>
              <a:t> ;</a:t>
            </a:r>
          </a:p>
          <a:p>
            <a:pPr algn="just">
              <a:defRPr/>
            </a:pPr>
            <a:r>
              <a:rPr lang="en-US" dirty="0">
                <a:cs typeface="Times New Roman" pitchFamily="18" charset="0"/>
              </a:rPr>
              <a:t>c. les </a:t>
            </a:r>
            <a:r>
              <a:rPr lang="en-US" dirty="0" err="1">
                <a:cs typeface="Times New Roman" pitchFamily="18" charset="0"/>
              </a:rPr>
              <a:t>données</a:t>
            </a:r>
            <a:r>
              <a:rPr lang="en-US" dirty="0">
                <a:cs typeface="Times New Roman" pitchFamily="18" charset="0"/>
              </a:rPr>
              <a:t> </a:t>
            </a:r>
            <a:r>
              <a:rPr lang="en-US" dirty="0" err="1">
                <a:cs typeface="Times New Roman" pitchFamily="18" charset="0"/>
              </a:rPr>
              <a:t>informatiques</a:t>
            </a:r>
            <a:r>
              <a:rPr lang="en-US" dirty="0">
                <a:cs typeface="Times New Roman" pitchFamily="18" charset="0"/>
              </a:rPr>
              <a:t> </a:t>
            </a:r>
            <a:r>
              <a:rPr lang="en-US" dirty="0" err="1">
                <a:cs typeface="Times New Roman" pitchFamily="18" charset="0"/>
              </a:rPr>
              <a:t>stockées</a:t>
            </a:r>
            <a:r>
              <a:rPr lang="en-US" dirty="0">
                <a:cs typeface="Times New Roman" pitchFamily="18" charset="0"/>
              </a:rPr>
              <a:t> </a:t>
            </a:r>
            <a:r>
              <a:rPr lang="en-US" dirty="0" err="1">
                <a:cs typeface="Times New Roman" pitchFamily="18" charset="0"/>
              </a:rPr>
              <a:t>à</a:t>
            </a:r>
            <a:r>
              <a:rPr lang="en-US" dirty="0">
                <a:cs typeface="Times New Roman" pitchFamily="18" charset="0"/>
              </a:rPr>
              <a:t> conserver et </a:t>
            </a:r>
            <a:r>
              <a:rPr lang="en-US" dirty="0" err="1">
                <a:cs typeface="Times New Roman" pitchFamily="18" charset="0"/>
              </a:rPr>
              <a:t>leur</a:t>
            </a:r>
            <a:r>
              <a:rPr lang="en-US" dirty="0">
                <a:cs typeface="Times New Roman" pitchFamily="18" charset="0"/>
              </a:rPr>
              <a:t> lien avec </a:t>
            </a:r>
            <a:r>
              <a:rPr lang="en-US" dirty="0" err="1">
                <a:cs typeface="Times New Roman" pitchFamily="18" charset="0"/>
              </a:rPr>
              <a:t>l'infraction</a:t>
            </a:r>
            <a:r>
              <a:rPr lang="en-US" dirty="0">
                <a:cs typeface="Times New Roman" pitchFamily="18" charset="0"/>
              </a:rPr>
              <a:t> ;</a:t>
            </a:r>
          </a:p>
          <a:p>
            <a:pPr algn="just">
              <a:defRPr/>
            </a:pPr>
            <a:r>
              <a:rPr lang="en-US" dirty="0">
                <a:cs typeface="Times New Roman" pitchFamily="18" charset="0"/>
              </a:rPr>
              <a:t>d. </a:t>
            </a:r>
            <a:r>
              <a:rPr lang="en-US" dirty="0" err="1">
                <a:cs typeface="Times New Roman" pitchFamily="18" charset="0"/>
              </a:rPr>
              <a:t>toute</a:t>
            </a:r>
            <a:r>
              <a:rPr lang="en-US" dirty="0">
                <a:cs typeface="Times New Roman" pitchFamily="18" charset="0"/>
              </a:rPr>
              <a:t> information disponible </a:t>
            </a:r>
            <a:r>
              <a:rPr lang="en-US" dirty="0" err="1">
                <a:cs typeface="Times New Roman" pitchFamily="18" charset="0"/>
              </a:rPr>
              <a:t>permettant</a:t>
            </a:r>
            <a:r>
              <a:rPr lang="en-US" dirty="0">
                <a:cs typeface="Times New Roman" pitchFamily="18" charset="0"/>
              </a:rPr>
              <a:t> </a:t>
            </a:r>
            <a:r>
              <a:rPr lang="en-US" dirty="0" err="1">
                <a:cs typeface="Times New Roman" pitchFamily="18" charset="0"/>
              </a:rPr>
              <a:t>d'identifier</a:t>
            </a:r>
            <a:r>
              <a:rPr lang="en-US" dirty="0">
                <a:cs typeface="Times New Roman" pitchFamily="18" charset="0"/>
              </a:rPr>
              <a:t> le </a:t>
            </a:r>
            <a:r>
              <a:rPr lang="en-US" dirty="0" err="1">
                <a:cs typeface="Times New Roman" pitchFamily="18" charset="0"/>
              </a:rPr>
              <a:t>détenteur</a:t>
            </a:r>
            <a:r>
              <a:rPr lang="en-US" dirty="0">
                <a:cs typeface="Times New Roman" pitchFamily="18" charset="0"/>
              </a:rPr>
              <a:t> des </a:t>
            </a:r>
            <a:r>
              <a:rPr lang="en-US" dirty="0" err="1">
                <a:cs typeface="Times New Roman" pitchFamily="18" charset="0"/>
              </a:rPr>
              <a:t>données</a:t>
            </a:r>
            <a:r>
              <a:rPr lang="en-US" dirty="0">
                <a:cs typeface="Times New Roman" pitchFamily="18" charset="0"/>
              </a:rPr>
              <a:t> </a:t>
            </a:r>
            <a:r>
              <a:rPr lang="en-US" dirty="0" err="1">
                <a:cs typeface="Times New Roman" pitchFamily="18" charset="0"/>
              </a:rPr>
              <a:t>informatiques</a:t>
            </a:r>
            <a:r>
              <a:rPr lang="en-US" dirty="0">
                <a:cs typeface="Times New Roman" pitchFamily="18" charset="0"/>
              </a:rPr>
              <a:t> </a:t>
            </a:r>
            <a:r>
              <a:rPr lang="en-US" dirty="0" err="1">
                <a:cs typeface="Times New Roman" pitchFamily="18" charset="0"/>
              </a:rPr>
              <a:t>stockées</a:t>
            </a:r>
            <a:r>
              <a:rPr lang="en-US" dirty="0">
                <a:cs typeface="Times New Roman" pitchFamily="18" charset="0"/>
              </a:rPr>
              <a:t> </a:t>
            </a:r>
            <a:r>
              <a:rPr lang="en-US" dirty="0" err="1">
                <a:cs typeface="Times New Roman" pitchFamily="18" charset="0"/>
              </a:rPr>
              <a:t>ou</a:t>
            </a:r>
            <a:r>
              <a:rPr lang="en-US" dirty="0">
                <a:cs typeface="Times New Roman" pitchFamily="18" charset="0"/>
              </a:rPr>
              <a:t> </a:t>
            </a:r>
            <a:r>
              <a:rPr lang="en-US" dirty="0" err="1">
                <a:cs typeface="Times New Roman" pitchFamily="18" charset="0"/>
              </a:rPr>
              <a:t>l'emplacement</a:t>
            </a:r>
            <a:r>
              <a:rPr lang="en-US" dirty="0">
                <a:cs typeface="Times New Roman" pitchFamily="18" charset="0"/>
              </a:rPr>
              <a:t> du </a:t>
            </a:r>
            <a:r>
              <a:rPr lang="en-US" dirty="0" err="1">
                <a:cs typeface="Times New Roman" pitchFamily="18" charset="0"/>
              </a:rPr>
              <a:t>système</a:t>
            </a:r>
            <a:r>
              <a:rPr lang="en-US" dirty="0">
                <a:cs typeface="Times New Roman" pitchFamily="18" charset="0"/>
              </a:rPr>
              <a:t> </a:t>
            </a:r>
            <a:r>
              <a:rPr lang="en-US" dirty="0" err="1">
                <a:cs typeface="Times New Roman" pitchFamily="18" charset="0"/>
              </a:rPr>
              <a:t>informatique</a:t>
            </a:r>
            <a:r>
              <a:rPr lang="en-US" dirty="0">
                <a:cs typeface="Times New Roman" pitchFamily="18" charset="0"/>
              </a:rPr>
              <a:t> ;</a:t>
            </a:r>
          </a:p>
          <a:p>
            <a:pPr algn="just">
              <a:defRPr/>
            </a:pPr>
            <a:r>
              <a:rPr lang="en-US" dirty="0">
                <a:cs typeface="Times New Roman" pitchFamily="18" charset="0"/>
              </a:rPr>
              <a:t>e. la </a:t>
            </a:r>
            <a:r>
              <a:rPr lang="en-US" dirty="0" err="1">
                <a:cs typeface="Times New Roman" pitchFamily="18" charset="0"/>
              </a:rPr>
              <a:t>nécessité</a:t>
            </a:r>
            <a:r>
              <a:rPr lang="en-US" dirty="0">
                <a:cs typeface="Times New Roman" pitchFamily="18" charset="0"/>
              </a:rPr>
              <a:t> de la conservation ; et</a:t>
            </a:r>
          </a:p>
          <a:p>
            <a:pPr algn="just">
              <a:defRPr/>
            </a:pPr>
            <a:r>
              <a:rPr lang="en-US" dirty="0">
                <a:cs typeface="Times New Roman" pitchFamily="18" charset="0"/>
              </a:rPr>
              <a:t>f. que la </a:t>
            </a:r>
            <a:r>
              <a:rPr lang="en-US" dirty="0" err="1">
                <a:cs typeface="Times New Roman" pitchFamily="18" charset="0"/>
              </a:rPr>
              <a:t>Partie</a:t>
            </a:r>
            <a:r>
              <a:rPr lang="en-US" dirty="0">
                <a:cs typeface="Times New Roman" pitchFamily="18" charset="0"/>
              </a:rPr>
              <a:t> a </a:t>
            </a:r>
            <a:r>
              <a:rPr lang="en-US" dirty="0" err="1">
                <a:cs typeface="Times New Roman" pitchFamily="18" charset="0"/>
              </a:rPr>
              <a:t>l'intention</a:t>
            </a:r>
            <a:r>
              <a:rPr lang="en-US" dirty="0">
                <a:cs typeface="Times New Roman" pitchFamily="18" charset="0"/>
              </a:rPr>
              <a:t> de </a:t>
            </a:r>
            <a:r>
              <a:rPr lang="en-US" dirty="0" err="1">
                <a:cs typeface="Times New Roman" pitchFamily="18" charset="0"/>
              </a:rPr>
              <a:t>présenter</a:t>
            </a:r>
            <a:r>
              <a:rPr lang="en-US" dirty="0">
                <a:cs typeface="Times New Roman" pitchFamily="18" charset="0"/>
              </a:rPr>
              <a:t> </a:t>
            </a:r>
            <a:r>
              <a:rPr lang="en-US" dirty="0" err="1">
                <a:cs typeface="Times New Roman" pitchFamily="18" charset="0"/>
              </a:rPr>
              <a:t>une</a:t>
            </a:r>
            <a:r>
              <a:rPr lang="en-US" dirty="0">
                <a:cs typeface="Times New Roman" pitchFamily="18" charset="0"/>
              </a:rPr>
              <a:t> </a:t>
            </a:r>
            <a:r>
              <a:rPr lang="en-US" dirty="0" err="1">
                <a:cs typeface="Times New Roman" pitchFamily="18" charset="0"/>
              </a:rPr>
              <a:t>demande</a:t>
            </a:r>
            <a:r>
              <a:rPr lang="en-US" dirty="0">
                <a:cs typeface="Times New Roman" pitchFamily="18" charset="0"/>
              </a:rPr>
              <a:t> </a:t>
            </a:r>
            <a:r>
              <a:rPr lang="en-US" dirty="0" err="1">
                <a:cs typeface="Times New Roman" pitchFamily="18" charset="0"/>
              </a:rPr>
              <a:t>d'entraide</a:t>
            </a:r>
            <a:r>
              <a:rPr lang="en-US" dirty="0">
                <a:cs typeface="Times New Roman" pitchFamily="18" charset="0"/>
              </a:rPr>
              <a:t> pour la perquisition </a:t>
            </a:r>
            <a:r>
              <a:rPr lang="en-US" dirty="0" err="1">
                <a:cs typeface="Times New Roman" pitchFamily="18" charset="0"/>
              </a:rPr>
              <a:t>ou</a:t>
            </a:r>
            <a:r>
              <a:rPr lang="en-US" dirty="0">
                <a:cs typeface="Times New Roman" pitchFamily="18" charset="0"/>
              </a:rPr>
              <a:t> </a:t>
            </a:r>
            <a:r>
              <a:rPr lang="en-US" dirty="0" err="1">
                <a:cs typeface="Times New Roman" pitchFamily="18" charset="0"/>
              </a:rPr>
              <a:t>l'accès</a:t>
            </a:r>
            <a:r>
              <a:rPr lang="en-US" dirty="0">
                <a:cs typeface="Times New Roman" pitchFamily="18" charset="0"/>
              </a:rPr>
              <a:t> </a:t>
            </a:r>
            <a:r>
              <a:rPr lang="en-US" dirty="0" err="1">
                <a:cs typeface="Times New Roman" pitchFamily="18" charset="0"/>
              </a:rPr>
              <a:t>similaire</a:t>
            </a:r>
            <a:r>
              <a:rPr lang="en-US" dirty="0">
                <a:cs typeface="Times New Roman" pitchFamily="18" charset="0"/>
              </a:rPr>
              <a:t>, la </a:t>
            </a:r>
            <a:r>
              <a:rPr lang="en-US" dirty="0" err="1">
                <a:cs typeface="Times New Roman" pitchFamily="18" charset="0"/>
              </a:rPr>
              <a:t>saisie</a:t>
            </a:r>
            <a:r>
              <a:rPr lang="en-US" dirty="0">
                <a:cs typeface="Times New Roman" pitchFamily="18" charset="0"/>
              </a:rPr>
              <a:t> </a:t>
            </a:r>
            <a:r>
              <a:rPr lang="en-US" dirty="0" err="1">
                <a:cs typeface="Times New Roman" pitchFamily="18" charset="0"/>
              </a:rPr>
              <a:t>ou</a:t>
            </a:r>
            <a:r>
              <a:rPr lang="en-US" dirty="0">
                <a:cs typeface="Times New Roman" pitchFamily="18" charset="0"/>
              </a:rPr>
              <a:t> la </a:t>
            </a:r>
            <a:r>
              <a:rPr lang="en-US" dirty="0" err="1">
                <a:cs typeface="Times New Roman" pitchFamily="18" charset="0"/>
              </a:rPr>
              <a:t>sécurisation</a:t>
            </a:r>
            <a:r>
              <a:rPr lang="en-US" dirty="0">
                <a:cs typeface="Times New Roman" pitchFamily="18" charset="0"/>
              </a:rPr>
              <a:t> </a:t>
            </a:r>
            <a:r>
              <a:rPr lang="en-US" dirty="0" err="1">
                <a:cs typeface="Times New Roman" pitchFamily="18" charset="0"/>
              </a:rPr>
              <a:t>similaire</a:t>
            </a:r>
            <a:r>
              <a:rPr lang="en-US" dirty="0">
                <a:cs typeface="Times New Roman" pitchFamily="18" charset="0"/>
              </a:rPr>
              <a:t>, </a:t>
            </a:r>
            <a:r>
              <a:rPr lang="en-US" dirty="0" err="1">
                <a:cs typeface="Times New Roman" pitchFamily="18" charset="0"/>
              </a:rPr>
              <a:t>ou</a:t>
            </a:r>
            <a:r>
              <a:rPr lang="en-US" dirty="0">
                <a:cs typeface="Times New Roman" pitchFamily="18" charset="0"/>
              </a:rPr>
              <a:t> la divulgation des </a:t>
            </a:r>
            <a:r>
              <a:rPr lang="en-US" dirty="0" err="1">
                <a:cs typeface="Times New Roman" pitchFamily="18" charset="0"/>
              </a:rPr>
              <a:t>données</a:t>
            </a:r>
            <a:r>
              <a:rPr lang="en-US" dirty="0">
                <a:cs typeface="Times New Roman" pitchFamily="18" charset="0"/>
              </a:rPr>
              <a:t> </a:t>
            </a:r>
            <a:r>
              <a:rPr lang="en-US" dirty="0" err="1">
                <a:cs typeface="Times New Roman" pitchFamily="18" charset="0"/>
              </a:rPr>
              <a:t>informatiques</a:t>
            </a:r>
            <a:r>
              <a:rPr lang="en-US" dirty="0">
                <a:cs typeface="Times New Roman" pitchFamily="18" charset="0"/>
              </a:rPr>
              <a:t> </a:t>
            </a:r>
            <a:r>
              <a:rPr lang="en-US" dirty="0" err="1">
                <a:cs typeface="Times New Roman" pitchFamily="18" charset="0"/>
              </a:rPr>
              <a:t>stockées</a:t>
            </a:r>
            <a:r>
              <a:rPr lang="en-US" dirty="0">
                <a:cs typeface="Times New Roman" pitchFamily="18" charset="0"/>
              </a:rPr>
              <a:t>.</a:t>
            </a:r>
            <a:endParaRPr lang="en-US" sz="1700" dirty="0">
              <a:cs typeface="Times New Roman" pitchFamily="18" charset="0"/>
            </a:endParaRPr>
          </a:p>
        </p:txBody>
      </p:sp>
      <p:sp>
        <p:nvSpPr>
          <p:cNvPr id="5" name="Rectangle 4">
            <a:extLst>
              <a:ext uri="{FF2B5EF4-FFF2-40B4-BE49-F238E27FC236}">
                <a16:creationId xmlns:a16="http://schemas.microsoft.com/office/drawing/2014/main" xmlns="" id="{C644F06A-B2A5-8E41-86AF-7D3651355637}"/>
              </a:ext>
            </a:extLst>
          </p:cNvPr>
          <p:cNvSpPr/>
          <p:nvPr/>
        </p:nvSpPr>
        <p:spPr>
          <a:xfrm>
            <a:off x="5018162" y="3308203"/>
            <a:ext cx="3984543" cy="830997"/>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ea typeface="ＭＳ Ｐゴシック" pitchFamily="-65" charset="-128"/>
                <a:cs typeface="ＭＳ Ｐゴシック" pitchFamily="-65" charset="-128"/>
              </a:rPr>
              <a:t>le </a:t>
            </a:r>
            <a:r>
              <a:rPr lang="en-US" sz="2400" b="1" dirty="0" err="1">
                <a:solidFill>
                  <a:srgbClr val="C00000"/>
                </a:solidFill>
                <a:ea typeface="ＭＳ Ｐゴシック" pitchFamily="-65" charset="-128"/>
                <a:cs typeface="ＭＳ Ｐゴシック" pitchFamily="-65" charset="-128"/>
              </a:rPr>
              <a:t>contenu</a:t>
            </a:r>
            <a:r>
              <a:rPr lang="en-US" sz="2400" b="1" dirty="0">
                <a:solidFill>
                  <a:srgbClr val="C00000"/>
                </a:solidFill>
                <a:ea typeface="ＭＳ Ｐゴシック" pitchFamily="-65" charset="-128"/>
                <a:cs typeface="ＭＳ Ｐゴシック" pitchFamily="-65" charset="-128"/>
              </a:rPr>
              <a:t> </a:t>
            </a:r>
            <a:r>
              <a:rPr lang="en-US" sz="2400" b="1" dirty="0" err="1">
                <a:solidFill>
                  <a:srgbClr val="C00000"/>
                </a:solidFill>
                <a:ea typeface="ＭＳ Ｐゴシック" pitchFamily="-65" charset="-128"/>
                <a:cs typeface="ＭＳ Ｐゴシック" pitchFamily="-65" charset="-128"/>
              </a:rPr>
              <a:t>d'une</a:t>
            </a:r>
            <a:r>
              <a:rPr lang="en-US" sz="2400" b="1" dirty="0">
                <a:solidFill>
                  <a:srgbClr val="C00000"/>
                </a:solidFill>
                <a:ea typeface="ＭＳ Ｐゴシック" pitchFamily="-65" charset="-128"/>
                <a:cs typeface="ＭＳ Ｐゴシック" pitchFamily="-65" charset="-128"/>
              </a:rPr>
              <a:t> </a:t>
            </a:r>
            <a:r>
              <a:rPr lang="en-US" sz="2400" b="1" dirty="0" err="1">
                <a:solidFill>
                  <a:srgbClr val="C00000"/>
                </a:solidFill>
                <a:ea typeface="ＭＳ Ｐゴシック" pitchFamily="-65" charset="-128"/>
                <a:cs typeface="ＭＳ Ｐゴシック" pitchFamily="-65" charset="-128"/>
              </a:rPr>
              <a:t>demande</a:t>
            </a:r>
            <a:r>
              <a:rPr lang="en-US" sz="2400" b="1" dirty="0">
                <a:solidFill>
                  <a:srgbClr val="C00000"/>
                </a:solidFill>
                <a:ea typeface="ＭＳ Ｐゴシック" pitchFamily="-65" charset="-128"/>
                <a:cs typeface="ＭＳ Ｐゴシック" pitchFamily="-65" charset="-128"/>
              </a:rPr>
              <a:t> de </a:t>
            </a:r>
            <a:r>
              <a:rPr lang="en-US" sz="2400" b="1" dirty="0" err="1">
                <a:solidFill>
                  <a:srgbClr val="C00000"/>
                </a:solidFill>
                <a:ea typeface="ＭＳ Ｐゴシック" pitchFamily="-65" charset="-128"/>
                <a:cs typeface="ＭＳ Ｐゴシック" pitchFamily="-65" charset="-128"/>
              </a:rPr>
              <a:t>sauvegarde</a:t>
            </a:r>
            <a:r>
              <a:rPr lang="en-US" sz="2400" b="1" dirty="0">
                <a:solidFill>
                  <a:srgbClr val="C00000"/>
                </a:solidFill>
                <a:ea typeface="ＭＳ Ｐゴシック" pitchFamily="-65" charset="-128"/>
                <a:cs typeface="ＭＳ Ｐゴシック" pitchFamily="-65" charset="-128"/>
              </a:rPr>
              <a:t> </a:t>
            </a:r>
            <a:endParaRPr lang="en-US" sz="2400" b="1" dirty="0">
              <a:solidFill>
                <a:srgbClr val="C00000"/>
              </a:solidFill>
            </a:endParaRPr>
          </a:p>
        </p:txBody>
      </p:sp>
      <p:sp>
        <p:nvSpPr>
          <p:cNvPr id="16" name="Slide Number Placeholder 1">
            <a:extLst>
              <a:ext uri="{FF2B5EF4-FFF2-40B4-BE49-F238E27FC236}">
                <a16:creationId xmlns:a16="http://schemas.microsoft.com/office/drawing/2014/main" xmlns="" id="{4D47C773-14ED-40A1-BF4F-CC4F646B9DF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40</a:t>
            </a:fld>
            <a:endParaRPr lang="en-GB" dirty="0"/>
          </a:p>
        </p:txBody>
      </p:sp>
      <p:sp>
        <p:nvSpPr>
          <p:cNvPr id="19" name="Rectangle 18">
            <a:extLst>
              <a:ext uri="{FF2B5EF4-FFF2-40B4-BE49-F238E27FC236}">
                <a16:creationId xmlns:a16="http://schemas.microsoft.com/office/drawing/2014/main" xmlns="" id="{6C00E7ED-BBFC-44C0-B730-634C91BEA2F7}"/>
              </a:ext>
            </a:extLst>
          </p:cNvPr>
          <p:cNvSpPr/>
          <p:nvPr/>
        </p:nvSpPr>
        <p:spPr>
          <a:xfrm>
            <a:off x="1205345" y="99519"/>
            <a:ext cx="793865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a:lnSpc>
                <a:spcPct val="80000"/>
              </a:lnSpc>
            </a:pPr>
            <a:r>
              <a:rPr lang="en-GB" sz="2400" dirty="0">
                <a:latin typeface="Verdana" panose="020B0604030504040204" pitchFamily="34" charset="0"/>
                <a:ea typeface="Verdana" panose="020B0604030504040204" pitchFamily="34" charset="0"/>
              </a:rPr>
              <a:t>Conservation </a:t>
            </a:r>
            <a:r>
              <a:rPr lang="en-GB" sz="2400" dirty="0" err="1">
                <a:latin typeface="Verdana" panose="020B0604030504040204" pitchFamily="34" charset="0"/>
                <a:ea typeface="Verdana" panose="020B0604030504040204" pitchFamily="34" charset="0"/>
              </a:rPr>
              <a:t>accélérée</a:t>
            </a:r>
            <a:r>
              <a:rPr lang="en-GB" sz="2400" dirty="0">
                <a:latin typeface="Verdana" panose="020B0604030504040204" pitchFamily="34" charset="0"/>
                <a:ea typeface="Verdana" panose="020B0604030504040204" pitchFamily="34" charset="0"/>
              </a:rPr>
              <a:t> des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stockées</a:t>
            </a:r>
            <a:r>
              <a:rPr lang="en-GB" sz="2400" dirty="0">
                <a:latin typeface="Verdana" panose="020B0604030504040204" pitchFamily="34" charset="0"/>
                <a:ea typeface="Verdana" panose="020B0604030504040204" pitchFamily="34" charset="0"/>
              </a:rPr>
              <a:t> </a:t>
            </a:r>
          </a:p>
          <a:p>
            <a:pPr algn="r">
              <a:lnSpc>
                <a:spcPct val="80000"/>
              </a:lnSpc>
            </a:pPr>
            <a:r>
              <a:rPr lang="en-GB" sz="2400" dirty="0">
                <a:latin typeface="Verdana" panose="020B0604030504040204" pitchFamily="34" charset="0"/>
                <a:ea typeface="Verdana" panose="020B0604030504040204" pitchFamily="34" charset="0"/>
              </a:rPr>
              <a:t>dans un </a:t>
            </a:r>
            <a:r>
              <a:rPr lang="en-GB" sz="2400" dirty="0" err="1">
                <a:latin typeface="Verdana" panose="020B0604030504040204" pitchFamily="34" charset="0"/>
                <a:ea typeface="Verdana" panose="020B0604030504040204" pitchFamily="34" charset="0"/>
              </a:rPr>
              <a:t>système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informatique</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28859867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107601"/>
            <a:ext cx="5120788" cy="5216813"/>
          </a:xfrm>
          <a:prstGeom prst="rect">
            <a:avLst/>
          </a:prstGeom>
        </p:spPr>
        <p:txBody>
          <a:bodyPr wrap="square">
            <a:spAutoFit/>
          </a:bodyPr>
          <a:lstStyle/>
          <a:p>
            <a:pPr marL="457200" indent="-457200" algn="just">
              <a:lnSpc>
                <a:spcPct val="90000"/>
              </a:lnSpc>
              <a:spcBef>
                <a:spcPts val="600"/>
              </a:spcBef>
              <a:spcAft>
                <a:spcPts val="1200"/>
              </a:spcAft>
              <a:buFont typeface="+mj-lt"/>
              <a:buAutoNum type="arabicPeriod" startAt="4"/>
            </a:pPr>
            <a:r>
              <a:rPr lang="en-US" sz="2000" dirty="0"/>
              <a:t>Une </a:t>
            </a:r>
            <a:r>
              <a:rPr lang="en-US" sz="2000" dirty="0" err="1"/>
              <a:t>Partie</a:t>
            </a:r>
            <a:r>
              <a:rPr lang="en-US" sz="2000" dirty="0"/>
              <a:t> qui </a:t>
            </a:r>
            <a:r>
              <a:rPr lang="en-US" sz="2000" dirty="0" err="1"/>
              <a:t>exige</a:t>
            </a:r>
            <a:r>
              <a:rPr lang="en-US" sz="2000" dirty="0"/>
              <a:t> la double incrimination ... peut, </a:t>
            </a:r>
            <a:r>
              <a:rPr lang="en-US" sz="2000" dirty="0" err="1"/>
              <a:t>en</a:t>
            </a:r>
            <a:r>
              <a:rPr lang="en-US" sz="2000" dirty="0"/>
              <a:t> </a:t>
            </a:r>
            <a:r>
              <a:rPr lang="en-US" sz="2000" dirty="0" err="1"/>
              <a:t>ce</a:t>
            </a:r>
            <a:r>
              <a:rPr lang="en-US" sz="2000" dirty="0"/>
              <a:t> qui </a:t>
            </a:r>
            <a:r>
              <a:rPr lang="en-US" sz="2000" dirty="0" err="1"/>
              <a:t>concerne</a:t>
            </a:r>
            <a:r>
              <a:rPr lang="en-US" sz="2000" dirty="0"/>
              <a:t> les infractions </a:t>
            </a:r>
            <a:r>
              <a:rPr lang="en-US" sz="2000" dirty="0" err="1"/>
              <a:t>autres</a:t>
            </a:r>
            <a:r>
              <a:rPr lang="en-US" sz="2000" dirty="0"/>
              <a:t> que ... les articles 2 </a:t>
            </a:r>
            <a:r>
              <a:rPr lang="en-US" sz="2000" dirty="0" err="1"/>
              <a:t>à</a:t>
            </a:r>
            <a:r>
              <a:rPr lang="en-US" sz="2000" dirty="0"/>
              <a:t> 11 ... se </a:t>
            </a:r>
            <a:r>
              <a:rPr lang="en-US" sz="2000" dirty="0" err="1"/>
              <a:t>réserver</a:t>
            </a:r>
            <a:r>
              <a:rPr lang="en-US" sz="2000" dirty="0"/>
              <a:t> le droit de refuser la </a:t>
            </a:r>
            <a:r>
              <a:rPr lang="en-US" sz="2000" dirty="0" err="1"/>
              <a:t>demande</a:t>
            </a:r>
            <a:r>
              <a:rPr lang="en-US" sz="2000" dirty="0"/>
              <a:t> de conservation ... </a:t>
            </a:r>
            <a:r>
              <a:rPr lang="en-US" sz="2000" dirty="0" err="1"/>
              <a:t>si</a:t>
            </a:r>
            <a:r>
              <a:rPr lang="en-US" sz="2000" dirty="0"/>
              <a:t> </a:t>
            </a:r>
            <a:r>
              <a:rPr lang="en-US" sz="2000" dirty="0" err="1"/>
              <a:t>elle</a:t>
            </a:r>
            <a:r>
              <a:rPr lang="en-US" sz="2000" dirty="0"/>
              <a:t> a des raisons de </a:t>
            </a:r>
            <a:r>
              <a:rPr lang="en-US" sz="2000" dirty="0" err="1"/>
              <a:t>croire</a:t>
            </a:r>
            <a:r>
              <a:rPr lang="en-US" sz="2000" dirty="0"/>
              <a:t> </a:t>
            </a:r>
            <a:r>
              <a:rPr lang="en-US" sz="2000" dirty="0" err="1"/>
              <a:t>qu'au</a:t>
            </a:r>
            <a:r>
              <a:rPr lang="en-US" sz="2000" dirty="0"/>
              <a:t> moment de la divulgation la condition de double incrimination ne peut </a:t>
            </a:r>
            <a:r>
              <a:rPr lang="en-US" sz="2000" dirty="0" err="1"/>
              <a:t>être</a:t>
            </a:r>
            <a:r>
              <a:rPr lang="en-US" sz="2000" dirty="0"/>
              <a:t> </a:t>
            </a:r>
            <a:r>
              <a:rPr lang="en-US" sz="2000" dirty="0" err="1"/>
              <a:t>remplie</a:t>
            </a:r>
            <a:r>
              <a:rPr lang="en-US" sz="2000" dirty="0"/>
              <a:t>.</a:t>
            </a:r>
          </a:p>
          <a:p>
            <a:pPr marL="457200" indent="-457200" algn="just">
              <a:lnSpc>
                <a:spcPct val="90000"/>
              </a:lnSpc>
              <a:spcBef>
                <a:spcPts val="600"/>
              </a:spcBef>
              <a:spcAft>
                <a:spcPts val="1200"/>
              </a:spcAft>
              <a:buFont typeface="+mj-lt"/>
              <a:buAutoNum type="arabicPeriod" startAt="4"/>
            </a:pPr>
            <a:r>
              <a:rPr lang="en-US" sz="2000" dirty="0"/>
              <a:t>... la </a:t>
            </a:r>
            <a:r>
              <a:rPr lang="en-US" sz="2000" dirty="0" err="1"/>
              <a:t>demande</a:t>
            </a:r>
            <a:r>
              <a:rPr lang="en-US" sz="2000" dirty="0"/>
              <a:t> de conservation ne peut </a:t>
            </a:r>
            <a:r>
              <a:rPr lang="en-US" sz="2000" dirty="0" err="1"/>
              <a:t>être</a:t>
            </a:r>
            <a:r>
              <a:rPr lang="en-US" sz="2000" dirty="0"/>
              <a:t> </a:t>
            </a:r>
            <a:r>
              <a:rPr lang="en-US" sz="2000" dirty="0" err="1"/>
              <a:t>refusée</a:t>
            </a:r>
            <a:r>
              <a:rPr lang="en-US" sz="2000" dirty="0"/>
              <a:t> que </a:t>
            </a:r>
            <a:r>
              <a:rPr lang="en-US" sz="2000" dirty="0" err="1"/>
              <a:t>si</a:t>
            </a:r>
            <a:r>
              <a:rPr lang="en-US" sz="2000" dirty="0"/>
              <a:t> :</a:t>
            </a:r>
          </a:p>
          <a:p>
            <a:pPr marL="454025" algn="just">
              <a:lnSpc>
                <a:spcPct val="90000"/>
              </a:lnSpc>
              <a:spcBef>
                <a:spcPts val="600"/>
              </a:spcBef>
              <a:spcAft>
                <a:spcPts val="1200"/>
              </a:spcAft>
            </a:pPr>
            <a:r>
              <a:rPr lang="en-US" sz="2000" dirty="0"/>
              <a:t>a)... </a:t>
            </a:r>
            <a:r>
              <a:rPr lang="en-US" sz="2000" dirty="0" err="1"/>
              <a:t>une</a:t>
            </a:r>
            <a:r>
              <a:rPr lang="en-US" sz="2000" dirty="0"/>
              <a:t> infraction politique </a:t>
            </a:r>
            <a:r>
              <a:rPr lang="en-US" sz="2000" dirty="0" err="1"/>
              <a:t>ou</a:t>
            </a:r>
            <a:r>
              <a:rPr lang="en-US" sz="2000" dirty="0"/>
              <a:t> </a:t>
            </a:r>
            <a:r>
              <a:rPr lang="en-US" sz="2000" dirty="0" err="1"/>
              <a:t>une</a:t>
            </a:r>
            <a:r>
              <a:rPr lang="en-US" sz="2000" dirty="0"/>
              <a:t> infraction </a:t>
            </a:r>
            <a:r>
              <a:rPr lang="en-US" sz="2000" dirty="0" err="1"/>
              <a:t>liée</a:t>
            </a:r>
            <a:r>
              <a:rPr lang="en-US" sz="2000" dirty="0"/>
              <a:t> </a:t>
            </a:r>
            <a:r>
              <a:rPr lang="en-US" sz="2000" dirty="0" err="1"/>
              <a:t>à</a:t>
            </a:r>
            <a:r>
              <a:rPr lang="en-US" sz="2000" dirty="0"/>
              <a:t> </a:t>
            </a:r>
            <a:r>
              <a:rPr lang="en-US" sz="2000" dirty="0" err="1"/>
              <a:t>une</a:t>
            </a:r>
            <a:r>
              <a:rPr lang="en-US" sz="2000" dirty="0"/>
              <a:t> infraction politique, </a:t>
            </a:r>
            <a:r>
              <a:rPr lang="en-US" sz="2000" dirty="0" err="1"/>
              <a:t>ou</a:t>
            </a:r>
            <a:endParaRPr lang="en-US" sz="2000" dirty="0"/>
          </a:p>
          <a:p>
            <a:pPr marL="454025" algn="just">
              <a:lnSpc>
                <a:spcPct val="90000"/>
              </a:lnSpc>
              <a:spcBef>
                <a:spcPts val="600"/>
              </a:spcBef>
              <a:spcAft>
                <a:spcPts val="1200"/>
              </a:spcAft>
            </a:pPr>
            <a:r>
              <a:rPr lang="en-US" sz="2000" dirty="0"/>
              <a:t>b)... </a:t>
            </a:r>
            <a:r>
              <a:rPr lang="en-US" sz="2000" dirty="0" err="1"/>
              <a:t>l'exécution</a:t>
            </a:r>
            <a:r>
              <a:rPr lang="en-US" sz="2000" dirty="0"/>
              <a:t> de la </a:t>
            </a:r>
            <a:r>
              <a:rPr lang="en-US" sz="2000" dirty="0" err="1"/>
              <a:t>demande</a:t>
            </a:r>
            <a:r>
              <a:rPr lang="en-US" sz="2000" dirty="0"/>
              <a:t> est susceptible de porter </a:t>
            </a:r>
            <a:r>
              <a:rPr lang="en-US" sz="2000" dirty="0" err="1"/>
              <a:t>atteinte</a:t>
            </a:r>
            <a:r>
              <a:rPr lang="en-US" sz="2000" dirty="0"/>
              <a:t> </a:t>
            </a:r>
            <a:r>
              <a:rPr lang="en-US" sz="2000" dirty="0" err="1"/>
              <a:t>à</a:t>
            </a:r>
            <a:r>
              <a:rPr lang="en-US" sz="2000" dirty="0"/>
              <a:t> </a:t>
            </a:r>
            <a:r>
              <a:rPr lang="en-US" sz="2000" dirty="0" err="1"/>
              <a:t>sa</a:t>
            </a:r>
            <a:r>
              <a:rPr lang="en-US" sz="2000" dirty="0"/>
              <a:t> </a:t>
            </a:r>
            <a:r>
              <a:rPr lang="en-US" sz="2000" dirty="0" err="1"/>
              <a:t>souveraineté</a:t>
            </a:r>
            <a:r>
              <a:rPr lang="en-US" sz="2000" dirty="0"/>
              <a:t>, </a:t>
            </a:r>
            <a:r>
              <a:rPr lang="en-US" sz="2000" dirty="0" err="1"/>
              <a:t>à</a:t>
            </a:r>
            <a:r>
              <a:rPr lang="en-US" sz="2000" dirty="0"/>
              <a:t> </a:t>
            </a:r>
            <a:r>
              <a:rPr lang="en-US" sz="2000" dirty="0" err="1"/>
              <a:t>sa</a:t>
            </a:r>
            <a:r>
              <a:rPr lang="en-US" sz="2000" dirty="0"/>
              <a:t> </a:t>
            </a:r>
            <a:r>
              <a:rPr lang="en-US" sz="2000" dirty="0" err="1"/>
              <a:t>sécurité</a:t>
            </a:r>
            <a:r>
              <a:rPr lang="en-US" sz="2000" dirty="0"/>
              <a:t>, </a:t>
            </a:r>
            <a:r>
              <a:rPr lang="en-US" sz="2000" dirty="0" err="1"/>
              <a:t>à</a:t>
            </a:r>
            <a:r>
              <a:rPr lang="en-US" sz="2000" dirty="0"/>
              <a:t> son </a:t>
            </a:r>
            <a:r>
              <a:rPr lang="en-US" sz="2000" dirty="0" err="1"/>
              <a:t>ordre</a:t>
            </a:r>
            <a:r>
              <a:rPr lang="en-US" sz="2000" dirty="0"/>
              <a:t> public </a:t>
            </a:r>
            <a:r>
              <a:rPr lang="en-US" sz="2000" dirty="0" err="1"/>
              <a:t>ou</a:t>
            </a:r>
            <a:r>
              <a:rPr lang="en-US" sz="2000" dirty="0"/>
              <a:t> </a:t>
            </a:r>
            <a:r>
              <a:rPr lang="en-US" sz="2000" dirty="0" err="1"/>
              <a:t>à</a:t>
            </a:r>
            <a:r>
              <a:rPr lang="en-US" sz="2000" dirty="0"/>
              <a:t> </a:t>
            </a:r>
            <a:r>
              <a:rPr lang="en-US" sz="2000" dirty="0" err="1"/>
              <a:t>d'autres</a:t>
            </a:r>
            <a:r>
              <a:rPr lang="en-US" sz="2000" dirty="0"/>
              <a:t> </a:t>
            </a:r>
            <a:r>
              <a:rPr lang="en-US" sz="2000" dirty="0" err="1"/>
              <a:t>intérêts</a:t>
            </a:r>
            <a:r>
              <a:rPr lang="en-US" sz="2000" dirty="0"/>
              <a:t> </a:t>
            </a:r>
            <a:r>
              <a:rPr lang="en-US" sz="2000" dirty="0" err="1"/>
              <a:t>essentiels</a:t>
            </a:r>
            <a:r>
              <a:rPr lang="en-US" sz="2000" dirty="0"/>
              <a:t>.</a:t>
            </a:r>
          </a:p>
        </p:txBody>
      </p:sp>
      <p:sp>
        <p:nvSpPr>
          <p:cNvPr id="5" name="Rectangle 4">
            <a:extLst>
              <a:ext uri="{FF2B5EF4-FFF2-40B4-BE49-F238E27FC236}">
                <a16:creationId xmlns:a16="http://schemas.microsoft.com/office/drawing/2014/main" xmlns="" id="{C459FBD1-2A43-134B-A86C-DF3A3891552C}"/>
              </a:ext>
            </a:extLst>
          </p:cNvPr>
          <p:cNvSpPr/>
          <p:nvPr/>
        </p:nvSpPr>
        <p:spPr>
          <a:xfrm>
            <a:off x="5430982" y="2569540"/>
            <a:ext cx="3111802" cy="2308324"/>
          </a:xfrm>
          <a:prstGeom prst="rect">
            <a:avLst/>
          </a:prstGeom>
        </p:spPr>
        <p:txBody>
          <a:bodyPr wrap="square">
            <a:spAutoFit/>
          </a:bodyPr>
          <a:lstStyle/>
          <a:p>
            <a:pPr marL="342900" indent="-342900" algn="just">
              <a:buFont typeface="Arial" panose="020B0604020202020204" pitchFamily="34" charset="0"/>
              <a:buChar char="•"/>
            </a:pPr>
            <a:r>
              <a:rPr lang="fr-FR" sz="2400" b="1" dirty="0">
                <a:solidFill>
                  <a:srgbClr val="C00000"/>
                </a:solidFill>
                <a:cs typeface="Arial" panose="020B0604020202020204" pitchFamily="34" charset="0"/>
              </a:rPr>
              <a:t>Réserve du droit de refuser la demande dans les cas où la condition de double incrimination ne peut être remplie</a:t>
            </a:r>
            <a:endParaRPr lang="en-US" sz="2400" b="1" dirty="0">
              <a:solidFill>
                <a:srgbClr val="C00000"/>
              </a:solidFill>
              <a:cs typeface="Arial" panose="020B0604020202020204" pitchFamily="34" charset="0"/>
            </a:endParaRPr>
          </a:p>
        </p:txBody>
      </p:sp>
      <p:sp>
        <p:nvSpPr>
          <p:cNvPr id="16" name="Slide Number Placeholder 1">
            <a:extLst>
              <a:ext uri="{FF2B5EF4-FFF2-40B4-BE49-F238E27FC236}">
                <a16:creationId xmlns:a16="http://schemas.microsoft.com/office/drawing/2014/main" xmlns="" id="{4645C436-EFA6-4B28-9DB7-7B55E48FDC0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41</a:t>
            </a:fld>
            <a:endParaRPr lang="en-GB" dirty="0"/>
          </a:p>
        </p:txBody>
      </p:sp>
      <p:sp>
        <p:nvSpPr>
          <p:cNvPr id="19" name="Rectangle 18">
            <a:extLst>
              <a:ext uri="{FF2B5EF4-FFF2-40B4-BE49-F238E27FC236}">
                <a16:creationId xmlns:a16="http://schemas.microsoft.com/office/drawing/2014/main" xmlns="" id="{B5601FA4-5DA4-47F5-BC12-FF4C6B2F15B5}"/>
              </a:ext>
            </a:extLst>
          </p:cNvPr>
          <p:cNvSpPr/>
          <p:nvPr/>
        </p:nvSpPr>
        <p:spPr>
          <a:xfrm>
            <a:off x="1288473" y="99519"/>
            <a:ext cx="785552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a:lnSpc>
                <a:spcPct val="80000"/>
              </a:lnSpc>
            </a:pPr>
            <a:r>
              <a:rPr lang="en-GB" sz="2400" dirty="0">
                <a:latin typeface="Verdana" panose="020B0604030504040204" pitchFamily="34" charset="0"/>
                <a:ea typeface="Verdana" panose="020B0604030504040204" pitchFamily="34" charset="0"/>
              </a:rPr>
              <a:t>Conservation </a:t>
            </a:r>
            <a:r>
              <a:rPr lang="en-GB" sz="2400" dirty="0" err="1">
                <a:latin typeface="Verdana" panose="020B0604030504040204" pitchFamily="34" charset="0"/>
                <a:ea typeface="Verdana" panose="020B0604030504040204" pitchFamily="34" charset="0"/>
              </a:rPr>
              <a:t>accélérée</a:t>
            </a:r>
            <a:r>
              <a:rPr lang="en-GB" sz="2400" dirty="0">
                <a:latin typeface="Verdana" panose="020B0604030504040204" pitchFamily="34" charset="0"/>
                <a:ea typeface="Verdana" panose="020B0604030504040204" pitchFamily="34" charset="0"/>
              </a:rPr>
              <a:t> des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stockées</a:t>
            </a:r>
            <a:r>
              <a:rPr lang="en-GB" sz="2400" dirty="0">
                <a:latin typeface="Verdana" panose="020B0604030504040204" pitchFamily="34" charset="0"/>
                <a:ea typeface="Verdana" panose="020B0604030504040204" pitchFamily="34" charset="0"/>
              </a:rPr>
              <a:t> </a:t>
            </a:r>
          </a:p>
          <a:p>
            <a:pPr algn="r">
              <a:lnSpc>
                <a:spcPct val="80000"/>
              </a:lnSpc>
            </a:pPr>
            <a:r>
              <a:rPr lang="en-GB" sz="2400" dirty="0">
                <a:latin typeface="Verdana" panose="020B0604030504040204" pitchFamily="34" charset="0"/>
                <a:ea typeface="Verdana" panose="020B0604030504040204" pitchFamily="34" charset="0"/>
              </a:rPr>
              <a:t>dans un </a:t>
            </a:r>
            <a:r>
              <a:rPr lang="en-GB" sz="2400" dirty="0" err="1">
                <a:latin typeface="Verdana" panose="020B0604030504040204" pitchFamily="34" charset="0"/>
                <a:ea typeface="Verdana" panose="020B0604030504040204" pitchFamily="34" charset="0"/>
              </a:rPr>
              <a:t>système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informatique</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17854652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Diagram 8">
            <a:extLst>
              <a:ext uri="{FF2B5EF4-FFF2-40B4-BE49-F238E27FC236}">
                <a16:creationId xmlns:a16="http://schemas.microsoft.com/office/drawing/2014/main" xmlns="" id="{0BEFEE59-EBC3-4E6C-8F79-DC19E7BCB918}"/>
              </a:ext>
            </a:extLst>
          </p:cNvPr>
          <p:cNvGraphicFramePr/>
          <p:nvPr>
            <p:extLst>
              <p:ext uri="{D42A27DB-BD31-4B8C-83A1-F6EECF244321}">
                <p14:modId xmlns:p14="http://schemas.microsoft.com/office/powerpoint/2010/main" val="1289879012"/>
              </p:ext>
            </p:extLst>
          </p:nvPr>
        </p:nvGraphicFramePr>
        <p:xfrm>
          <a:off x="1261408" y="1274353"/>
          <a:ext cx="7018784" cy="4898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xmlns="" id="{23E8BB68-951D-44C9-84BC-C530A3616B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42</a:t>
            </a:fld>
            <a:endParaRPr lang="en-GB" dirty="0"/>
          </a:p>
        </p:txBody>
      </p:sp>
      <p:sp>
        <p:nvSpPr>
          <p:cNvPr id="19" name="Rectangle 18">
            <a:extLst>
              <a:ext uri="{FF2B5EF4-FFF2-40B4-BE49-F238E27FC236}">
                <a16:creationId xmlns:a16="http://schemas.microsoft.com/office/drawing/2014/main" xmlns="" id="{56FC7558-428B-443A-90E1-9A1A85DF1BF4}"/>
              </a:ext>
            </a:extLst>
          </p:cNvPr>
          <p:cNvSpPr/>
          <p:nvPr/>
        </p:nvSpPr>
        <p:spPr>
          <a:xfrm>
            <a:off x="1261408" y="99519"/>
            <a:ext cx="788259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a:lnSpc>
                <a:spcPct val="80000"/>
              </a:lnSpc>
            </a:pPr>
            <a:r>
              <a:rPr lang="en-GB" sz="2400" dirty="0">
                <a:latin typeface="Verdana" panose="020B0604030504040204" pitchFamily="34" charset="0"/>
                <a:ea typeface="Verdana" panose="020B0604030504040204" pitchFamily="34" charset="0"/>
              </a:rPr>
              <a:t>Conservation </a:t>
            </a:r>
            <a:r>
              <a:rPr lang="en-GB" sz="2400" dirty="0" err="1">
                <a:latin typeface="Verdana" panose="020B0604030504040204" pitchFamily="34" charset="0"/>
                <a:ea typeface="Verdana" panose="020B0604030504040204" pitchFamily="34" charset="0"/>
              </a:rPr>
              <a:t>accélérée</a:t>
            </a:r>
            <a:r>
              <a:rPr lang="en-GB" sz="2400" dirty="0">
                <a:latin typeface="Verdana" panose="020B0604030504040204" pitchFamily="34" charset="0"/>
                <a:ea typeface="Verdana" panose="020B0604030504040204" pitchFamily="34" charset="0"/>
              </a:rPr>
              <a:t> des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stockées</a:t>
            </a:r>
            <a:r>
              <a:rPr lang="en-GB" sz="2400" dirty="0">
                <a:latin typeface="Verdana" panose="020B0604030504040204" pitchFamily="34" charset="0"/>
                <a:ea typeface="Verdana" panose="020B0604030504040204" pitchFamily="34" charset="0"/>
              </a:rPr>
              <a:t> </a:t>
            </a:r>
          </a:p>
          <a:p>
            <a:pPr algn="r">
              <a:lnSpc>
                <a:spcPct val="80000"/>
              </a:lnSpc>
            </a:pPr>
            <a:r>
              <a:rPr lang="en-GB" sz="2400" dirty="0">
                <a:latin typeface="Verdana" panose="020B0604030504040204" pitchFamily="34" charset="0"/>
                <a:ea typeface="Verdana" panose="020B0604030504040204" pitchFamily="34" charset="0"/>
              </a:rPr>
              <a:t>dans un </a:t>
            </a:r>
            <a:r>
              <a:rPr lang="en-GB" sz="2400" dirty="0" err="1">
                <a:latin typeface="Verdana" panose="020B0604030504040204" pitchFamily="34" charset="0"/>
                <a:ea typeface="Verdana" panose="020B0604030504040204" pitchFamily="34" charset="0"/>
              </a:rPr>
              <a:t>système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informatique</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53636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500"/>
                                  </p:stCondLst>
                                  <p:childTnLst>
                                    <p:set>
                                      <p:cBhvr>
                                        <p:cTn id="6" dur="1" fill="hold">
                                          <p:stCondLst>
                                            <p:cond delay="0"/>
                                          </p:stCondLst>
                                        </p:cTn>
                                        <p:tgtEl>
                                          <p:spTgt spid="9">
                                            <p:graphicEl>
                                              <a:dgm id="{31527D9E-5FA2-4597-8E2D-E5003C3C0A93}"/>
                                            </p:graphicEl>
                                          </p:spTgt>
                                        </p:tgtEl>
                                        <p:attrNameLst>
                                          <p:attrName>style.visibility</p:attrName>
                                        </p:attrNameLst>
                                      </p:cBhvr>
                                      <p:to>
                                        <p:strVal val="visible"/>
                                      </p:to>
                                    </p:set>
                                    <p:anim calcmode="lin" valueType="num">
                                      <p:cBhvr additive="base">
                                        <p:cTn id="7" dur="500" fill="hold"/>
                                        <p:tgtEl>
                                          <p:spTgt spid="9">
                                            <p:graphicEl>
                                              <a:dgm id="{31527D9E-5FA2-4597-8E2D-E5003C3C0A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graphicEl>
                                              <a:dgm id="{31527D9E-5FA2-4597-8E2D-E5003C3C0A93}"/>
                                            </p:graphicEl>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500"/>
                                  </p:stCondLst>
                                  <p:childTnLst>
                                    <p:set>
                                      <p:cBhvr>
                                        <p:cTn id="10" dur="1" fill="hold">
                                          <p:stCondLst>
                                            <p:cond delay="0"/>
                                          </p:stCondLst>
                                        </p:cTn>
                                        <p:tgtEl>
                                          <p:spTgt spid="9">
                                            <p:graphicEl>
                                              <a:dgm id="{B4D5EB93-611D-4038-B168-500D1B32CA56}"/>
                                            </p:graphicEl>
                                          </p:spTgt>
                                        </p:tgtEl>
                                        <p:attrNameLst>
                                          <p:attrName>style.visibility</p:attrName>
                                        </p:attrNameLst>
                                      </p:cBhvr>
                                      <p:to>
                                        <p:strVal val="visible"/>
                                      </p:to>
                                    </p:set>
                                    <p:anim calcmode="lin" valueType="num">
                                      <p:cBhvr additive="base">
                                        <p:cTn id="11" dur="500" fill="hold"/>
                                        <p:tgtEl>
                                          <p:spTgt spid="9">
                                            <p:graphicEl>
                                              <a:dgm id="{B4D5EB93-611D-4038-B168-500D1B32CA56}"/>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graphicEl>
                                              <a:dgm id="{B4D5EB93-611D-4038-B168-500D1B32CA56}"/>
                                            </p:graphic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500"/>
                                  </p:stCondLst>
                                  <p:childTnLst>
                                    <p:set>
                                      <p:cBhvr>
                                        <p:cTn id="16" dur="1" fill="hold">
                                          <p:stCondLst>
                                            <p:cond delay="0"/>
                                          </p:stCondLst>
                                        </p:cTn>
                                        <p:tgtEl>
                                          <p:spTgt spid="9">
                                            <p:graphicEl>
                                              <a:dgm id="{52E48DBB-AF6D-41DF-B170-D8F41A227E12}"/>
                                            </p:graphicEl>
                                          </p:spTgt>
                                        </p:tgtEl>
                                        <p:attrNameLst>
                                          <p:attrName>style.visibility</p:attrName>
                                        </p:attrNameLst>
                                      </p:cBhvr>
                                      <p:to>
                                        <p:strVal val="visible"/>
                                      </p:to>
                                    </p:set>
                                    <p:anim calcmode="lin" valueType="num">
                                      <p:cBhvr additive="base">
                                        <p:cTn id="17" dur="500" fill="hold"/>
                                        <p:tgtEl>
                                          <p:spTgt spid="9">
                                            <p:graphicEl>
                                              <a:dgm id="{52E48DBB-AF6D-41DF-B170-D8F41A227E1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graphicEl>
                                              <a:dgm id="{52E48DBB-AF6D-41DF-B170-D8F41A227E12}"/>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500"/>
                                  </p:stCondLst>
                                  <p:childTnLst>
                                    <p:set>
                                      <p:cBhvr>
                                        <p:cTn id="22" dur="1" fill="hold">
                                          <p:stCondLst>
                                            <p:cond delay="0"/>
                                          </p:stCondLst>
                                        </p:cTn>
                                        <p:tgtEl>
                                          <p:spTgt spid="9">
                                            <p:graphicEl>
                                              <a:dgm id="{6CC64585-60A8-40E0-ADC9-12EB47EBEB83}"/>
                                            </p:graphicEl>
                                          </p:spTgt>
                                        </p:tgtEl>
                                        <p:attrNameLst>
                                          <p:attrName>style.visibility</p:attrName>
                                        </p:attrNameLst>
                                      </p:cBhvr>
                                      <p:to>
                                        <p:strVal val="visible"/>
                                      </p:to>
                                    </p:set>
                                    <p:anim calcmode="lin" valueType="num">
                                      <p:cBhvr additive="base">
                                        <p:cTn id="23" dur="500" fill="hold"/>
                                        <p:tgtEl>
                                          <p:spTgt spid="9">
                                            <p:graphicEl>
                                              <a:dgm id="{6CC64585-60A8-40E0-ADC9-12EB47EBEB83}"/>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graphicEl>
                                              <a:dgm id="{6CC64585-60A8-40E0-ADC9-12EB47EBEB83}"/>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9">
                                            <p:graphicEl>
                                              <a:dgm id="{D73EB49A-F08A-4ADC-BCC6-8D88F76D62B6}"/>
                                            </p:graphicEl>
                                          </p:spTgt>
                                        </p:tgtEl>
                                        <p:attrNameLst>
                                          <p:attrName>style.visibility</p:attrName>
                                        </p:attrNameLst>
                                      </p:cBhvr>
                                      <p:to>
                                        <p:strVal val="visible"/>
                                      </p:to>
                                    </p:set>
                                    <p:anim calcmode="lin" valueType="num">
                                      <p:cBhvr additive="base">
                                        <p:cTn id="27" dur="500" fill="hold"/>
                                        <p:tgtEl>
                                          <p:spTgt spid="9">
                                            <p:graphicEl>
                                              <a:dgm id="{D73EB49A-F08A-4ADC-BCC6-8D88F76D62B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graphicEl>
                                              <a:dgm id="{D73EB49A-F08A-4ADC-BCC6-8D88F76D62B6}"/>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500"/>
                                  </p:stCondLst>
                                  <p:childTnLst>
                                    <p:set>
                                      <p:cBhvr>
                                        <p:cTn id="32" dur="1" fill="hold">
                                          <p:stCondLst>
                                            <p:cond delay="0"/>
                                          </p:stCondLst>
                                        </p:cTn>
                                        <p:tgtEl>
                                          <p:spTgt spid="9">
                                            <p:graphicEl>
                                              <a:dgm id="{A5F31CDA-115C-41E7-AE28-01F4D53E927C}"/>
                                            </p:graphicEl>
                                          </p:spTgt>
                                        </p:tgtEl>
                                        <p:attrNameLst>
                                          <p:attrName>style.visibility</p:attrName>
                                        </p:attrNameLst>
                                      </p:cBhvr>
                                      <p:to>
                                        <p:strVal val="visible"/>
                                      </p:to>
                                    </p:set>
                                    <p:anim calcmode="lin" valueType="num">
                                      <p:cBhvr additive="base">
                                        <p:cTn id="33" dur="500" fill="hold"/>
                                        <p:tgtEl>
                                          <p:spTgt spid="9">
                                            <p:graphicEl>
                                              <a:dgm id="{A5F31CDA-115C-41E7-AE28-01F4D53E927C}"/>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graphicEl>
                                              <a:dgm id="{A5F31CDA-115C-41E7-AE28-01F4D53E927C}"/>
                                            </p:graphicEl>
                                          </p:spTgt>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1" fill="hold" grpId="0" nodeType="clickEffect">
                                  <p:stCondLst>
                                    <p:cond delay="500"/>
                                  </p:stCondLst>
                                  <p:childTnLst>
                                    <p:set>
                                      <p:cBhvr>
                                        <p:cTn id="38" dur="1" fill="hold">
                                          <p:stCondLst>
                                            <p:cond delay="0"/>
                                          </p:stCondLst>
                                        </p:cTn>
                                        <p:tgtEl>
                                          <p:spTgt spid="9">
                                            <p:graphicEl>
                                              <a:dgm id="{BBC99311-7DE7-4254-AAFC-4B74B3B2EFE0}"/>
                                            </p:graphicEl>
                                          </p:spTgt>
                                        </p:tgtEl>
                                        <p:attrNameLst>
                                          <p:attrName>style.visibility</p:attrName>
                                        </p:attrNameLst>
                                      </p:cBhvr>
                                      <p:to>
                                        <p:strVal val="visible"/>
                                      </p:to>
                                    </p:set>
                                    <p:anim calcmode="lin" valueType="num">
                                      <p:cBhvr additive="base">
                                        <p:cTn id="39" dur="500" fill="hold"/>
                                        <p:tgtEl>
                                          <p:spTgt spid="9">
                                            <p:graphicEl>
                                              <a:dgm id="{BBC99311-7DE7-4254-AAFC-4B74B3B2EFE0}"/>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9">
                                            <p:graphicEl>
                                              <a:dgm id="{BBC99311-7DE7-4254-AAFC-4B74B3B2EFE0}"/>
                                            </p:graphicEl>
                                          </p:spTgt>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1" fill="hold" grpId="0" nodeType="clickEffect">
                                  <p:stCondLst>
                                    <p:cond delay="500"/>
                                  </p:stCondLst>
                                  <p:childTnLst>
                                    <p:set>
                                      <p:cBhvr>
                                        <p:cTn id="44" dur="1" fill="hold">
                                          <p:stCondLst>
                                            <p:cond delay="0"/>
                                          </p:stCondLst>
                                        </p:cTn>
                                        <p:tgtEl>
                                          <p:spTgt spid="9">
                                            <p:graphicEl>
                                              <a:dgm id="{C5C71605-FA8E-47E8-9A57-50CBF5B28BB8}"/>
                                            </p:graphicEl>
                                          </p:spTgt>
                                        </p:tgtEl>
                                        <p:attrNameLst>
                                          <p:attrName>style.visibility</p:attrName>
                                        </p:attrNameLst>
                                      </p:cBhvr>
                                      <p:to>
                                        <p:strVal val="visible"/>
                                      </p:to>
                                    </p:set>
                                    <p:anim calcmode="lin" valueType="num">
                                      <p:cBhvr additive="base">
                                        <p:cTn id="45" dur="500" fill="hold"/>
                                        <p:tgtEl>
                                          <p:spTgt spid="9">
                                            <p:graphicEl>
                                              <a:dgm id="{C5C71605-FA8E-47E8-9A57-50CBF5B28BB8}"/>
                                            </p:graphic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graphicEl>
                                              <a:dgm id="{C5C71605-FA8E-47E8-9A57-50CBF5B28BB8}"/>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246909" y="99609"/>
            <a:ext cx="7897091"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30</a:t>
            </a:r>
          </a:p>
          <a:p>
            <a:pPr algn="r">
              <a:lnSpc>
                <a:spcPct val="80000"/>
              </a:lnSpc>
            </a:pPr>
            <a:r>
              <a:rPr lang="en-GB" sz="2400" dirty="0">
                <a:latin typeface="Verdana" panose="020B0604030504040204" pitchFamily="34" charset="0"/>
                <a:ea typeface="Verdana" panose="020B0604030504040204" pitchFamily="34" charset="0"/>
              </a:rPr>
              <a:t>Divulgation </a:t>
            </a:r>
            <a:r>
              <a:rPr lang="en-GB" sz="2400" dirty="0" err="1">
                <a:latin typeface="Verdana" panose="020B0604030504040204" pitchFamily="34" charset="0"/>
                <a:ea typeface="Verdana" panose="020B0604030504040204" pitchFamily="34" charset="0"/>
              </a:rPr>
              <a:t>accélérée</a:t>
            </a:r>
            <a:r>
              <a:rPr lang="en-GB" sz="2400" dirty="0">
                <a:latin typeface="Verdana" panose="020B0604030504040204" pitchFamily="34" charset="0"/>
                <a:ea typeface="Verdana" panose="020B0604030504040204" pitchFamily="34" charset="0"/>
              </a:rPr>
              <a:t> des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relatives au </a:t>
            </a:r>
            <a:r>
              <a:rPr lang="en-GB" sz="2400" dirty="0" err="1">
                <a:latin typeface="Verdana" panose="020B0604030504040204" pitchFamily="34" charset="0"/>
                <a:ea typeface="Verdana" panose="020B0604030504040204" pitchFamily="34" charset="0"/>
              </a:rPr>
              <a:t>trafic</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conservées</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09582"/>
            <a:ext cx="4572000" cy="5016758"/>
          </a:xfrm>
          <a:prstGeom prst="rect">
            <a:avLst/>
          </a:prstGeom>
        </p:spPr>
        <p:txBody>
          <a:bodyPr>
            <a:spAutoFit/>
          </a:bodyPr>
          <a:lstStyle/>
          <a:p>
            <a:pPr marL="514350" indent="-514350" algn="just">
              <a:buFont typeface="Wingdings" charset="0"/>
              <a:buAutoNum type="arabicPeriod"/>
              <a:defRPr/>
            </a:pPr>
            <a:r>
              <a:rPr lang="en-GB" sz="2000" dirty="0" err="1">
                <a:ea typeface="ＭＳ Ｐゴシック" charset="0"/>
                <a:cs typeface="Times New Roman" charset="0"/>
              </a:rPr>
              <a:t>Lorsque</a:t>
            </a:r>
            <a:r>
              <a:rPr lang="en-GB" sz="2000" dirty="0">
                <a:ea typeface="ＭＳ Ｐゴシック" charset="0"/>
                <a:cs typeface="Times New Roman" charset="0"/>
              </a:rPr>
              <a:t>, au </a:t>
            </a:r>
            <a:r>
              <a:rPr lang="en-GB" sz="2000" dirty="0" err="1">
                <a:ea typeface="ＭＳ Ｐゴシック" charset="0"/>
                <a:cs typeface="Times New Roman" charset="0"/>
              </a:rPr>
              <a:t>cours</a:t>
            </a:r>
            <a:r>
              <a:rPr lang="en-GB" sz="2000" dirty="0">
                <a:ea typeface="ＭＳ Ｐゴシック" charset="0"/>
                <a:cs typeface="Times New Roman" charset="0"/>
              </a:rPr>
              <a:t> de </a:t>
            </a:r>
            <a:r>
              <a:rPr lang="en-GB" sz="2000" dirty="0" err="1">
                <a:ea typeface="ＭＳ Ｐゴシック" charset="0"/>
                <a:cs typeface="Times New Roman" charset="0"/>
              </a:rPr>
              <a:t>l'exécution</a:t>
            </a:r>
            <a:r>
              <a:rPr lang="en-GB" sz="2000" dirty="0">
                <a:ea typeface="ＭＳ Ｐゴシック" charset="0"/>
                <a:cs typeface="Times New Roman" charset="0"/>
              </a:rPr>
              <a:t> </a:t>
            </a:r>
            <a:r>
              <a:rPr lang="en-GB" sz="2000" dirty="0" err="1">
                <a:ea typeface="ＭＳ Ｐゴシック" charset="0"/>
                <a:cs typeface="Times New Roman" charset="0"/>
              </a:rPr>
              <a:t>d'une</a:t>
            </a:r>
            <a:r>
              <a:rPr lang="en-GB" sz="2000" dirty="0">
                <a:ea typeface="ＭＳ Ｐゴシック" charset="0"/>
                <a:cs typeface="Times New Roman" charset="0"/>
              </a:rPr>
              <a:t> </a:t>
            </a:r>
            <a:r>
              <a:rPr lang="en-GB" sz="2000" dirty="0" err="1">
                <a:ea typeface="ＭＳ Ｐゴシック" charset="0"/>
                <a:cs typeface="Times New Roman" charset="0"/>
              </a:rPr>
              <a:t>demande</a:t>
            </a:r>
            <a:r>
              <a:rPr lang="en-GB" sz="2000" dirty="0">
                <a:ea typeface="ＭＳ Ｐゴシック" charset="0"/>
                <a:cs typeface="Times New Roman" charset="0"/>
              </a:rPr>
              <a:t> </a:t>
            </a:r>
            <a:r>
              <a:rPr lang="en-GB" sz="2000" dirty="0" err="1">
                <a:ea typeface="ＭＳ Ｐゴシック" charset="0"/>
                <a:cs typeface="Times New Roman" charset="0"/>
              </a:rPr>
              <a:t>présentée</a:t>
            </a:r>
            <a:r>
              <a:rPr lang="en-GB" sz="2000" dirty="0">
                <a:ea typeface="ＭＳ Ｐゴシック" charset="0"/>
                <a:cs typeface="Times New Roman" charset="0"/>
              </a:rPr>
              <a:t> </a:t>
            </a:r>
            <a:r>
              <a:rPr lang="en-GB" sz="2000" dirty="0" err="1">
                <a:ea typeface="ＭＳ Ｐゴシック" charset="0"/>
                <a:cs typeface="Times New Roman" charset="0"/>
              </a:rPr>
              <a:t>en</a:t>
            </a:r>
            <a:r>
              <a:rPr lang="en-GB" sz="2000" dirty="0">
                <a:ea typeface="ＭＳ Ｐゴシック" charset="0"/>
                <a:cs typeface="Times New Roman" charset="0"/>
              </a:rPr>
              <a:t> vertu de </a:t>
            </a:r>
            <a:r>
              <a:rPr lang="en-GB" sz="2000" dirty="0" err="1">
                <a:ea typeface="ＭＳ Ｐゴシック" charset="0"/>
                <a:cs typeface="Times New Roman" charset="0"/>
              </a:rPr>
              <a:t>l'article</a:t>
            </a:r>
            <a:r>
              <a:rPr lang="en-GB" sz="2000" dirty="0">
                <a:ea typeface="ＭＳ Ｐゴシック" charset="0"/>
                <a:cs typeface="Times New Roman" charset="0"/>
              </a:rPr>
              <a:t> 29 </a:t>
            </a:r>
            <a:r>
              <a:rPr lang="en-GB" sz="2000" dirty="0" err="1">
                <a:ea typeface="ＭＳ Ｐゴシック" charset="0"/>
                <a:cs typeface="Times New Roman" charset="0"/>
              </a:rPr>
              <a:t>en</a:t>
            </a:r>
            <a:r>
              <a:rPr lang="en-GB" sz="2000" dirty="0">
                <a:ea typeface="ＭＳ Ｐゴシック" charset="0"/>
                <a:cs typeface="Times New Roman" charset="0"/>
              </a:rPr>
              <a:t> </a:t>
            </a:r>
            <a:r>
              <a:rPr lang="en-GB" sz="2000" dirty="0" err="1">
                <a:ea typeface="ＭＳ Ｐゴシック" charset="0"/>
                <a:cs typeface="Times New Roman" charset="0"/>
              </a:rPr>
              <a:t>vue</a:t>
            </a:r>
            <a:r>
              <a:rPr lang="en-GB" sz="2000" dirty="0">
                <a:ea typeface="ＭＳ Ｐゴシック" charset="0"/>
                <a:cs typeface="Times New Roman" charset="0"/>
              </a:rPr>
              <a:t> de conserver des </a:t>
            </a:r>
            <a:r>
              <a:rPr lang="en-GB" sz="2000" dirty="0" err="1">
                <a:ea typeface="ＭＳ Ｐゴシック" charset="0"/>
                <a:cs typeface="Times New Roman" charset="0"/>
              </a:rPr>
              <a:t>données</a:t>
            </a:r>
            <a:r>
              <a:rPr lang="en-GB" sz="2000" dirty="0">
                <a:ea typeface="ＭＳ Ｐゴシック" charset="0"/>
                <a:cs typeface="Times New Roman" charset="0"/>
              </a:rPr>
              <a:t> relatives au </a:t>
            </a:r>
            <a:r>
              <a:rPr lang="en-GB" sz="2000" dirty="0" err="1">
                <a:ea typeface="ＭＳ Ｐゴシック" charset="0"/>
                <a:cs typeface="Times New Roman" charset="0"/>
              </a:rPr>
              <a:t>trafic</a:t>
            </a:r>
            <a:r>
              <a:rPr lang="en-GB" sz="2000" dirty="0">
                <a:ea typeface="ＭＳ Ｐゴシック" charset="0"/>
                <a:cs typeface="Times New Roman" charset="0"/>
              </a:rPr>
              <a:t> </a:t>
            </a:r>
            <a:r>
              <a:rPr lang="en-GB" sz="2000" dirty="0" err="1">
                <a:ea typeface="ＭＳ Ｐゴシック" charset="0"/>
                <a:cs typeface="Times New Roman" charset="0"/>
              </a:rPr>
              <a:t>concernant</a:t>
            </a:r>
            <a:r>
              <a:rPr lang="en-GB" sz="2000" dirty="0">
                <a:ea typeface="ＭＳ Ｐゴシック" charset="0"/>
                <a:cs typeface="Times New Roman" charset="0"/>
              </a:rPr>
              <a:t> </a:t>
            </a:r>
            <a:r>
              <a:rPr lang="en-GB" sz="2000" dirty="0" err="1">
                <a:ea typeface="ＭＳ Ｐゴシック" charset="0"/>
                <a:cs typeface="Times New Roman" charset="0"/>
              </a:rPr>
              <a:t>une</a:t>
            </a:r>
            <a:r>
              <a:rPr lang="en-GB" sz="2000" dirty="0">
                <a:ea typeface="ＭＳ Ｐゴシック" charset="0"/>
                <a:cs typeface="Times New Roman" charset="0"/>
              </a:rPr>
              <a:t> communication </a:t>
            </a:r>
            <a:r>
              <a:rPr lang="en-GB" sz="2000" dirty="0" err="1">
                <a:ea typeface="ＭＳ Ｐゴシック" charset="0"/>
                <a:cs typeface="Times New Roman" charset="0"/>
              </a:rPr>
              <a:t>spécifique</a:t>
            </a:r>
            <a:r>
              <a:rPr lang="en-GB" sz="2000" dirty="0">
                <a:ea typeface="ＭＳ Ｐゴシック" charset="0"/>
                <a:cs typeface="Times New Roman" charset="0"/>
              </a:rPr>
              <a:t>, la </a:t>
            </a:r>
            <a:r>
              <a:rPr lang="en-GB" sz="2000" dirty="0" err="1">
                <a:ea typeface="ＭＳ Ｐゴシック" charset="0"/>
                <a:cs typeface="Times New Roman" charset="0"/>
              </a:rPr>
              <a:t>partie</a:t>
            </a:r>
            <a:r>
              <a:rPr lang="en-GB" sz="2000" dirty="0">
                <a:ea typeface="ＭＳ Ｐゴシック" charset="0"/>
                <a:cs typeface="Times New Roman" charset="0"/>
              </a:rPr>
              <a:t> </a:t>
            </a:r>
            <a:r>
              <a:rPr lang="en-GB" sz="2000" dirty="0" err="1">
                <a:ea typeface="ＭＳ Ｐゴシック" charset="0"/>
                <a:cs typeface="Times New Roman" charset="0"/>
              </a:rPr>
              <a:t>requise</a:t>
            </a:r>
            <a:r>
              <a:rPr lang="en-GB" sz="2000" dirty="0">
                <a:ea typeface="ＭＳ Ｐゴシック" charset="0"/>
                <a:cs typeface="Times New Roman" charset="0"/>
              </a:rPr>
              <a:t> </a:t>
            </a:r>
            <a:r>
              <a:rPr lang="en-GB" sz="2000" dirty="0" err="1">
                <a:ea typeface="ＭＳ Ｐゴシック" charset="0"/>
                <a:cs typeface="Times New Roman" charset="0"/>
              </a:rPr>
              <a:t>découvre</a:t>
            </a:r>
            <a:r>
              <a:rPr lang="en-GB" sz="2000" dirty="0">
                <a:ea typeface="ＭＳ Ｐゴシック" charset="0"/>
                <a:cs typeface="Times New Roman" charset="0"/>
              </a:rPr>
              <a:t> </a:t>
            </a:r>
            <a:r>
              <a:rPr lang="en-GB" sz="2000" dirty="0" err="1">
                <a:ea typeface="ＭＳ Ｐゴシック" charset="0"/>
                <a:cs typeface="Times New Roman" charset="0"/>
              </a:rPr>
              <a:t>qu'un</a:t>
            </a:r>
            <a:r>
              <a:rPr lang="en-GB" sz="2000" dirty="0">
                <a:ea typeface="ＭＳ Ｐゴシック" charset="0"/>
                <a:cs typeface="Times New Roman" charset="0"/>
              </a:rPr>
              <a:t> </a:t>
            </a:r>
            <a:r>
              <a:rPr lang="en-GB" sz="2000" dirty="0" err="1">
                <a:ea typeface="ＭＳ Ｐゴシック" charset="0"/>
                <a:cs typeface="Times New Roman" charset="0"/>
              </a:rPr>
              <a:t>fournisseur</a:t>
            </a:r>
            <a:r>
              <a:rPr lang="en-GB" sz="2000" dirty="0">
                <a:ea typeface="ＭＳ Ｐゴシック" charset="0"/>
                <a:cs typeface="Times New Roman" charset="0"/>
              </a:rPr>
              <a:t> de services d'un </a:t>
            </a:r>
            <a:r>
              <a:rPr lang="en-GB" sz="2000" dirty="0" err="1">
                <a:ea typeface="ＭＳ Ｐゴシック" charset="0"/>
                <a:cs typeface="Times New Roman" charset="0"/>
              </a:rPr>
              <a:t>autre</a:t>
            </a:r>
            <a:r>
              <a:rPr lang="en-GB" sz="2000" dirty="0">
                <a:ea typeface="ＭＳ Ｐゴシック" charset="0"/>
                <a:cs typeface="Times New Roman" charset="0"/>
              </a:rPr>
              <a:t> État a </a:t>
            </a:r>
            <a:r>
              <a:rPr lang="en-GB" sz="2000" dirty="0" err="1">
                <a:ea typeface="ＭＳ Ｐゴシック" charset="0"/>
                <a:cs typeface="Times New Roman" charset="0"/>
              </a:rPr>
              <a:t>participé</a:t>
            </a:r>
            <a:r>
              <a:rPr lang="en-GB" sz="2000" dirty="0">
                <a:ea typeface="ＭＳ Ｐゴシック" charset="0"/>
                <a:cs typeface="Times New Roman" charset="0"/>
              </a:rPr>
              <a:t> </a:t>
            </a:r>
            <a:r>
              <a:rPr lang="en-GB" sz="2000" dirty="0" err="1">
                <a:ea typeface="ＭＳ Ｐゴシック" charset="0"/>
                <a:cs typeface="Times New Roman" charset="0"/>
              </a:rPr>
              <a:t>à</a:t>
            </a:r>
            <a:r>
              <a:rPr lang="en-GB" sz="2000" dirty="0">
                <a:ea typeface="ＭＳ Ｐゴシック" charset="0"/>
                <a:cs typeface="Times New Roman" charset="0"/>
              </a:rPr>
              <a:t> la transmission de la communication, la </a:t>
            </a:r>
            <a:r>
              <a:rPr lang="en-GB" sz="2000" dirty="0" err="1">
                <a:ea typeface="ＭＳ Ｐゴシック" charset="0"/>
                <a:cs typeface="Times New Roman" charset="0"/>
              </a:rPr>
              <a:t>partie</a:t>
            </a:r>
            <a:r>
              <a:rPr lang="en-GB" sz="2000" dirty="0">
                <a:ea typeface="ＭＳ Ｐゴシック" charset="0"/>
                <a:cs typeface="Times New Roman" charset="0"/>
              </a:rPr>
              <a:t> </a:t>
            </a:r>
            <a:r>
              <a:rPr lang="en-GB" sz="2000" dirty="0" err="1">
                <a:ea typeface="ＭＳ Ｐゴシック" charset="0"/>
                <a:cs typeface="Times New Roman" charset="0"/>
              </a:rPr>
              <a:t>requise</a:t>
            </a:r>
            <a:r>
              <a:rPr lang="en-GB" sz="2000" dirty="0">
                <a:ea typeface="ＭＳ Ｐゴシック" charset="0"/>
                <a:cs typeface="Times New Roman" charset="0"/>
              </a:rPr>
              <a:t> communique </a:t>
            </a:r>
            <a:r>
              <a:rPr lang="en-GB" sz="2000" dirty="0" err="1">
                <a:ea typeface="ＭＳ Ｐゴシック" charset="0"/>
                <a:cs typeface="Times New Roman" charset="0"/>
              </a:rPr>
              <a:t>rapidement</a:t>
            </a:r>
            <a:r>
              <a:rPr lang="en-GB" sz="2000" dirty="0">
                <a:ea typeface="ＭＳ Ｐゴシック" charset="0"/>
                <a:cs typeface="Times New Roman" charset="0"/>
              </a:rPr>
              <a:t> </a:t>
            </a:r>
            <a:r>
              <a:rPr lang="en-GB" sz="2000" dirty="0" err="1">
                <a:ea typeface="ＭＳ Ｐゴシック" charset="0"/>
                <a:cs typeface="Times New Roman" charset="0"/>
              </a:rPr>
              <a:t>à</a:t>
            </a:r>
            <a:r>
              <a:rPr lang="en-GB" sz="2000" dirty="0">
                <a:ea typeface="ＭＳ Ｐゴシック" charset="0"/>
                <a:cs typeface="Times New Roman" charset="0"/>
              </a:rPr>
              <a:t> la </a:t>
            </a:r>
            <a:r>
              <a:rPr lang="en-GB" sz="2000" dirty="0" err="1">
                <a:ea typeface="ＭＳ Ｐゴシック" charset="0"/>
                <a:cs typeface="Times New Roman" charset="0"/>
              </a:rPr>
              <a:t>partie</a:t>
            </a:r>
            <a:r>
              <a:rPr lang="en-GB" sz="2000" dirty="0">
                <a:ea typeface="ＭＳ Ｐゴシック" charset="0"/>
                <a:cs typeface="Times New Roman" charset="0"/>
              </a:rPr>
              <a:t> </a:t>
            </a:r>
            <a:r>
              <a:rPr lang="en-GB" sz="2000" dirty="0" err="1">
                <a:ea typeface="ＭＳ Ｐゴシック" charset="0"/>
                <a:cs typeface="Times New Roman" charset="0"/>
              </a:rPr>
              <a:t>requérante</a:t>
            </a:r>
            <a:r>
              <a:rPr lang="en-GB" sz="2000" dirty="0">
                <a:ea typeface="ＭＳ Ｐゴシック" charset="0"/>
                <a:cs typeface="Times New Roman" charset="0"/>
              </a:rPr>
              <a:t> </a:t>
            </a:r>
            <a:r>
              <a:rPr lang="en-GB" sz="2000" dirty="0" err="1">
                <a:ea typeface="ＭＳ Ｐゴシック" charset="0"/>
                <a:cs typeface="Times New Roman" charset="0"/>
              </a:rPr>
              <a:t>une</a:t>
            </a:r>
            <a:r>
              <a:rPr lang="en-GB" sz="2000" dirty="0">
                <a:ea typeface="ＭＳ Ｐゴシック" charset="0"/>
                <a:cs typeface="Times New Roman" charset="0"/>
              </a:rPr>
              <a:t> </a:t>
            </a:r>
            <a:r>
              <a:rPr lang="en-GB" sz="2000" dirty="0" err="1">
                <a:ea typeface="ＭＳ Ｐゴシック" charset="0"/>
                <a:cs typeface="Times New Roman" charset="0"/>
              </a:rPr>
              <a:t>quantité</a:t>
            </a:r>
            <a:r>
              <a:rPr lang="en-GB" sz="2000" dirty="0">
                <a:ea typeface="ＭＳ Ｐゴシック" charset="0"/>
                <a:cs typeface="Times New Roman" charset="0"/>
              </a:rPr>
              <a:t> suffisante de </a:t>
            </a:r>
            <a:r>
              <a:rPr lang="en-GB" sz="2000" dirty="0" err="1">
                <a:ea typeface="ＭＳ Ｐゴシック" charset="0"/>
                <a:cs typeface="Times New Roman" charset="0"/>
              </a:rPr>
              <a:t>données</a:t>
            </a:r>
            <a:r>
              <a:rPr lang="en-GB" sz="2000" dirty="0">
                <a:ea typeface="ＭＳ Ｐゴシック" charset="0"/>
                <a:cs typeface="Times New Roman" charset="0"/>
              </a:rPr>
              <a:t> relatives au </a:t>
            </a:r>
            <a:r>
              <a:rPr lang="en-GB" sz="2000" dirty="0" err="1">
                <a:ea typeface="ＭＳ Ｐゴシック" charset="0"/>
                <a:cs typeface="Times New Roman" charset="0"/>
              </a:rPr>
              <a:t>trafic</a:t>
            </a:r>
            <a:r>
              <a:rPr lang="en-GB" sz="2000" dirty="0">
                <a:ea typeface="ＭＳ Ｐゴシック" charset="0"/>
                <a:cs typeface="Times New Roman" charset="0"/>
              </a:rPr>
              <a:t> </a:t>
            </a:r>
            <a:r>
              <a:rPr lang="en-GB" sz="2000" dirty="0" err="1">
                <a:ea typeface="ＭＳ Ｐゴシック" charset="0"/>
                <a:cs typeface="Times New Roman" charset="0"/>
              </a:rPr>
              <a:t>afin</a:t>
            </a:r>
            <a:r>
              <a:rPr lang="en-GB" sz="2000" dirty="0">
                <a:ea typeface="ＭＳ Ｐゴシック" charset="0"/>
                <a:cs typeface="Times New Roman" charset="0"/>
              </a:rPr>
              <a:t> </a:t>
            </a:r>
            <a:r>
              <a:rPr lang="en-GB" sz="2000" dirty="0" err="1">
                <a:ea typeface="ＭＳ Ｐゴシック" charset="0"/>
                <a:cs typeface="Times New Roman" charset="0"/>
              </a:rPr>
              <a:t>d'identifier</a:t>
            </a:r>
            <a:r>
              <a:rPr lang="en-GB" sz="2000" dirty="0">
                <a:ea typeface="ＭＳ Ｐゴシック" charset="0"/>
                <a:cs typeface="Times New Roman" charset="0"/>
              </a:rPr>
              <a:t> </a:t>
            </a:r>
            <a:r>
              <a:rPr lang="en-GB" sz="2000" dirty="0" err="1">
                <a:ea typeface="ＭＳ Ｐゴシック" charset="0"/>
                <a:cs typeface="Times New Roman" charset="0"/>
              </a:rPr>
              <a:t>ce</a:t>
            </a:r>
            <a:r>
              <a:rPr lang="en-GB" sz="2000" dirty="0">
                <a:ea typeface="ＭＳ Ｐゴシック" charset="0"/>
                <a:cs typeface="Times New Roman" charset="0"/>
              </a:rPr>
              <a:t> </a:t>
            </a:r>
            <a:r>
              <a:rPr lang="en-GB" sz="2000" dirty="0" err="1">
                <a:ea typeface="ＭＳ Ｐゴシック" charset="0"/>
                <a:cs typeface="Times New Roman" charset="0"/>
              </a:rPr>
              <a:t>fournisseur</a:t>
            </a:r>
            <a:r>
              <a:rPr lang="en-GB" sz="2000" dirty="0">
                <a:ea typeface="ＭＳ Ｐゴシック" charset="0"/>
                <a:cs typeface="Times New Roman" charset="0"/>
              </a:rPr>
              <a:t> de services et le chemin par </a:t>
            </a:r>
            <a:r>
              <a:rPr lang="en-GB" sz="2000" dirty="0" err="1">
                <a:ea typeface="ＭＳ Ｐゴシック" charset="0"/>
                <a:cs typeface="Times New Roman" charset="0"/>
              </a:rPr>
              <a:t>lequel</a:t>
            </a:r>
            <a:r>
              <a:rPr lang="en-GB" sz="2000" dirty="0">
                <a:ea typeface="ＭＳ Ｐゴシック" charset="0"/>
                <a:cs typeface="Times New Roman" charset="0"/>
              </a:rPr>
              <a:t> la communication a </a:t>
            </a:r>
            <a:r>
              <a:rPr lang="en-GB" sz="2000" dirty="0" err="1">
                <a:ea typeface="ＭＳ Ｐゴシック" charset="0"/>
                <a:cs typeface="Times New Roman" charset="0"/>
              </a:rPr>
              <a:t>été</a:t>
            </a:r>
            <a:r>
              <a:rPr lang="en-GB" sz="2000" dirty="0">
                <a:ea typeface="ＭＳ Ｐゴシック" charset="0"/>
                <a:cs typeface="Times New Roman" charset="0"/>
              </a:rPr>
              <a:t> </a:t>
            </a:r>
            <a:r>
              <a:rPr lang="en-GB" sz="2000" dirty="0" err="1">
                <a:ea typeface="ＭＳ Ｐゴシック" charset="0"/>
                <a:cs typeface="Times New Roman" charset="0"/>
              </a:rPr>
              <a:t>transmise</a:t>
            </a:r>
            <a:r>
              <a:rPr lang="en-GB" sz="2000" dirty="0">
                <a:ea typeface="ＭＳ Ｐゴシック" charset="0"/>
                <a:cs typeface="Times New Roman" charset="0"/>
              </a:rPr>
              <a:t>.</a:t>
            </a:r>
            <a:endParaRPr lang="en-GB" sz="2000" b="1" dirty="0">
              <a:ea typeface="ＭＳ Ｐゴシック" charset="0"/>
              <a:cs typeface="Times New Roman" charset="0"/>
            </a:endParaRPr>
          </a:p>
        </p:txBody>
      </p:sp>
      <p:sp>
        <p:nvSpPr>
          <p:cNvPr id="8" name="Rectangle 7">
            <a:extLst>
              <a:ext uri="{FF2B5EF4-FFF2-40B4-BE49-F238E27FC236}">
                <a16:creationId xmlns:a16="http://schemas.microsoft.com/office/drawing/2014/main" xmlns="" id="{88F80527-D992-724A-AFAB-DF65C59C5F9B}"/>
              </a:ext>
            </a:extLst>
          </p:cNvPr>
          <p:cNvSpPr/>
          <p:nvPr/>
        </p:nvSpPr>
        <p:spPr>
          <a:xfrm>
            <a:off x="4860388" y="2337203"/>
            <a:ext cx="4058529" cy="2677656"/>
          </a:xfrm>
          <a:prstGeom prst="rect">
            <a:avLst/>
          </a:prstGeom>
        </p:spPr>
        <p:txBody>
          <a:bodyPr wrap="square">
            <a:spAutoFit/>
          </a:bodyPr>
          <a:lstStyle/>
          <a:p>
            <a:pPr marL="342900" indent="-342900" algn="just">
              <a:buFont typeface="Arial" panose="020B0604020202020204" pitchFamily="34" charset="0"/>
              <a:buChar char="•"/>
            </a:pPr>
            <a:r>
              <a:rPr lang="en-GB" sz="2400" b="1" dirty="0">
                <a:solidFill>
                  <a:srgbClr val="C00000"/>
                </a:solidFill>
                <a:ea typeface="ＭＳ Ｐゴシック" charset="0"/>
                <a:cs typeface="Times New Roman" charset="0"/>
              </a:rPr>
              <a:t>la divulgation </a:t>
            </a:r>
            <a:r>
              <a:rPr lang="en-GB" sz="2400" b="1" dirty="0" err="1">
                <a:solidFill>
                  <a:srgbClr val="C00000"/>
                </a:solidFill>
                <a:ea typeface="ＭＳ Ｐゴシック" charset="0"/>
                <a:cs typeface="Times New Roman" charset="0"/>
              </a:rPr>
              <a:t>rapide</a:t>
            </a:r>
            <a:r>
              <a:rPr lang="en-GB" sz="2400" b="1" dirty="0">
                <a:solidFill>
                  <a:srgbClr val="C00000"/>
                </a:solidFill>
                <a:ea typeface="ＭＳ Ｐゴシック" charset="0"/>
                <a:cs typeface="Times New Roman" charset="0"/>
              </a:rPr>
              <a:t> </a:t>
            </a:r>
            <a:r>
              <a:rPr lang="en-GB" sz="2400" b="1" dirty="0" err="1">
                <a:solidFill>
                  <a:srgbClr val="C00000"/>
                </a:solidFill>
                <a:ea typeface="ＭＳ Ｐゴシック" charset="0"/>
                <a:cs typeface="Times New Roman" charset="0"/>
              </a:rPr>
              <a:t>d'une</a:t>
            </a:r>
            <a:r>
              <a:rPr lang="en-GB" sz="2400" b="1" dirty="0">
                <a:solidFill>
                  <a:srgbClr val="C00000"/>
                </a:solidFill>
                <a:ea typeface="ＭＳ Ｐゴシック" charset="0"/>
                <a:cs typeface="Times New Roman" charset="0"/>
              </a:rPr>
              <a:t> </a:t>
            </a:r>
            <a:r>
              <a:rPr lang="en-GB" sz="2400" b="1" dirty="0" err="1">
                <a:solidFill>
                  <a:srgbClr val="C00000"/>
                </a:solidFill>
                <a:ea typeface="ＭＳ Ｐゴシック" charset="0"/>
                <a:cs typeface="Times New Roman" charset="0"/>
              </a:rPr>
              <a:t>quantité</a:t>
            </a:r>
            <a:r>
              <a:rPr lang="en-GB" sz="2400" b="1" dirty="0">
                <a:solidFill>
                  <a:srgbClr val="C00000"/>
                </a:solidFill>
                <a:ea typeface="ＭＳ Ｐゴシック" charset="0"/>
                <a:cs typeface="Times New Roman" charset="0"/>
              </a:rPr>
              <a:t> suffisante de </a:t>
            </a:r>
            <a:r>
              <a:rPr lang="en-GB" sz="2400" b="1" dirty="0" err="1">
                <a:solidFill>
                  <a:srgbClr val="C00000"/>
                </a:solidFill>
                <a:ea typeface="ＭＳ Ｐゴシック" charset="0"/>
                <a:cs typeface="Times New Roman" charset="0"/>
              </a:rPr>
              <a:t>données</a:t>
            </a:r>
            <a:r>
              <a:rPr lang="en-GB" sz="2400" b="1" dirty="0">
                <a:solidFill>
                  <a:srgbClr val="C00000"/>
                </a:solidFill>
                <a:ea typeface="ＭＳ Ｐゴシック" charset="0"/>
                <a:cs typeface="Times New Roman" charset="0"/>
              </a:rPr>
              <a:t> relatives au </a:t>
            </a:r>
            <a:r>
              <a:rPr lang="en-GB" sz="2400" b="1" dirty="0" err="1">
                <a:solidFill>
                  <a:srgbClr val="C00000"/>
                </a:solidFill>
                <a:ea typeface="ＭＳ Ｐゴシック" charset="0"/>
                <a:cs typeface="Times New Roman" charset="0"/>
              </a:rPr>
              <a:t>trafic</a:t>
            </a:r>
            <a:r>
              <a:rPr lang="en-GB" sz="2400" b="1" dirty="0">
                <a:solidFill>
                  <a:srgbClr val="C00000"/>
                </a:solidFill>
                <a:ea typeface="ＭＳ Ｐゴシック" charset="0"/>
                <a:cs typeface="Times New Roman" charset="0"/>
              </a:rPr>
              <a:t> </a:t>
            </a:r>
            <a:r>
              <a:rPr lang="en-GB" sz="2400" b="1" dirty="0" err="1">
                <a:solidFill>
                  <a:srgbClr val="C00000"/>
                </a:solidFill>
                <a:ea typeface="ＭＳ Ｐゴシック" charset="0"/>
                <a:cs typeface="Times New Roman" charset="0"/>
              </a:rPr>
              <a:t>afin</a:t>
            </a:r>
            <a:r>
              <a:rPr lang="en-GB" sz="2400" b="1" dirty="0">
                <a:solidFill>
                  <a:srgbClr val="C00000"/>
                </a:solidFill>
                <a:ea typeface="ＭＳ Ｐゴシック" charset="0"/>
                <a:cs typeface="Times New Roman" charset="0"/>
              </a:rPr>
              <a:t> </a:t>
            </a:r>
            <a:r>
              <a:rPr lang="en-GB" sz="2400" b="1" dirty="0" err="1">
                <a:solidFill>
                  <a:srgbClr val="C00000"/>
                </a:solidFill>
                <a:ea typeface="ＭＳ Ｐゴシック" charset="0"/>
                <a:cs typeface="Times New Roman" charset="0"/>
              </a:rPr>
              <a:t>d'identifier</a:t>
            </a:r>
            <a:r>
              <a:rPr lang="en-GB" sz="2400" b="1" dirty="0">
                <a:solidFill>
                  <a:srgbClr val="C00000"/>
                </a:solidFill>
                <a:ea typeface="ＭＳ Ｐゴシック" charset="0"/>
                <a:cs typeface="Times New Roman" charset="0"/>
              </a:rPr>
              <a:t> le chemin par </a:t>
            </a:r>
            <a:r>
              <a:rPr lang="en-GB" sz="2400" b="1" dirty="0" err="1">
                <a:solidFill>
                  <a:srgbClr val="C00000"/>
                </a:solidFill>
                <a:ea typeface="ＭＳ Ｐゴシック" charset="0"/>
                <a:cs typeface="Times New Roman" charset="0"/>
              </a:rPr>
              <a:t>lequel</a:t>
            </a:r>
            <a:r>
              <a:rPr lang="en-GB" sz="2400" b="1" dirty="0">
                <a:solidFill>
                  <a:srgbClr val="C00000"/>
                </a:solidFill>
                <a:ea typeface="ＭＳ Ｐゴシック" charset="0"/>
                <a:cs typeface="Times New Roman" charset="0"/>
              </a:rPr>
              <a:t> la communication a </a:t>
            </a:r>
            <a:r>
              <a:rPr lang="en-GB" sz="2400" b="1" dirty="0" err="1">
                <a:solidFill>
                  <a:srgbClr val="C00000"/>
                </a:solidFill>
                <a:ea typeface="ＭＳ Ｐゴシック" charset="0"/>
                <a:cs typeface="Times New Roman" charset="0"/>
              </a:rPr>
              <a:t>été</a:t>
            </a:r>
            <a:r>
              <a:rPr lang="en-GB" sz="2400" b="1" dirty="0">
                <a:solidFill>
                  <a:srgbClr val="C00000"/>
                </a:solidFill>
                <a:ea typeface="ＭＳ Ｐゴシック" charset="0"/>
                <a:cs typeface="Times New Roman" charset="0"/>
              </a:rPr>
              <a:t> </a:t>
            </a:r>
            <a:r>
              <a:rPr lang="en-GB" sz="2400" b="1" dirty="0" err="1">
                <a:solidFill>
                  <a:srgbClr val="C00000"/>
                </a:solidFill>
                <a:ea typeface="ＭＳ Ｐゴシック" charset="0"/>
                <a:cs typeface="Times New Roman" charset="0"/>
              </a:rPr>
              <a:t>transmise</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xmlns="" id="{077113FD-44A5-4D16-820F-BF9CE641E8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43</a:t>
            </a:fld>
            <a:endParaRPr lang="en-GB" dirty="0"/>
          </a:p>
        </p:txBody>
      </p:sp>
    </p:spTree>
    <p:extLst>
      <p:ext uri="{BB962C8B-B14F-4D97-AF65-F5344CB8AC3E}">
        <p14:creationId xmlns:p14="http://schemas.microsoft.com/office/powerpoint/2010/main" val="27563865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15323"/>
            <a:ext cx="4572000" cy="4708981"/>
          </a:xfrm>
          <a:prstGeom prst="rect">
            <a:avLst/>
          </a:prstGeom>
        </p:spPr>
        <p:txBody>
          <a:bodyPr>
            <a:spAutoFit/>
          </a:bodyPr>
          <a:lstStyle/>
          <a:p>
            <a:pPr marL="514350" indent="-514350" algn="just">
              <a:buFont typeface="+mj-lt"/>
              <a:buAutoNum type="arabicPeriod" startAt="2"/>
              <a:defRPr/>
            </a:pPr>
            <a:r>
              <a:rPr lang="en-US" sz="2000" dirty="0"/>
              <a:t>La divulgation de </a:t>
            </a:r>
            <a:r>
              <a:rPr lang="en-US" sz="2000" dirty="0" err="1"/>
              <a:t>données</a:t>
            </a:r>
            <a:r>
              <a:rPr lang="en-US" sz="2000" dirty="0"/>
              <a:t> relatives au </a:t>
            </a:r>
            <a:r>
              <a:rPr lang="en-US" sz="2000" dirty="0" err="1"/>
              <a:t>trafic</a:t>
            </a:r>
            <a:r>
              <a:rPr lang="en-US" sz="2000" dirty="0"/>
              <a:t> </a:t>
            </a:r>
            <a:r>
              <a:rPr lang="en-US" sz="2000" dirty="0" err="1"/>
              <a:t>en</a:t>
            </a:r>
            <a:r>
              <a:rPr lang="en-US" sz="2000" dirty="0"/>
              <a:t> vertu du </a:t>
            </a:r>
            <a:r>
              <a:rPr lang="en-US" sz="2000" dirty="0" err="1"/>
              <a:t>paragraphe</a:t>
            </a:r>
            <a:r>
              <a:rPr lang="en-US" sz="2000" dirty="0"/>
              <a:t> 1 ne peut </a:t>
            </a:r>
            <a:r>
              <a:rPr lang="en-US" sz="2000" dirty="0" err="1"/>
              <a:t>être</a:t>
            </a:r>
            <a:r>
              <a:rPr lang="en-US" sz="2000" dirty="0"/>
              <a:t> </a:t>
            </a:r>
            <a:r>
              <a:rPr lang="en-US" sz="2000" dirty="0" err="1"/>
              <a:t>refusée</a:t>
            </a:r>
            <a:r>
              <a:rPr lang="en-US" sz="2000" dirty="0"/>
              <a:t> que </a:t>
            </a:r>
            <a:r>
              <a:rPr lang="en-US" sz="2000" dirty="0" err="1"/>
              <a:t>si</a:t>
            </a:r>
            <a:r>
              <a:rPr lang="en-US" sz="2000" dirty="0"/>
              <a:t> :</a:t>
            </a:r>
          </a:p>
          <a:p>
            <a:pPr marL="514350" indent="-514350" algn="just">
              <a:buFont typeface="+mj-lt"/>
              <a:buAutoNum type="arabicPeriod" startAt="2"/>
              <a:defRPr/>
            </a:pPr>
            <a:endParaRPr lang="en-US" sz="2000" dirty="0"/>
          </a:p>
          <a:p>
            <a:pPr marL="454025" algn="just">
              <a:defRPr/>
            </a:pPr>
            <a:r>
              <a:rPr lang="en-US" sz="2000" dirty="0"/>
              <a:t>a. la </a:t>
            </a:r>
            <a:r>
              <a:rPr lang="en-US" sz="2000" dirty="0" err="1"/>
              <a:t>demande</a:t>
            </a:r>
            <a:r>
              <a:rPr lang="en-US" sz="2000" dirty="0"/>
              <a:t> </a:t>
            </a:r>
            <a:r>
              <a:rPr lang="en-US" sz="2000" dirty="0" err="1"/>
              <a:t>concerne</a:t>
            </a:r>
            <a:r>
              <a:rPr lang="en-US" sz="2000" dirty="0"/>
              <a:t> </a:t>
            </a:r>
            <a:r>
              <a:rPr lang="en-US" sz="2000" dirty="0" err="1"/>
              <a:t>une</a:t>
            </a:r>
            <a:r>
              <a:rPr lang="en-US" sz="2000" dirty="0"/>
              <a:t> infraction que la </a:t>
            </a:r>
            <a:r>
              <a:rPr lang="en-US" sz="2000" dirty="0" err="1"/>
              <a:t>Partie</a:t>
            </a:r>
            <a:r>
              <a:rPr lang="en-US" sz="2000" dirty="0"/>
              <a:t> </a:t>
            </a:r>
            <a:r>
              <a:rPr lang="en-US" sz="2000" dirty="0" err="1"/>
              <a:t>requise</a:t>
            </a:r>
            <a:r>
              <a:rPr lang="en-US" sz="2000" dirty="0"/>
              <a:t> </a:t>
            </a:r>
            <a:r>
              <a:rPr lang="en-US" sz="2000" dirty="0" err="1"/>
              <a:t>considère</a:t>
            </a:r>
            <a:r>
              <a:rPr lang="en-US" sz="2000" dirty="0"/>
              <a:t> </a:t>
            </a:r>
            <a:r>
              <a:rPr lang="en-US" sz="2000" dirty="0" err="1"/>
              <a:t>comme</a:t>
            </a:r>
            <a:r>
              <a:rPr lang="en-US" sz="2000" dirty="0"/>
              <a:t> </a:t>
            </a:r>
            <a:r>
              <a:rPr lang="en-US" sz="2000" dirty="0" err="1"/>
              <a:t>une</a:t>
            </a:r>
            <a:r>
              <a:rPr lang="en-US" sz="2000" dirty="0"/>
              <a:t> infraction politique, </a:t>
            </a:r>
            <a:r>
              <a:rPr lang="en-US" sz="2000" dirty="0" err="1"/>
              <a:t>ou</a:t>
            </a:r>
            <a:r>
              <a:rPr lang="en-US" sz="2000" dirty="0"/>
              <a:t> </a:t>
            </a:r>
            <a:r>
              <a:rPr lang="en-US" sz="2000" dirty="0" err="1"/>
              <a:t>une</a:t>
            </a:r>
            <a:r>
              <a:rPr lang="en-US" sz="2000" dirty="0"/>
              <a:t> infraction </a:t>
            </a:r>
            <a:r>
              <a:rPr lang="en-US" sz="2000" dirty="0" err="1"/>
              <a:t>connexe</a:t>
            </a:r>
            <a:r>
              <a:rPr lang="en-US" sz="2000" dirty="0"/>
              <a:t> </a:t>
            </a:r>
            <a:r>
              <a:rPr lang="en-US" sz="2000" dirty="0" err="1"/>
              <a:t>à</a:t>
            </a:r>
            <a:r>
              <a:rPr lang="en-US" sz="2000" dirty="0"/>
              <a:t> </a:t>
            </a:r>
            <a:r>
              <a:rPr lang="en-US" sz="2000" dirty="0" err="1"/>
              <a:t>une</a:t>
            </a:r>
            <a:r>
              <a:rPr lang="en-US" sz="2000" dirty="0"/>
              <a:t> infraction politique ; </a:t>
            </a:r>
            <a:r>
              <a:rPr lang="en-US" sz="2000" dirty="0" err="1"/>
              <a:t>ou</a:t>
            </a:r>
            <a:endParaRPr lang="en-US" sz="2000" dirty="0"/>
          </a:p>
          <a:p>
            <a:pPr marL="454025" algn="just">
              <a:defRPr/>
            </a:pPr>
            <a:r>
              <a:rPr lang="en-US" sz="2000" dirty="0"/>
              <a:t>b. la </a:t>
            </a:r>
            <a:r>
              <a:rPr lang="en-US" sz="2000" dirty="0" err="1"/>
              <a:t>partie</a:t>
            </a:r>
            <a:r>
              <a:rPr lang="en-US" sz="2000" dirty="0"/>
              <a:t> </a:t>
            </a:r>
            <a:r>
              <a:rPr lang="en-US" sz="2000" dirty="0" err="1"/>
              <a:t>requise</a:t>
            </a:r>
            <a:r>
              <a:rPr lang="en-US" sz="2000" dirty="0"/>
              <a:t> </a:t>
            </a:r>
            <a:r>
              <a:rPr lang="en-US" sz="2000" dirty="0" err="1"/>
              <a:t>estime</a:t>
            </a:r>
            <a:r>
              <a:rPr lang="en-US" sz="2000" dirty="0"/>
              <a:t> que </a:t>
            </a:r>
            <a:r>
              <a:rPr lang="en-US" sz="2000" dirty="0" err="1"/>
              <a:t>l'exécution</a:t>
            </a:r>
            <a:r>
              <a:rPr lang="en-US" sz="2000" dirty="0"/>
              <a:t> de la </a:t>
            </a:r>
            <a:r>
              <a:rPr lang="en-US" sz="2000" dirty="0" err="1"/>
              <a:t>demande</a:t>
            </a:r>
            <a:r>
              <a:rPr lang="en-US" sz="2000" dirty="0"/>
              <a:t> est susceptible de porter </a:t>
            </a:r>
            <a:r>
              <a:rPr lang="en-US" sz="2000" dirty="0" err="1"/>
              <a:t>atteinte</a:t>
            </a:r>
            <a:r>
              <a:rPr lang="en-US" sz="2000" dirty="0"/>
              <a:t> </a:t>
            </a:r>
            <a:r>
              <a:rPr lang="en-US" sz="2000" dirty="0" err="1"/>
              <a:t>à</a:t>
            </a:r>
            <a:r>
              <a:rPr lang="en-US" sz="2000" dirty="0"/>
              <a:t> </a:t>
            </a:r>
            <a:r>
              <a:rPr lang="en-US" sz="2000" dirty="0" err="1"/>
              <a:t>sa</a:t>
            </a:r>
            <a:r>
              <a:rPr lang="en-US" sz="2000" dirty="0"/>
              <a:t> </a:t>
            </a:r>
            <a:r>
              <a:rPr lang="en-US" sz="2000" dirty="0" err="1"/>
              <a:t>souveraineté</a:t>
            </a:r>
            <a:r>
              <a:rPr lang="en-US" sz="2000" dirty="0"/>
              <a:t>, </a:t>
            </a:r>
            <a:r>
              <a:rPr lang="en-US" sz="2000" dirty="0" err="1"/>
              <a:t>à</a:t>
            </a:r>
            <a:r>
              <a:rPr lang="en-US" sz="2000" dirty="0"/>
              <a:t> </a:t>
            </a:r>
            <a:r>
              <a:rPr lang="en-US" sz="2000" dirty="0" err="1"/>
              <a:t>sa</a:t>
            </a:r>
            <a:r>
              <a:rPr lang="en-US" sz="2000" dirty="0"/>
              <a:t> </a:t>
            </a:r>
            <a:r>
              <a:rPr lang="en-US" sz="2000" dirty="0" err="1"/>
              <a:t>sécurité</a:t>
            </a:r>
            <a:r>
              <a:rPr lang="en-US" sz="2000" dirty="0"/>
              <a:t>, </a:t>
            </a:r>
            <a:r>
              <a:rPr lang="en-US" sz="2000" dirty="0" err="1"/>
              <a:t>à</a:t>
            </a:r>
            <a:r>
              <a:rPr lang="en-US" sz="2000" dirty="0"/>
              <a:t> son </a:t>
            </a:r>
            <a:r>
              <a:rPr lang="en-US" sz="2000" dirty="0" err="1"/>
              <a:t>ordre</a:t>
            </a:r>
            <a:r>
              <a:rPr lang="en-US" sz="2000" dirty="0"/>
              <a:t> public </a:t>
            </a:r>
            <a:r>
              <a:rPr lang="en-US" sz="2000" dirty="0" err="1"/>
              <a:t>ou</a:t>
            </a:r>
            <a:r>
              <a:rPr lang="en-US" sz="2000" dirty="0"/>
              <a:t> </a:t>
            </a:r>
            <a:r>
              <a:rPr lang="en-US" sz="2000" dirty="0" err="1"/>
              <a:t>à</a:t>
            </a:r>
            <a:r>
              <a:rPr lang="en-US" sz="2000" dirty="0"/>
              <a:t> </a:t>
            </a:r>
            <a:r>
              <a:rPr lang="en-US" sz="2000" dirty="0" err="1"/>
              <a:t>d'autres</a:t>
            </a:r>
            <a:r>
              <a:rPr lang="en-US" sz="2000" dirty="0"/>
              <a:t> </a:t>
            </a:r>
            <a:r>
              <a:rPr lang="en-US" sz="2000" dirty="0" err="1"/>
              <a:t>intérêts</a:t>
            </a:r>
            <a:r>
              <a:rPr lang="en-US" sz="2000" dirty="0"/>
              <a:t> </a:t>
            </a:r>
            <a:r>
              <a:rPr lang="en-US" sz="2000" dirty="0" err="1"/>
              <a:t>essentiels</a:t>
            </a:r>
            <a:r>
              <a:rPr lang="en-US" sz="2000" dirty="0"/>
              <a:t>.</a:t>
            </a:r>
            <a:endParaRPr lang="en-GB" sz="2000" dirty="0">
              <a:ea typeface="ＭＳ Ｐゴシック" charset="0"/>
              <a:cs typeface="Times New Roman" charset="0"/>
            </a:endParaRPr>
          </a:p>
        </p:txBody>
      </p:sp>
      <p:sp>
        <p:nvSpPr>
          <p:cNvPr id="5" name="Rectangle 4">
            <a:extLst>
              <a:ext uri="{FF2B5EF4-FFF2-40B4-BE49-F238E27FC236}">
                <a16:creationId xmlns:a16="http://schemas.microsoft.com/office/drawing/2014/main" xmlns="" id="{128C68E0-C06E-FF41-A081-E219BB9C8803}"/>
              </a:ext>
            </a:extLst>
          </p:cNvPr>
          <p:cNvSpPr/>
          <p:nvPr/>
        </p:nvSpPr>
        <p:spPr>
          <a:xfrm>
            <a:off x="5351966" y="2891201"/>
            <a:ext cx="3425482" cy="1938992"/>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rPr>
              <a:t>La divulgation des </a:t>
            </a:r>
            <a:r>
              <a:rPr lang="en-US" sz="2400" b="1" dirty="0" err="1">
                <a:solidFill>
                  <a:srgbClr val="C00000"/>
                </a:solidFill>
              </a:rPr>
              <a:t>données</a:t>
            </a:r>
            <a:r>
              <a:rPr lang="en-US" sz="2400" b="1" dirty="0">
                <a:solidFill>
                  <a:srgbClr val="C00000"/>
                </a:solidFill>
              </a:rPr>
              <a:t> relatives au </a:t>
            </a:r>
            <a:r>
              <a:rPr lang="en-US" sz="2400" b="1" dirty="0" err="1">
                <a:solidFill>
                  <a:srgbClr val="C00000"/>
                </a:solidFill>
              </a:rPr>
              <a:t>trafic</a:t>
            </a:r>
            <a:r>
              <a:rPr lang="en-US" sz="2400" b="1" dirty="0">
                <a:solidFill>
                  <a:srgbClr val="C00000"/>
                </a:solidFill>
              </a:rPr>
              <a:t> peut </a:t>
            </a:r>
            <a:r>
              <a:rPr lang="en-US" sz="2400" b="1" dirty="0" err="1">
                <a:solidFill>
                  <a:srgbClr val="C00000"/>
                </a:solidFill>
              </a:rPr>
              <a:t>être</a:t>
            </a:r>
            <a:r>
              <a:rPr lang="en-US" sz="2400" b="1" dirty="0">
                <a:solidFill>
                  <a:srgbClr val="C00000"/>
                </a:solidFill>
              </a:rPr>
              <a:t> </a:t>
            </a:r>
            <a:r>
              <a:rPr lang="en-US" sz="2400" b="1" dirty="0" err="1">
                <a:solidFill>
                  <a:srgbClr val="C00000"/>
                </a:solidFill>
              </a:rPr>
              <a:t>refusée</a:t>
            </a:r>
            <a:r>
              <a:rPr lang="en-US" sz="2400" b="1" dirty="0">
                <a:solidFill>
                  <a:srgbClr val="C00000"/>
                </a:solidFill>
              </a:rPr>
              <a:t> sous </a:t>
            </a:r>
            <a:r>
              <a:rPr lang="en-US" sz="2400" b="1" dirty="0" err="1">
                <a:solidFill>
                  <a:srgbClr val="C00000"/>
                </a:solidFill>
              </a:rPr>
              <a:t>certaines</a:t>
            </a:r>
            <a:r>
              <a:rPr lang="en-US" sz="2400" b="1" dirty="0">
                <a:solidFill>
                  <a:srgbClr val="C00000"/>
                </a:solidFill>
              </a:rPr>
              <a:t> conditions</a:t>
            </a:r>
          </a:p>
        </p:txBody>
      </p:sp>
      <p:sp>
        <p:nvSpPr>
          <p:cNvPr id="16" name="Slide Number Placeholder 1">
            <a:extLst>
              <a:ext uri="{FF2B5EF4-FFF2-40B4-BE49-F238E27FC236}">
                <a16:creationId xmlns:a16="http://schemas.microsoft.com/office/drawing/2014/main" xmlns="" id="{A8510259-AA19-49E5-B308-77D783AC034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44</a:t>
            </a:fld>
            <a:endParaRPr lang="en-GB" dirty="0"/>
          </a:p>
        </p:txBody>
      </p:sp>
      <p:sp>
        <p:nvSpPr>
          <p:cNvPr id="19" name="Rectangle 18">
            <a:extLst>
              <a:ext uri="{FF2B5EF4-FFF2-40B4-BE49-F238E27FC236}">
                <a16:creationId xmlns:a16="http://schemas.microsoft.com/office/drawing/2014/main" xmlns="" id="{9FAD29AD-C0E7-4539-97AF-F799EA00A80B}"/>
              </a:ext>
            </a:extLst>
          </p:cNvPr>
          <p:cNvSpPr/>
          <p:nvPr/>
        </p:nvSpPr>
        <p:spPr>
          <a:xfrm>
            <a:off x="1219200" y="99609"/>
            <a:ext cx="79248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30</a:t>
            </a:r>
          </a:p>
          <a:p>
            <a:pPr algn="r">
              <a:lnSpc>
                <a:spcPct val="80000"/>
              </a:lnSpc>
            </a:pPr>
            <a:r>
              <a:rPr lang="en-GB" sz="2400" dirty="0">
                <a:latin typeface="Verdana" panose="020B0604030504040204" pitchFamily="34" charset="0"/>
                <a:ea typeface="Verdana" panose="020B0604030504040204" pitchFamily="34" charset="0"/>
              </a:rPr>
              <a:t>Divulgation </a:t>
            </a:r>
            <a:r>
              <a:rPr lang="en-GB" sz="2400" dirty="0" err="1">
                <a:latin typeface="Verdana" panose="020B0604030504040204" pitchFamily="34" charset="0"/>
                <a:ea typeface="Verdana" panose="020B0604030504040204" pitchFamily="34" charset="0"/>
              </a:rPr>
              <a:t>accélérée</a:t>
            </a:r>
            <a:r>
              <a:rPr lang="en-GB" sz="2400" dirty="0">
                <a:latin typeface="Verdana" panose="020B0604030504040204" pitchFamily="34" charset="0"/>
                <a:ea typeface="Verdana" panose="020B0604030504040204" pitchFamily="34" charset="0"/>
              </a:rPr>
              <a:t> des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relatives au </a:t>
            </a:r>
            <a:r>
              <a:rPr lang="en-GB" sz="2400" dirty="0" err="1">
                <a:latin typeface="Verdana" panose="020B0604030504040204" pitchFamily="34" charset="0"/>
                <a:ea typeface="Verdana" panose="020B0604030504040204" pitchFamily="34" charset="0"/>
              </a:rPr>
              <a:t>trafic</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conservées</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8079057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Computer">
            <a:extLst>
              <a:ext uri="{FF2B5EF4-FFF2-40B4-BE49-F238E27FC236}">
                <a16:creationId xmlns:a16="http://schemas.microsoft.com/office/drawing/2014/main" xmlns="" id="{78741A34-6EEC-4B36-8392-FD5A6CCCF1EA}"/>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14854" y="1872593"/>
            <a:ext cx="2307021" cy="2307021"/>
          </a:xfrm>
          <a:prstGeom prst="rect">
            <a:avLst/>
          </a:prstGeom>
        </p:spPr>
      </p:pic>
      <p:pic>
        <p:nvPicPr>
          <p:cNvPr id="10" name="Graphic 9" descr="Computer">
            <a:extLst>
              <a:ext uri="{FF2B5EF4-FFF2-40B4-BE49-F238E27FC236}">
                <a16:creationId xmlns:a16="http://schemas.microsoft.com/office/drawing/2014/main" xmlns="" id="{D19CFA6D-0E89-4584-8F48-326503BF7E44}"/>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418489" y="1893614"/>
            <a:ext cx="2307021" cy="2307021"/>
          </a:xfrm>
          <a:prstGeom prst="rect">
            <a:avLst/>
          </a:prstGeom>
        </p:spPr>
      </p:pic>
      <p:pic>
        <p:nvPicPr>
          <p:cNvPr id="11" name="Graphic 10" descr="Computer">
            <a:extLst>
              <a:ext uri="{FF2B5EF4-FFF2-40B4-BE49-F238E27FC236}">
                <a16:creationId xmlns:a16="http://schemas.microsoft.com/office/drawing/2014/main" xmlns="" id="{A3E179A7-91BC-4666-AA8B-1DAC83C488B5}"/>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279791" y="1922143"/>
            <a:ext cx="2307021" cy="2307021"/>
          </a:xfrm>
          <a:prstGeom prst="rect">
            <a:avLst/>
          </a:prstGeom>
        </p:spPr>
      </p:pic>
      <p:graphicFrame>
        <p:nvGraphicFramePr>
          <p:cNvPr id="12" name="Diagram 11">
            <a:extLst>
              <a:ext uri="{FF2B5EF4-FFF2-40B4-BE49-F238E27FC236}">
                <a16:creationId xmlns:a16="http://schemas.microsoft.com/office/drawing/2014/main" xmlns="" id="{C15DC01B-FEA5-4523-805C-33100EAC2EBE}"/>
              </a:ext>
            </a:extLst>
          </p:cNvPr>
          <p:cNvGraphicFramePr/>
          <p:nvPr>
            <p:extLst>
              <p:ext uri="{D42A27DB-BD31-4B8C-83A1-F6EECF244321}">
                <p14:modId xmlns:p14="http://schemas.microsoft.com/office/powerpoint/2010/main" val="1620963061"/>
              </p:ext>
            </p:extLst>
          </p:nvPr>
        </p:nvGraphicFramePr>
        <p:xfrm>
          <a:off x="714702" y="2623208"/>
          <a:ext cx="7696193"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0" name="Arrow: Right 19">
            <a:extLst>
              <a:ext uri="{FF2B5EF4-FFF2-40B4-BE49-F238E27FC236}">
                <a16:creationId xmlns:a16="http://schemas.microsoft.com/office/drawing/2014/main" xmlns="" id="{93A44638-5D38-466C-91A6-AB708E9926DD}"/>
              </a:ext>
            </a:extLst>
          </p:cNvPr>
          <p:cNvSpPr/>
          <p:nvPr/>
        </p:nvSpPr>
        <p:spPr>
          <a:xfrm>
            <a:off x="2965230"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xmlns="" id="{6B024FAC-27E2-445A-978D-13AE11194B53}"/>
              </a:ext>
            </a:extLst>
          </p:cNvPr>
          <p:cNvSpPr/>
          <p:nvPr/>
        </p:nvSpPr>
        <p:spPr>
          <a:xfrm>
            <a:off x="5833166"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Slide Number Placeholder 1">
            <a:extLst>
              <a:ext uri="{FF2B5EF4-FFF2-40B4-BE49-F238E27FC236}">
                <a16:creationId xmlns:a16="http://schemas.microsoft.com/office/drawing/2014/main" xmlns="" id="{7D640BD0-6187-4D83-A5C6-2E4DDF7C99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45</a:t>
            </a:fld>
            <a:endParaRPr lang="en-GB" dirty="0"/>
          </a:p>
        </p:txBody>
      </p:sp>
      <p:sp>
        <p:nvSpPr>
          <p:cNvPr id="21" name="Rectangle 20">
            <a:extLst>
              <a:ext uri="{FF2B5EF4-FFF2-40B4-BE49-F238E27FC236}">
                <a16:creationId xmlns:a16="http://schemas.microsoft.com/office/drawing/2014/main" xmlns="" id="{8832DF72-C62D-43BC-B2C6-E9ED12440653}"/>
              </a:ext>
            </a:extLst>
          </p:cNvPr>
          <p:cNvSpPr/>
          <p:nvPr/>
        </p:nvSpPr>
        <p:spPr>
          <a:xfrm>
            <a:off x="1316182" y="99609"/>
            <a:ext cx="782781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30</a:t>
            </a:r>
          </a:p>
          <a:p>
            <a:pPr algn="r">
              <a:lnSpc>
                <a:spcPct val="80000"/>
              </a:lnSpc>
            </a:pPr>
            <a:r>
              <a:rPr lang="en-GB" sz="2400" dirty="0">
                <a:latin typeface="Verdana" panose="020B0604030504040204" pitchFamily="34" charset="0"/>
                <a:ea typeface="Verdana" panose="020B0604030504040204" pitchFamily="34" charset="0"/>
              </a:rPr>
              <a:t>Divulgation </a:t>
            </a:r>
            <a:r>
              <a:rPr lang="en-GB" sz="2400" dirty="0" err="1">
                <a:latin typeface="Verdana" panose="020B0604030504040204" pitchFamily="34" charset="0"/>
                <a:ea typeface="Verdana" panose="020B0604030504040204" pitchFamily="34" charset="0"/>
              </a:rPr>
              <a:t>accélérée</a:t>
            </a:r>
            <a:r>
              <a:rPr lang="en-GB" sz="2400" dirty="0">
                <a:latin typeface="Verdana" panose="020B0604030504040204" pitchFamily="34" charset="0"/>
                <a:ea typeface="Verdana" panose="020B0604030504040204" pitchFamily="34" charset="0"/>
              </a:rPr>
              <a:t> des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relatives au </a:t>
            </a:r>
            <a:r>
              <a:rPr lang="en-GB" sz="2400" dirty="0" err="1">
                <a:latin typeface="Verdana" panose="020B0604030504040204" pitchFamily="34" charset="0"/>
                <a:ea typeface="Verdana" panose="020B0604030504040204" pitchFamily="34" charset="0"/>
              </a:rPr>
              <a:t>trafic</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conservées</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19205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0-#ppt_w/2"/>
                                          </p:val>
                                        </p:tav>
                                        <p:tav tm="100000">
                                          <p:val>
                                            <p:strVal val="#ppt_x"/>
                                          </p:val>
                                        </p:tav>
                                      </p:tavLst>
                                    </p:anim>
                                    <p:anim calcmode="lin" valueType="num">
                                      <p:cBhvr additive="base">
                                        <p:cTn id="13" dur="75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0-#ppt_w/2"/>
                                          </p:val>
                                        </p:tav>
                                        <p:tav tm="100000">
                                          <p:val>
                                            <p:strVal val="#ppt_x"/>
                                          </p:val>
                                        </p:tav>
                                      </p:tavLst>
                                    </p:anim>
                                    <p:anim calcmode="lin" valueType="num">
                                      <p:cBhvr additive="base">
                                        <p:cTn id="18" dur="75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0-#ppt_w/2"/>
                                          </p:val>
                                        </p:tav>
                                        <p:tav tm="100000">
                                          <p:val>
                                            <p:strVal val="#ppt_x"/>
                                          </p:val>
                                        </p:tav>
                                      </p:tavLst>
                                    </p:anim>
                                    <p:anim calcmode="lin" valueType="num">
                                      <p:cBhvr additive="base">
                                        <p:cTn id="23" dur="75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0-#ppt_w/2"/>
                                          </p:val>
                                        </p:tav>
                                        <p:tav tm="100000">
                                          <p:val>
                                            <p:strVal val="#ppt_x"/>
                                          </p:val>
                                        </p:tav>
                                      </p:tavLst>
                                    </p:anim>
                                    <p:anim calcmode="lin" valueType="num">
                                      <p:cBhvr additive="base">
                                        <p:cTn id="28" dur="7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12">
                                            <p:graphicEl>
                                              <a:dgm id="{35A29870-0D19-40B0-B764-1D224889547E}"/>
                                            </p:graphicEl>
                                          </p:spTgt>
                                        </p:tgtEl>
                                        <p:attrNameLst>
                                          <p:attrName>style.visibility</p:attrName>
                                        </p:attrNameLst>
                                      </p:cBhvr>
                                      <p:to>
                                        <p:strVal val="visible"/>
                                      </p:to>
                                    </p:set>
                                    <p:anim calcmode="lin" valueType="num">
                                      <p:cBhvr additive="base">
                                        <p:cTn id="32" dur="500" fill="hold"/>
                                        <p:tgtEl>
                                          <p:spTgt spid="12">
                                            <p:graphicEl>
                                              <a:dgm id="{35A29870-0D19-40B0-B764-1D224889547E}"/>
                                            </p:graphic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graphicEl>
                                              <a:dgm id="{35A29870-0D19-40B0-B764-1D224889547E}"/>
                                            </p:graphicEl>
                                          </p:spTgt>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 presetClass="entr" presetSubtype="8" fill="hold" grpId="0" nodeType="afterEffect">
                                  <p:stCondLst>
                                    <p:cond delay="0"/>
                                  </p:stCondLst>
                                  <p:childTnLst>
                                    <p:set>
                                      <p:cBhvr>
                                        <p:cTn id="36" dur="1" fill="hold">
                                          <p:stCondLst>
                                            <p:cond delay="0"/>
                                          </p:stCondLst>
                                        </p:cTn>
                                        <p:tgtEl>
                                          <p:spTgt spid="12">
                                            <p:graphicEl>
                                              <a:dgm id="{66314F9B-10CF-44C6-A95B-6D106D205273}"/>
                                            </p:graphicEl>
                                          </p:spTgt>
                                        </p:tgtEl>
                                        <p:attrNameLst>
                                          <p:attrName>style.visibility</p:attrName>
                                        </p:attrNameLst>
                                      </p:cBhvr>
                                      <p:to>
                                        <p:strVal val="visible"/>
                                      </p:to>
                                    </p:set>
                                    <p:anim calcmode="lin" valueType="num">
                                      <p:cBhvr additive="base">
                                        <p:cTn id="37" dur="500" fill="hold"/>
                                        <p:tgtEl>
                                          <p:spTgt spid="12">
                                            <p:graphicEl>
                                              <a:dgm id="{66314F9B-10CF-44C6-A95B-6D106D205273}"/>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graphicEl>
                                              <a:dgm id="{66314F9B-10CF-44C6-A95B-6D106D205273}"/>
                                            </p:graphicEl>
                                          </p:spTgt>
                                        </p:tgtEl>
                                        <p:attrNameLst>
                                          <p:attrName>ppt_y</p:attrName>
                                        </p:attrNameLst>
                                      </p:cBhvr>
                                      <p:tavLst>
                                        <p:tav tm="0">
                                          <p:val>
                                            <p:strVal val="#ppt_y"/>
                                          </p:val>
                                        </p:tav>
                                        <p:tav tm="100000">
                                          <p:val>
                                            <p:strVal val="#ppt_y"/>
                                          </p:val>
                                        </p:tav>
                                      </p:tavLst>
                                    </p:anim>
                                  </p:childTnLst>
                                </p:cTn>
                              </p:par>
                            </p:childTnLst>
                          </p:cTn>
                        </p:par>
                        <p:par>
                          <p:cTn id="39" fill="hold">
                            <p:stCondLst>
                              <p:cond delay="4750"/>
                            </p:stCondLst>
                            <p:childTnLst>
                              <p:par>
                                <p:cTn id="40" presetID="2" presetClass="entr" presetSubtype="8" fill="hold" grpId="0" nodeType="afterEffect">
                                  <p:stCondLst>
                                    <p:cond delay="0"/>
                                  </p:stCondLst>
                                  <p:childTnLst>
                                    <p:set>
                                      <p:cBhvr>
                                        <p:cTn id="41" dur="1" fill="hold">
                                          <p:stCondLst>
                                            <p:cond delay="0"/>
                                          </p:stCondLst>
                                        </p:cTn>
                                        <p:tgtEl>
                                          <p:spTgt spid="12">
                                            <p:graphicEl>
                                              <a:dgm id="{9ABA3D6E-65D8-49C4-AABD-F1758CEAA15B}"/>
                                            </p:graphicEl>
                                          </p:spTgt>
                                        </p:tgtEl>
                                        <p:attrNameLst>
                                          <p:attrName>style.visibility</p:attrName>
                                        </p:attrNameLst>
                                      </p:cBhvr>
                                      <p:to>
                                        <p:strVal val="visible"/>
                                      </p:to>
                                    </p:set>
                                    <p:anim calcmode="lin" valueType="num">
                                      <p:cBhvr additive="base">
                                        <p:cTn id="42" dur="500" fill="hold"/>
                                        <p:tgtEl>
                                          <p:spTgt spid="12">
                                            <p:graphicEl>
                                              <a:dgm id="{9ABA3D6E-65D8-49C4-AABD-F1758CEAA15B}"/>
                                            </p:graphic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graphicEl>
                                              <a:dgm id="{9ABA3D6E-65D8-49C4-AABD-F1758CEAA15B}"/>
                                            </p:graphicEl>
                                          </p:spTgt>
                                        </p:tgtEl>
                                        <p:attrNameLst>
                                          <p:attrName>ppt_y</p:attrName>
                                        </p:attrNameLst>
                                      </p:cBhvr>
                                      <p:tavLst>
                                        <p:tav tm="0">
                                          <p:val>
                                            <p:strVal val="#ppt_y"/>
                                          </p:val>
                                        </p:tav>
                                        <p:tav tm="100000">
                                          <p:val>
                                            <p:strVal val="#ppt_y"/>
                                          </p:val>
                                        </p:tav>
                                      </p:tavLst>
                                    </p:anim>
                                  </p:childTnLst>
                                </p:cTn>
                              </p:par>
                            </p:childTnLst>
                          </p:cTn>
                        </p:par>
                        <p:par>
                          <p:cTn id="44" fill="hold">
                            <p:stCondLst>
                              <p:cond delay="5250"/>
                            </p:stCondLst>
                            <p:childTnLst>
                              <p:par>
                                <p:cTn id="45" presetID="2" presetClass="entr" presetSubtype="8" fill="hold" grpId="0" nodeType="afterEffect">
                                  <p:stCondLst>
                                    <p:cond delay="0"/>
                                  </p:stCondLst>
                                  <p:childTnLst>
                                    <p:set>
                                      <p:cBhvr>
                                        <p:cTn id="46" dur="1" fill="hold">
                                          <p:stCondLst>
                                            <p:cond delay="0"/>
                                          </p:stCondLst>
                                        </p:cTn>
                                        <p:tgtEl>
                                          <p:spTgt spid="12">
                                            <p:graphicEl>
                                              <a:dgm id="{41C79047-15CF-4FFE-BEF8-7E421503F124}"/>
                                            </p:graphicEl>
                                          </p:spTgt>
                                        </p:tgtEl>
                                        <p:attrNameLst>
                                          <p:attrName>style.visibility</p:attrName>
                                        </p:attrNameLst>
                                      </p:cBhvr>
                                      <p:to>
                                        <p:strVal val="visible"/>
                                      </p:to>
                                    </p:set>
                                    <p:anim calcmode="lin" valueType="num">
                                      <p:cBhvr additive="base">
                                        <p:cTn id="47" dur="500" fill="hold"/>
                                        <p:tgtEl>
                                          <p:spTgt spid="12">
                                            <p:graphicEl>
                                              <a:dgm id="{41C79047-15CF-4FFE-BEF8-7E421503F124}"/>
                                            </p:graphic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graphicEl>
                                              <a:dgm id="{41C79047-15CF-4FFE-BEF8-7E421503F124}"/>
                                            </p:graphicEl>
                                          </p:spTgt>
                                        </p:tgtEl>
                                        <p:attrNameLst>
                                          <p:attrName>ppt_y</p:attrName>
                                        </p:attrNameLst>
                                      </p:cBhvr>
                                      <p:tavLst>
                                        <p:tav tm="0">
                                          <p:val>
                                            <p:strVal val="#ppt_y"/>
                                          </p:val>
                                        </p:tav>
                                        <p:tav tm="100000">
                                          <p:val>
                                            <p:strVal val="#ppt_y"/>
                                          </p:val>
                                        </p:tav>
                                      </p:tavLst>
                                    </p:anim>
                                  </p:childTnLst>
                                </p:cTn>
                              </p:par>
                            </p:childTnLst>
                          </p:cTn>
                        </p:par>
                        <p:par>
                          <p:cTn id="49" fill="hold">
                            <p:stCondLst>
                              <p:cond delay="5750"/>
                            </p:stCondLst>
                            <p:childTnLst>
                              <p:par>
                                <p:cTn id="50" presetID="2" presetClass="entr" presetSubtype="8" fill="hold" grpId="0" nodeType="afterEffect">
                                  <p:stCondLst>
                                    <p:cond delay="0"/>
                                  </p:stCondLst>
                                  <p:childTnLst>
                                    <p:set>
                                      <p:cBhvr>
                                        <p:cTn id="51" dur="1" fill="hold">
                                          <p:stCondLst>
                                            <p:cond delay="0"/>
                                          </p:stCondLst>
                                        </p:cTn>
                                        <p:tgtEl>
                                          <p:spTgt spid="12">
                                            <p:graphicEl>
                                              <a:dgm id="{62574373-2E21-446F-959B-D8FA026EBE7F}"/>
                                            </p:graphicEl>
                                          </p:spTgt>
                                        </p:tgtEl>
                                        <p:attrNameLst>
                                          <p:attrName>style.visibility</p:attrName>
                                        </p:attrNameLst>
                                      </p:cBhvr>
                                      <p:to>
                                        <p:strVal val="visible"/>
                                      </p:to>
                                    </p:set>
                                    <p:anim calcmode="lin" valueType="num">
                                      <p:cBhvr additive="base">
                                        <p:cTn id="52" dur="500" fill="hold"/>
                                        <p:tgtEl>
                                          <p:spTgt spid="12">
                                            <p:graphicEl>
                                              <a:dgm id="{62574373-2E21-446F-959B-D8FA026EBE7F}"/>
                                            </p:graphic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
                                            <p:graphicEl>
                                              <a:dgm id="{62574373-2E21-446F-959B-D8FA026EBE7F}"/>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P spid="20" grpId="0" animBg="1"/>
      <p:bldP spid="2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316183" y="131567"/>
            <a:ext cx="782781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31</a:t>
            </a:r>
          </a:p>
          <a:p>
            <a:pPr algn="r">
              <a:lnSpc>
                <a:spcPct val="80000"/>
              </a:lnSpc>
            </a:pPr>
            <a:r>
              <a:rPr lang="en-GB" sz="2400" dirty="0">
                <a:latin typeface="Verdana" panose="020B0604030504040204" pitchFamily="34" charset="0"/>
                <a:ea typeface="Verdana" panose="020B0604030504040204" pitchFamily="34" charset="0"/>
              </a:rPr>
              <a:t>Assistance </a:t>
            </a:r>
            <a:r>
              <a:rPr lang="en-GB" sz="2400" dirty="0" err="1">
                <a:latin typeface="Verdana" panose="020B0604030504040204" pitchFamily="34" charset="0"/>
                <a:ea typeface="Verdana" panose="020B0604030504040204" pitchFamily="34" charset="0"/>
              </a:rPr>
              <a:t>mutuelle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concernant</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l'accès</a:t>
            </a:r>
            <a:r>
              <a:rPr lang="en-GB" sz="2400" dirty="0">
                <a:latin typeface="Verdana" panose="020B0604030504040204" pitchFamily="34" charset="0"/>
                <a:ea typeface="Verdana" panose="020B0604030504040204" pitchFamily="34" charset="0"/>
              </a:rPr>
              <a:t> aux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informatiques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stockées</a:t>
            </a:r>
            <a:endParaRPr lang="en-GB"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0" y="1262556"/>
            <a:ext cx="4572000" cy="5032147"/>
          </a:xfrm>
          <a:prstGeom prst="rect">
            <a:avLst/>
          </a:prstGeom>
        </p:spPr>
        <p:txBody>
          <a:bodyPr>
            <a:spAutoFit/>
          </a:bodyPr>
          <a:lstStyle/>
          <a:p>
            <a:pPr marL="514350" indent="-514350" algn="just">
              <a:lnSpc>
                <a:spcPct val="90000"/>
              </a:lnSpc>
              <a:spcBef>
                <a:spcPts val="600"/>
              </a:spcBef>
              <a:spcAft>
                <a:spcPts val="1200"/>
              </a:spcAft>
              <a:buFont typeface="+mj-lt"/>
              <a:buAutoNum type="arabicPeriod"/>
            </a:pPr>
            <a:r>
              <a:rPr lang="en-GB" sz="2000" dirty="0"/>
              <a:t>Une </a:t>
            </a:r>
            <a:r>
              <a:rPr lang="en-GB" sz="2000" dirty="0" err="1"/>
              <a:t>Partie</a:t>
            </a:r>
            <a:r>
              <a:rPr lang="en-GB" sz="2000" dirty="0"/>
              <a:t> peut demander </a:t>
            </a:r>
            <a:r>
              <a:rPr lang="en-GB" sz="2000" dirty="0" err="1"/>
              <a:t>à</a:t>
            </a:r>
            <a:r>
              <a:rPr lang="en-GB" sz="2000" dirty="0"/>
              <a:t> </a:t>
            </a:r>
            <a:r>
              <a:rPr lang="en-GB" sz="2000" dirty="0" err="1"/>
              <a:t>une</a:t>
            </a:r>
            <a:r>
              <a:rPr lang="en-GB" sz="2000" dirty="0"/>
              <a:t> </a:t>
            </a:r>
            <a:r>
              <a:rPr lang="en-GB" sz="2000" dirty="0" err="1"/>
              <a:t>autre</a:t>
            </a:r>
            <a:r>
              <a:rPr lang="en-GB" sz="2000" dirty="0"/>
              <a:t> </a:t>
            </a:r>
            <a:r>
              <a:rPr lang="en-GB" sz="2000" dirty="0" err="1"/>
              <a:t>Partie</a:t>
            </a:r>
            <a:r>
              <a:rPr lang="en-GB" sz="2000" dirty="0"/>
              <a:t> de </a:t>
            </a:r>
            <a:r>
              <a:rPr lang="en-GB" sz="2000" dirty="0" err="1"/>
              <a:t>perquisitionner</a:t>
            </a:r>
            <a:r>
              <a:rPr lang="en-GB" sz="2000" dirty="0"/>
              <a:t> </a:t>
            </a:r>
            <a:r>
              <a:rPr lang="en-GB" sz="2000" dirty="0" err="1"/>
              <a:t>ou</a:t>
            </a:r>
            <a:r>
              <a:rPr lang="en-GB" sz="2000" dirty="0"/>
              <a:t> </a:t>
            </a:r>
            <a:r>
              <a:rPr lang="en-GB" sz="2000" dirty="0" err="1"/>
              <a:t>d'accéder</a:t>
            </a:r>
            <a:r>
              <a:rPr lang="en-GB" sz="2000" dirty="0"/>
              <a:t> de manière </a:t>
            </a:r>
            <a:r>
              <a:rPr lang="en-GB" sz="2000" dirty="0" err="1"/>
              <a:t>similaire</a:t>
            </a:r>
            <a:r>
              <a:rPr lang="en-GB" sz="2000" dirty="0"/>
              <a:t>, de </a:t>
            </a:r>
            <a:r>
              <a:rPr lang="en-GB" sz="2000" dirty="0" err="1"/>
              <a:t>saisir</a:t>
            </a:r>
            <a:r>
              <a:rPr lang="en-GB" sz="2000" dirty="0"/>
              <a:t> </a:t>
            </a:r>
            <a:r>
              <a:rPr lang="en-GB" sz="2000" dirty="0" err="1"/>
              <a:t>ou</a:t>
            </a:r>
            <a:r>
              <a:rPr lang="en-GB" sz="2000" dirty="0"/>
              <a:t> de </a:t>
            </a:r>
            <a:r>
              <a:rPr lang="en-GB" sz="2000" dirty="0" err="1"/>
              <a:t>sécuriser</a:t>
            </a:r>
            <a:r>
              <a:rPr lang="en-GB" sz="2000" dirty="0"/>
              <a:t>, et de </a:t>
            </a:r>
            <a:r>
              <a:rPr lang="en-GB" sz="2000" dirty="0" err="1"/>
              <a:t>divulguer</a:t>
            </a:r>
            <a:r>
              <a:rPr lang="en-GB" sz="2000" dirty="0"/>
              <a:t> des </a:t>
            </a:r>
            <a:r>
              <a:rPr lang="en-GB" sz="2000" dirty="0" err="1"/>
              <a:t>données</a:t>
            </a:r>
            <a:r>
              <a:rPr lang="en-GB" sz="2000" dirty="0"/>
              <a:t> </a:t>
            </a:r>
            <a:r>
              <a:rPr lang="en-GB" sz="2000" dirty="0" err="1"/>
              <a:t>stockées</a:t>
            </a:r>
            <a:r>
              <a:rPr lang="en-GB" sz="2000" dirty="0"/>
              <a:t> au </a:t>
            </a:r>
            <a:r>
              <a:rPr lang="en-GB" sz="2000" dirty="0" err="1"/>
              <a:t>moyen</a:t>
            </a:r>
            <a:r>
              <a:rPr lang="en-GB" sz="2000" dirty="0"/>
              <a:t> d'un </a:t>
            </a:r>
            <a:r>
              <a:rPr lang="en-GB" sz="2000" dirty="0" err="1"/>
              <a:t>système</a:t>
            </a:r>
            <a:r>
              <a:rPr lang="en-GB" sz="2000" dirty="0"/>
              <a:t> </a:t>
            </a:r>
            <a:r>
              <a:rPr lang="en-GB" sz="2000" dirty="0" err="1"/>
              <a:t>informatique</a:t>
            </a:r>
            <a:r>
              <a:rPr lang="en-GB" sz="2000" dirty="0"/>
              <a:t> </a:t>
            </a:r>
            <a:r>
              <a:rPr lang="en-GB" sz="2000" dirty="0" err="1"/>
              <a:t>situé</a:t>
            </a:r>
            <a:r>
              <a:rPr lang="en-GB" sz="2000" dirty="0"/>
              <a:t> sur le </a:t>
            </a:r>
            <a:r>
              <a:rPr lang="en-GB" sz="2000" dirty="0" err="1"/>
              <a:t>territoire</a:t>
            </a:r>
            <a:r>
              <a:rPr lang="en-GB" sz="2000" dirty="0"/>
              <a:t> de la </a:t>
            </a:r>
            <a:r>
              <a:rPr lang="en-GB" sz="2000" dirty="0" err="1"/>
              <a:t>Partie</a:t>
            </a:r>
            <a:r>
              <a:rPr lang="en-GB" sz="2000" dirty="0"/>
              <a:t> qui a </a:t>
            </a:r>
            <a:r>
              <a:rPr lang="en-GB" sz="2000" dirty="0" err="1"/>
              <a:t>été</a:t>
            </a:r>
            <a:r>
              <a:rPr lang="en-GB" sz="2000" dirty="0"/>
              <a:t> </a:t>
            </a:r>
            <a:r>
              <a:rPr lang="en-GB" sz="2000" dirty="0" err="1"/>
              <a:t>sollicitée</a:t>
            </a:r>
            <a:r>
              <a:rPr lang="en-GB" sz="2000" dirty="0"/>
              <a:t>, y </a:t>
            </a:r>
            <a:r>
              <a:rPr lang="en-GB" sz="2000" dirty="0" err="1"/>
              <a:t>compris</a:t>
            </a:r>
            <a:r>
              <a:rPr lang="en-GB" sz="2000" dirty="0"/>
              <a:t> des </a:t>
            </a:r>
            <a:r>
              <a:rPr lang="en-GB" sz="2000" dirty="0" err="1"/>
              <a:t>données</a:t>
            </a:r>
            <a:r>
              <a:rPr lang="en-GB" sz="2000" dirty="0"/>
              <a:t> qui </a:t>
            </a:r>
            <a:r>
              <a:rPr lang="en-GB" sz="2000" dirty="0" err="1"/>
              <a:t>ont</a:t>
            </a:r>
            <a:r>
              <a:rPr lang="en-GB" sz="2000" dirty="0"/>
              <a:t> </a:t>
            </a:r>
            <a:r>
              <a:rPr lang="en-GB" sz="2000" dirty="0" err="1"/>
              <a:t>été</a:t>
            </a:r>
            <a:r>
              <a:rPr lang="en-GB" sz="2000" dirty="0"/>
              <a:t> </a:t>
            </a:r>
            <a:r>
              <a:rPr lang="en-GB" sz="2000" dirty="0" err="1"/>
              <a:t>conservées</a:t>
            </a:r>
            <a:r>
              <a:rPr lang="en-GB" sz="2000" dirty="0"/>
              <a:t> </a:t>
            </a:r>
            <a:r>
              <a:rPr lang="en-GB" sz="2000" dirty="0" err="1"/>
              <a:t>en</a:t>
            </a:r>
            <a:r>
              <a:rPr lang="en-GB" sz="2000" dirty="0"/>
              <a:t> application de </a:t>
            </a:r>
            <a:r>
              <a:rPr lang="en-GB" sz="2000" dirty="0" err="1"/>
              <a:t>l'article</a:t>
            </a:r>
            <a:r>
              <a:rPr lang="en-GB" sz="2000" dirty="0"/>
              <a:t> 29.</a:t>
            </a:r>
          </a:p>
          <a:p>
            <a:pPr marL="514350" indent="-514350" algn="just">
              <a:lnSpc>
                <a:spcPct val="90000"/>
              </a:lnSpc>
              <a:spcBef>
                <a:spcPts val="600"/>
              </a:spcBef>
              <a:spcAft>
                <a:spcPts val="1200"/>
              </a:spcAft>
              <a:buFont typeface="+mj-lt"/>
              <a:buAutoNum type="arabicPeriod"/>
            </a:pPr>
            <a:r>
              <a:rPr lang="en-GB" sz="2000" dirty="0"/>
              <a:t>La </a:t>
            </a:r>
            <a:r>
              <a:rPr lang="en-GB" sz="2000" dirty="0" err="1"/>
              <a:t>Partie</a:t>
            </a:r>
            <a:r>
              <a:rPr lang="en-GB" sz="2000" dirty="0"/>
              <a:t> </a:t>
            </a:r>
            <a:r>
              <a:rPr lang="en-GB" sz="2000" dirty="0" err="1"/>
              <a:t>sollicitée</a:t>
            </a:r>
            <a:r>
              <a:rPr lang="en-GB" sz="2000" dirty="0"/>
              <a:t> </a:t>
            </a:r>
            <a:r>
              <a:rPr lang="en-GB" sz="2000" dirty="0" err="1"/>
              <a:t>répond</a:t>
            </a:r>
            <a:r>
              <a:rPr lang="en-GB" sz="2000" dirty="0"/>
              <a:t> </a:t>
            </a:r>
            <a:r>
              <a:rPr lang="en-GB" sz="2000" dirty="0" err="1"/>
              <a:t>à</a:t>
            </a:r>
            <a:r>
              <a:rPr lang="en-GB" sz="2000" dirty="0"/>
              <a:t> la </a:t>
            </a:r>
            <a:r>
              <a:rPr lang="en-GB" sz="2000" dirty="0" err="1"/>
              <a:t>demande</a:t>
            </a:r>
            <a:r>
              <a:rPr lang="en-GB" sz="2000" dirty="0"/>
              <a:t> </a:t>
            </a:r>
            <a:r>
              <a:rPr lang="en-GB" sz="2000" dirty="0" err="1"/>
              <a:t>en</a:t>
            </a:r>
            <a:r>
              <a:rPr lang="en-GB" sz="2000" dirty="0"/>
              <a:t> </a:t>
            </a:r>
            <a:r>
              <a:rPr lang="en-GB" sz="2000" dirty="0" err="1"/>
              <a:t>appliquant</a:t>
            </a:r>
            <a:r>
              <a:rPr lang="en-GB" sz="2000" dirty="0"/>
              <a:t> les instruments, arrangements et </a:t>
            </a:r>
            <a:r>
              <a:rPr lang="en-GB" sz="2000" dirty="0" err="1"/>
              <a:t>lois</a:t>
            </a:r>
            <a:r>
              <a:rPr lang="en-GB" sz="2000" dirty="0"/>
              <a:t> </a:t>
            </a:r>
            <a:r>
              <a:rPr lang="en-GB" sz="2000" dirty="0" err="1"/>
              <a:t>internationaux</a:t>
            </a:r>
            <a:r>
              <a:rPr lang="en-GB" sz="2000" dirty="0"/>
              <a:t> </a:t>
            </a:r>
            <a:r>
              <a:rPr lang="en-GB" sz="2000" dirty="0" err="1"/>
              <a:t>indiqués</a:t>
            </a:r>
            <a:r>
              <a:rPr lang="en-GB" sz="2000" dirty="0"/>
              <a:t> </a:t>
            </a:r>
            <a:r>
              <a:rPr lang="en-GB" sz="2000" dirty="0" err="1"/>
              <a:t>à</a:t>
            </a:r>
            <a:r>
              <a:rPr lang="en-GB" sz="2000" dirty="0"/>
              <a:t> </a:t>
            </a:r>
            <a:r>
              <a:rPr lang="en-GB" sz="2000" dirty="0" err="1"/>
              <a:t>l'article</a:t>
            </a:r>
            <a:r>
              <a:rPr lang="en-GB" sz="2000" dirty="0"/>
              <a:t> 23, et </a:t>
            </a:r>
            <a:r>
              <a:rPr lang="en-GB" sz="2000" dirty="0" err="1"/>
              <a:t>conformément</a:t>
            </a:r>
            <a:r>
              <a:rPr lang="en-GB" sz="2000" dirty="0"/>
              <a:t> aux </a:t>
            </a:r>
            <a:r>
              <a:rPr lang="en-GB" sz="2000" dirty="0" err="1"/>
              <a:t>autres</a:t>
            </a:r>
            <a:r>
              <a:rPr lang="en-GB" sz="2000" dirty="0"/>
              <a:t> dispositions </a:t>
            </a:r>
            <a:r>
              <a:rPr lang="en-GB" sz="2000" dirty="0" err="1"/>
              <a:t>pertinentes</a:t>
            </a:r>
            <a:r>
              <a:rPr lang="en-GB" sz="2000" dirty="0"/>
              <a:t> du </a:t>
            </a:r>
            <a:r>
              <a:rPr lang="en-GB" sz="2000" dirty="0" err="1"/>
              <a:t>présent</a:t>
            </a:r>
            <a:r>
              <a:rPr lang="en-GB" sz="2000" dirty="0"/>
              <a:t> </a:t>
            </a:r>
            <a:r>
              <a:rPr lang="en-GB" sz="2000" dirty="0" err="1"/>
              <a:t>chapitre</a:t>
            </a:r>
            <a:r>
              <a:rPr lang="en-GB" sz="2000" dirty="0"/>
              <a:t>.</a:t>
            </a:r>
          </a:p>
        </p:txBody>
      </p:sp>
      <p:sp>
        <p:nvSpPr>
          <p:cNvPr id="8" name="Rectangle 7">
            <a:extLst>
              <a:ext uri="{FF2B5EF4-FFF2-40B4-BE49-F238E27FC236}">
                <a16:creationId xmlns:a16="http://schemas.microsoft.com/office/drawing/2014/main" xmlns="" id="{75EA984C-4557-6749-8B7A-6861B895A10D}"/>
              </a:ext>
            </a:extLst>
          </p:cNvPr>
          <p:cNvSpPr/>
          <p:nvPr/>
        </p:nvSpPr>
        <p:spPr>
          <a:xfrm>
            <a:off x="4966791" y="2754206"/>
            <a:ext cx="3810657" cy="1938992"/>
          </a:xfrm>
          <a:prstGeom prst="rect">
            <a:avLst/>
          </a:prstGeom>
        </p:spPr>
        <p:txBody>
          <a:bodyPr wrap="square">
            <a:spAutoFit/>
          </a:bodyPr>
          <a:lstStyle/>
          <a:p>
            <a:pPr marL="342900" indent="-342900" algn="just">
              <a:buFont typeface="Arial" panose="020B0604020202020204" pitchFamily="34" charset="0"/>
              <a:buChar char="•"/>
            </a:pPr>
            <a:r>
              <a:rPr lang="en-GB" sz="2400" b="1" dirty="0" err="1">
                <a:solidFill>
                  <a:srgbClr val="C00000"/>
                </a:solidFill>
              </a:rPr>
              <a:t>saisir</a:t>
            </a:r>
            <a:r>
              <a:rPr lang="en-GB" sz="2400" b="1" dirty="0">
                <a:solidFill>
                  <a:srgbClr val="C00000"/>
                </a:solidFill>
              </a:rPr>
              <a:t> </a:t>
            </a:r>
            <a:r>
              <a:rPr lang="en-GB" sz="2400" b="1" dirty="0" err="1">
                <a:solidFill>
                  <a:srgbClr val="C00000"/>
                </a:solidFill>
              </a:rPr>
              <a:t>ou</a:t>
            </a:r>
            <a:r>
              <a:rPr lang="en-GB" sz="2400" b="1" dirty="0">
                <a:solidFill>
                  <a:srgbClr val="C00000"/>
                </a:solidFill>
              </a:rPr>
              <a:t> </a:t>
            </a:r>
            <a:r>
              <a:rPr lang="en-GB" sz="2400" b="1" dirty="0" err="1">
                <a:solidFill>
                  <a:srgbClr val="C00000"/>
                </a:solidFill>
              </a:rPr>
              <a:t>sécuriser</a:t>
            </a:r>
            <a:r>
              <a:rPr lang="en-GB" sz="2400" b="1" dirty="0">
                <a:solidFill>
                  <a:srgbClr val="C00000"/>
                </a:solidFill>
              </a:rPr>
              <a:t> de la </a:t>
            </a:r>
            <a:r>
              <a:rPr lang="en-GB" sz="2400" b="1" dirty="0" err="1">
                <a:solidFill>
                  <a:srgbClr val="C00000"/>
                </a:solidFill>
              </a:rPr>
              <a:t>même</a:t>
            </a:r>
            <a:r>
              <a:rPr lang="en-GB" sz="2400" b="1" dirty="0">
                <a:solidFill>
                  <a:srgbClr val="C00000"/>
                </a:solidFill>
              </a:rPr>
              <a:t> façon, et </a:t>
            </a:r>
            <a:r>
              <a:rPr lang="en-GB" sz="2400" b="1" dirty="0" err="1">
                <a:solidFill>
                  <a:srgbClr val="C00000"/>
                </a:solidFill>
              </a:rPr>
              <a:t>divulguer</a:t>
            </a:r>
            <a:r>
              <a:rPr lang="en-GB" sz="2400" b="1" dirty="0">
                <a:solidFill>
                  <a:srgbClr val="C00000"/>
                </a:solidFill>
              </a:rPr>
              <a:t> les </a:t>
            </a:r>
            <a:r>
              <a:rPr lang="en-GB" sz="2400" b="1" dirty="0" err="1">
                <a:solidFill>
                  <a:srgbClr val="C00000"/>
                </a:solidFill>
              </a:rPr>
              <a:t>données</a:t>
            </a:r>
            <a:r>
              <a:rPr lang="en-GB" sz="2400" b="1" dirty="0">
                <a:solidFill>
                  <a:srgbClr val="C00000"/>
                </a:solidFill>
              </a:rPr>
              <a:t> </a:t>
            </a:r>
            <a:r>
              <a:rPr lang="en-GB" sz="2400" b="1" dirty="0" err="1">
                <a:solidFill>
                  <a:srgbClr val="C00000"/>
                </a:solidFill>
              </a:rPr>
              <a:t>stockées</a:t>
            </a:r>
            <a:r>
              <a:rPr lang="en-GB" sz="2400" b="1" dirty="0">
                <a:solidFill>
                  <a:srgbClr val="C00000"/>
                </a:solidFill>
              </a:rPr>
              <a:t> sur le </a:t>
            </a:r>
            <a:r>
              <a:rPr lang="en-GB" sz="2400" b="1" dirty="0" err="1">
                <a:solidFill>
                  <a:srgbClr val="C00000"/>
                </a:solidFill>
              </a:rPr>
              <a:t>territoire</a:t>
            </a:r>
            <a:r>
              <a:rPr lang="en-GB" sz="2400" b="1" dirty="0">
                <a:solidFill>
                  <a:srgbClr val="C00000"/>
                </a:solidFill>
              </a:rPr>
              <a:t> du pays </a:t>
            </a:r>
            <a:r>
              <a:rPr lang="en-GB" sz="2400" b="1" dirty="0" err="1">
                <a:solidFill>
                  <a:srgbClr val="C00000"/>
                </a:solidFill>
              </a:rPr>
              <a:t>sollicité</a:t>
            </a:r>
            <a:endParaRPr lang="en-US" sz="2400" b="1" dirty="0">
              <a:solidFill>
                <a:srgbClr val="C00000"/>
              </a:solidFill>
            </a:endParaRPr>
          </a:p>
        </p:txBody>
      </p:sp>
      <p:sp>
        <p:nvSpPr>
          <p:cNvPr id="12" name="Slide Number Placeholder 1">
            <a:extLst>
              <a:ext uri="{FF2B5EF4-FFF2-40B4-BE49-F238E27FC236}">
                <a16:creationId xmlns:a16="http://schemas.microsoft.com/office/drawing/2014/main" xmlns="" id="{C6E754D6-304D-4D3F-9A84-1D72FC80496A}"/>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46</a:t>
            </a:fld>
            <a:endParaRPr lang="en-GB" dirty="0"/>
          </a:p>
        </p:txBody>
      </p:sp>
    </p:spTree>
    <p:extLst>
      <p:ext uri="{BB962C8B-B14F-4D97-AF65-F5344CB8AC3E}">
        <p14:creationId xmlns:p14="http://schemas.microsoft.com/office/powerpoint/2010/main" val="9747162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267198" y="1701609"/>
            <a:ext cx="4483478" cy="3171637"/>
          </a:xfrm>
          <a:prstGeom prst="rect">
            <a:avLst/>
          </a:prstGeom>
        </p:spPr>
        <p:txBody>
          <a:bodyPr wrap="square">
            <a:spAutoFit/>
          </a:bodyPr>
          <a:lstStyle/>
          <a:p>
            <a:pPr marL="514350" indent="-514350" algn="just">
              <a:lnSpc>
                <a:spcPct val="90000"/>
              </a:lnSpc>
              <a:spcBef>
                <a:spcPts val="600"/>
              </a:spcBef>
              <a:spcAft>
                <a:spcPts val="1200"/>
              </a:spcAft>
              <a:buFont typeface="+mj-lt"/>
              <a:buAutoNum type="arabicPeriod" startAt="3"/>
            </a:pPr>
            <a:r>
              <a:rPr lang="en-GB" sz="2100" dirty="0"/>
              <a:t>La </a:t>
            </a:r>
            <a:r>
              <a:rPr lang="en-GB" sz="2100" dirty="0" err="1"/>
              <a:t>demande</a:t>
            </a:r>
            <a:r>
              <a:rPr lang="en-GB" sz="2100" dirty="0"/>
              <a:t> doit faire </a:t>
            </a:r>
            <a:r>
              <a:rPr lang="en-GB" sz="2100" dirty="0" err="1"/>
              <a:t>l'objet</a:t>
            </a:r>
            <a:r>
              <a:rPr lang="en-GB" sz="2100" dirty="0"/>
              <a:t> </a:t>
            </a:r>
            <a:r>
              <a:rPr lang="en-GB" sz="2100" dirty="0" err="1"/>
              <a:t>d'une</a:t>
            </a:r>
            <a:r>
              <a:rPr lang="en-GB" sz="2100" dirty="0"/>
              <a:t> </a:t>
            </a:r>
            <a:r>
              <a:rPr lang="en-GB" sz="2100" dirty="0" err="1"/>
              <a:t>réponse</a:t>
            </a:r>
            <a:r>
              <a:rPr lang="en-GB" sz="2100" dirty="0"/>
              <a:t> </a:t>
            </a:r>
            <a:r>
              <a:rPr lang="en-GB" sz="2100" dirty="0" err="1"/>
              <a:t>expéditive</a:t>
            </a:r>
            <a:r>
              <a:rPr lang="en-GB" sz="2100" dirty="0"/>
              <a:t> </a:t>
            </a:r>
            <a:r>
              <a:rPr lang="en-GB" sz="2100" dirty="0" err="1"/>
              <a:t>lorsque</a:t>
            </a:r>
            <a:r>
              <a:rPr lang="en-GB" sz="2100" dirty="0"/>
              <a:t> :</a:t>
            </a:r>
          </a:p>
          <a:p>
            <a:pPr algn="just">
              <a:lnSpc>
                <a:spcPct val="90000"/>
              </a:lnSpc>
              <a:spcBef>
                <a:spcPts val="600"/>
              </a:spcBef>
              <a:spcAft>
                <a:spcPts val="1200"/>
              </a:spcAft>
            </a:pPr>
            <a:r>
              <a:rPr lang="en-GB" sz="2100" dirty="0"/>
              <a:t>a. il y a des raisons de </a:t>
            </a:r>
            <a:r>
              <a:rPr lang="en-GB" sz="2100" dirty="0" err="1"/>
              <a:t>penser</a:t>
            </a:r>
            <a:r>
              <a:rPr lang="en-GB" sz="2100" dirty="0"/>
              <a:t> que les </a:t>
            </a:r>
            <a:r>
              <a:rPr lang="en-GB" sz="2100" dirty="0" err="1"/>
              <a:t>données</a:t>
            </a:r>
            <a:r>
              <a:rPr lang="en-GB" sz="2100" dirty="0"/>
              <a:t> </a:t>
            </a:r>
            <a:r>
              <a:rPr lang="en-GB" sz="2100" dirty="0" err="1"/>
              <a:t>pertinentes</a:t>
            </a:r>
            <a:r>
              <a:rPr lang="en-GB" sz="2100" dirty="0"/>
              <a:t> </a:t>
            </a:r>
            <a:r>
              <a:rPr lang="en-GB" sz="2100" dirty="0" err="1"/>
              <a:t>sont</a:t>
            </a:r>
            <a:r>
              <a:rPr lang="en-GB" sz="2100" dirty="0"/>
              <a:t> </a:t>
            </a:r>
            <a:r>
              <a:rPr lang="en-GB" sz="2100" dirty="0" err="1"/>
              <a:t>particulièrement</a:t>
            </a:r>
            <a:r>
              <a:rPr lang="en-GB" sz="2100" dirty="0"/>
              <a:t> </a:t>
            </a:r>
            <a:r>
              <a:rPr lang="en-GB" sz="2100" dirty="0" err="1"/>
              <a:t>vulnérables</a:t>
            </a:r>
            <a:r>
              <a:rPr lang="en-GB" sz="2100" dirty="0"/>
              <a:t> </a:t>
            </a:r>
            <a:r>
              <a:rPr lang="en-GB" sz="2100" dirty="0" err="1"/>
              <a:t>à</a:t>
            </a:r>
            <a:r>
              <a:rPr lang="en-GB" sz="2100" dirty="0"/>
              <a:t> la </a:t>
            </a:r>
            <a:r>
              <a:rPr lang="en-GB" sz="2100" dirty="0" err="1"/>
              <a:t>perte</a:t>
            </a:r>
            <a:r>
              <a:rPr lang="en-GB" sz="2100" dirty="0"/>
              <a:t> </a:t>
            </a:r>
            <a:r>
              <a:rPr lang="en-GB" sz="2100" dirty="0" err="1"/>
              <a:t>ou</a:t>
            </a:r>
            <a:r>
              <a:rPr lang="en-GB" sz="2100" dirty="0"/>
              <a:t> </a:t>
            </a:r>
            <a:r>
              <a:rPr lang="en-GB" sz="2100" dirty="0" err="1"/>
              <a:t>à</a:t>
            </a:r>
            <a:r>
              <a:rPr lang="en-GB" sz="2100" dirty="0"/>
              <a:t> la modification ; </a:t>
            </a:r>
            <a:r>
              <a:rPr lang="en-GB" sz="2100" dirty="0" err="1"/>
              <a:t>ou</a:t>
            </a:r>
            <a:endParaRPr lang="en-GB" sz="2100" dirty="0"/>
          </a:p>
          <a:p>
            <a:pPr algn="just">
              <a:lnSpc>
                <a:spcPct val="90000"/>
              </a:lnSpc>
              <a:spcBef>
                <a:spcPts val="600"/>
              </a:spcBef>
              <a:spcAft>
                <a:spcPts val="1200"/>
              </a:spcAft>
            </a:pPr>
            <a:r>
              <a:rPr lang="en-GB" sz="2100" dirty="0"/>
              <a:t>b. les instruments, arrangements et </a:t>
            </a:r>
            <a:r>
              <a:rPr lang="en-GB" sz="2100" dirty="0" err="1"/>
              <a:t>lois</a:t>
            </a:r>
            <a:r>
              <a:rPr lang="en-GB" sz="2100" dirty="0"/>
              <a:t> </a:t>
            </a:r>
            <a:r>
              <a:rPr lang="en-GB" sz="2100" dirty="0" err="1"/>
              <a:t>indiqués</a:t>
            </a:r>
            <a:r>
              <a:rPr lang="en-GB" sz="2100" dirty="0"/>
              <a:t> au </a:t>
            </a:r>
            <a:r>
              <a:rPr lang="en-GB" sz="2100" dirty="0" err="1"/>
              <a:t>paragraphe</a:t>
            </a:r>
            <a:r>
              <a:rPr lang="en-GB" sz="2100" dirty="0"/>
              <a:t> 2 </a:t>
            </a:r>
            <a:r>
              <a:rPr lang="en-GB" sz="2100" dirty="0" err="1"/>
              <a:t>prévoient</a:t>
            </a:r>
            <a:r>
              <a:rPr lang="en-GB" sz="2100" dirty="0"/>
              <a:t> par </a:t>
            </a:r>
            <a:r>
              <a:rPr lang="en-GB" sz="2100" dirty="0" err="1"/>
              <a:t>ailleurs</a:t>
            </a:r>
            <a:r>
              <a:rPr lang="en-GB" sz="2100" dirty="0"/>
              <a:t> </a:t>
            </a:r>
            <a:r>
              <a:rPr lang="en-GB" sz="2100" dirty="0" err="1"/>
              <a:t>une</a:t>
            </a:r>
            <a:r>
              <a:rPr lang="en-GB" sz="2100" dirty="0"/>
              <a:t> </a:t>
            </a:r>
            <a:r>
              <a:rPr lang="en-GB" sz="2100" dirty="0" err="1"/>
              <a:t>coopération</a:t>
            </a:r>
            <a:r>
              <a:rPr lang="en-GB" sz="2100" dirty="0"/>
              <a:t> </a:t>
            </a:r>
            <a:r>
              <a:rPr lang="en-GB" sz="2100" dirty="0" err="1"/>
              <a:t>accélérée</a:t>
            </a:r>
            <a:r>
              <a:rPr lang="en-GB" sz="2100" dirty="0"/>
              <a:t>.</a:t>
            </a:r>
          </a:p>
        </p:txBody>
      </p:sp>
      <p:sp>
        <p:nvSpPr>
          <p:cNvPr id="8" name="Rectangle 7">
            <a:extLst>
              <a:ext uri="{FF2B5EF4-FFF2-40B4-BE49-F238E27FC236}">
                <a16:creationId xmlns:a16="http://schemas.microsoft.com/office/drawing/2014/main" xmlns="" id="{C2855476-780D-8842-BD78-A52AE62AA4ED}"/>
              </a:ext>
            </a:extLst>
          </p:cNvPr>
          <p:cNvSpPr/>
          <p:nvPr/>
        </p:nvSpPr>
        <p:spPr>
          <a:xfrm>
            <a:off x="5280207" y="3123537"/>
            <a:ext cx="3504503" cy="1200329"/>
          </a:xfrm>
          <a:prstGeom prst="rect">
            <a:avLst/>
          </a:prstGeom>
        </p:spPr>
        <p:txBody>
          <a:bodyPr wrap="square">
            <a:spAutoFit/>
          </a:bodyPr>
          <a:lstStyle/>
          <a:p>
            <a:pPr marL="342900" indent="-342900" algn="just">
              <a:buFont typeface="Arial" panose="020B0604020202020204" pitchFamily="34" charset="0"/>
              <a:buChar char="•"/>
            </a:pPr>
            <a:r>
              <a:rPr lang="en-GB" sz="2400" b="1" dirty="0">
                <a:solidFill>
                  <a:srgbClr val="C00000"/>
                </a:solidFill>
              </a:rPr>
              <a:t>motifs pour </a:t>
            </a:r>
            <a:r>
              <a:rPr lang="en-GB" sz="2400" b="1" dirty="0" err="1">
                <a:solidFill>
                  <a:srgbClr val="C00000"/>
                </a:solidFill>
              </a:rPr>
              <a:t>une</a:t>
            </a:r>
            <a:r>
              <a:rPr lang="en-GB" sz="2400" b="1" dirty="0">
                <a:solidFill>
                  <a:srgbClr val="C00000"/>
                </a:solidFill>
              </a:rPr>
              <a:t> </a:t>
            </a:r>
            <a:r>
              <a:rPr lang="en-GB" sz="2400" b="1" dirty="0" err="1">
                <a:solidFill>
                  <a:srgbClr val="C00000"/>
                </a:solidFill>
              </a:rPr>
              <a:t>procédure</a:t>
            </a:r>
            <a:r>
              <a:rPr lang="en-GB" sz="2400" b="1" dirty="0">
                <a:solidFill>
                  <a:srgbClr val="C00000"/>
                </a:solidFill>
              </a:rPr>
              <a:t> </a:t>
            </a:r>
            <a:r>
              <a:rPr lang="en-GB" sz="2400" b="1" dirty="0" err="1">
                <a:solidFill>
                  <a:srgbClr val="C00000"/>
                </a:solidFill>
              </a:rPr>
              <a:t>accélérée</a:t>
            </a:r>
            <a:r>
              <a:rPr lang="en-GB" sz="2400" b="1" dirty="0">
                <a:solidFill>
                  <a:srgbClr val="C00000"/>
                </a:solidFill>
              </a:rPr>
              <a:t> / justifications </a:t>
            </a:r>
            <a:r>
              <a:rPr lang="en-GB" sz="2400" b="1" dirty="0" err="1">
                <a:solidFill>
                  <a:srgbClr val="C00000"/>
                </a:solidFill>
              </a:rPr>
              <a:t>à</a:t>
            </a:r>
            <a:r>
              <a:rPr lang="en-GB" sz="2400" b="1" dirty="0">
                <a:solidFill>
                  <a:srgbClr val="C00000"/>
                </a:solidFill>
              </a:rPr>
              <a:t> </a:t>
            </a:r>
            <a:r>
              <a:rPr lang="en-GB" sz="2400" b="1" dirty="0" err="1">
                <a:solidFill>
                  <a:srgbClr val="C00000"/>
                </a:solidFill>
              </a:rPr>
              <a:t>l'appui</a:t>
            </a:r>
            <a:endParaRPr lang="en-US" sz="2400" dirty="0">
              <a:solidFill>
                <a:srgbClr val="C00000"/>
              </a:solidFill>
            </a:endParaRPr>
          </a:p>
        </p:txBody>
      </p:sp>
      <p:sp>
        <p:nvSpPr>
          <p:cNvPr id="16" name="Slide Number Placeholder 1">
            <a:extLst>
              <a:ext uri="{FF2B5EF4-FFF2-40B4-BE49-F238E27FC236}">
                <a16:creationId xmlns:a16="http://schemas.microsoft.com/office/drawing/2014/main" xmlns="" id="{278C48E4-8CE3-411C-80FB-366B0893DA5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47</a:t>
            </a:fld>
            <a:endParaRPr lang="en-GB" dirty="0"/>
          </a:p>
        </p:txBody>
      </p:sp>
      <p:sp>
        <p:nvSpPr>
          <p:cNvPr id="19" name="Rectangle 18">
            <a:extLst>
              <a:ext uri="{FF2B5EF4-FFF2-40B4-BE49-F238E27FC236}">
                <a16:creationId xmlns:a16="http://schemas.microsoft.com/office/drawing/2014/main" xmlns="" id="{4FC175AC-F8F2-4F7F-870B-50F44E9F301B}"/>
              </a:ext>
            </a:extLst>
          </p:cNvPr>
          <p:cNvSpPr/>
          <p:nvPr/>
        </p:nvSpPr>
        <p:spPr>
          <a:xfrm>
            <a:off x="1413165" y="131567"/>
            <a:ext cx="773083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31</a:t>
            </a:r>
          </a:p>
          <a:p>
            <a:pPr algn="r">
              <a:lnSpc>
                <a:spcPct val="80000"/>
              </a:lnSpc>
            </a:pPr>
            <a:r>
              <a:rPr lang="en-GB" sz="2400" dirty="0">
                <a:latin typeface="Verdana" panose="020B0604030504040204" pitchFamily="34" charset="0"/>
                <a:ea typeface="Verdana" panose="020B0604030504040204" pitchFamily="34" charset="0"/>
              </a:rPr>
              <a:t>Assistance </a:t>
            </a:r>
            <a:r>
              <a:rPr lang="en-GB" sz="2400" dirty="0" err="1">
                <a:latin typeface="Verdana" panose="020B0604030504040204" pitchFamily="34" charset="0"/>
                <a:ea typeface="Verdana" panose="020B0604030504040204" pitchFamily="34" charset="0"/>
              </a:rPr>
              <a:t>mutuelle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concernant</a:t>
            </a:r>
            <a:r>
              <a:rPr lang="en-GB" sz="2400" dirty="0">
                <a:latin typeface="Verdana" panose="020B0604030504040204" pitchFamily="34" charset="0"/>
                <a:ea typeface="Verdana" panose="020B0604030504040204" pitchFamily="34" charset="0"/>
              </a:rPr>
              <a:t> </a:t>
            </a:r>
          </a:p>
          <a:p>
            <a:pPr algn="r">
              <a:lnSpc>
                <a:spcPct val="80000"/>
              </a:lnSpc>
            </a:pPr>
            <a:r>
              <a:rPr lang="en-GB" sz="2400" dirty="0" err="1">
                <a:latin typeface="Verdana" panose="020B0604030504040204" pitchFamily="34" charset="0"/>
                <a:ea typeface="Verdana" panose="020B0604030504040204" pitchFamily="34" charset="0"/>
              </a:rPr>
              <a:t>l'accès</a:t>
            </a:r>
            <a:r>
              <a:rPr lang="en-GB" sz="2400" dirty="0">
                <a:latin typeface="Verdana" panose="020B0604030504040204" pitchFamily="34" charset="0"/>
                <a:ea typeface="Verdana" panose="020B0604030504040204" pitchFamily="34" charset="0"/>
              </a:rPr>
              <a:t> aux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informatiques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stockées</a:t>
            </a:r>
            <a:endParaRPr lang="en-GB"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5903284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Graphical user interface, website&#10;&#10;Description automatically generated">
            <a:extLst>
              <a:ext uri="{FF2B5EF4-FFF2-40B4-BE49-F238E27FC236}">
                <a16:creationId xmlns:a16="http://schemas.microsoft.com/office/drawing/2014/main" xmlns="" id="{3F080D95-2FA2-443C-A93B-6E9A6A5656BD}"/>
              </a:ext>
            </a:extLst>
          </p:cNvPr>
          <p:cNvPicPr>
            <a:picLocks noChangeAspect="1"/>
          </p:cNvPicPr>
          <p:nvPr/>
        </p:nvPicPr>
        <p:blipFill>
          <a:blip r:embed="rId3"/>
          <a:stretch>
            <a:fillRect/>
          </a:stretch>
        </p:blipFill>
        <p:spPr>
          <a:xfrm>
            <a:off x="1924726" y="1065060"/>
            <a:ext cx="5584679" cy="5370600"/>
          </a:xfrm>
          <a:prstGeom prst="rect">
            <a:avLst/>
          </a:prstGeom>
        </p:spPr>
      </p:pic>
      <p:sp>
        <p:nvSpPr>
          <p:cNvPr id="12" name="Slide Number Placeholder 1">
            <a:extLst>
              <a:ext uri="{FF2B5EF4-FFF2-40B4-BE49-F238E27FC236}">
                <a16:creationId xmlns:a16="http://schemas.microsoft.com/office/drawing/2014/main" xmlns="" id="{230CD6B2-FA85-4946-ACCC-FB179A1B43A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48</a:t>
            </a:fld>
            <a:endParaRPr lang="en-GB" dirty="0"/>
          </a:p>
        </p:txBody>
      </p:sp>
      <p:sp>
        <p:nvSpPr>
          <p:cNvPr id="16" name="Rectangle 15">
            <a:extLst>
              <a:ext uri="{FF2B5EF4-FFF2-40B4-BE49-F238E27FC236}">
                <a16:creationId xmlns:a16="http://schemas.microsoft.com/office/drawing/2014/main" xmlns="" id="{4742B1EE-79F9-464F-AC73-9249268B1D64}"/>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31</a:t>
            </a:r>
          </a:p>
          <a:p>
            <a:pPr algn="r">
              <a:lnSpc>
                <a:spcPct val="80000"/>
              </a:lnSpc>
            </a:pPr>
            <a:r>
              <a:rPr lang="en-GB" sz="2400" dirty="0">
                <a:latin typeface="Verdana" panose="020B0604030504040204" pitchFamily="34" charset="0"/>
                <a:ea typeface="Verdana" panose="020B0604030504040204" pitchFamily="34" charset="0"/>
              </a:rPr>
              <a:t>Assistance </a:t>
            </a:r>
            <a:r>
              <a:rPr lang="en-GB" sz="2400" dirty="0" err="1">
                <a:latin typeface="Verdana" panose="020B0604030504040204" pitchFamily="34" charset="0"/>
                <a:ea typeface="Verdana" panose="020B0604030504040204" pitchFamily="34" charset="0"/>
              </a:rPr>
              <a:t>mutuelle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concernant</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l'accès</a:t>
            </a:r>
            <a:r>
              <a:rPr lang="en-GB" sz="2400" dirty="0">
                <a:latin typeface="Verdana" panose="020B0604030504040204" pitchFamily="34" charset="0"/>
                <a:ea typeface="Verdana" panose="020B0604030504040204" pitchFamily="34" charset="0"/>
              </a:rPr>
              <a:t> aux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informatiques</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stockées</a:t>
            </a:r>
            <a:endParaRPr lang="en-GB"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2" name="Rectangle 1">
            <a:extLst>
              <a:ext uri="{FF2B5EF4-FFF2-40B4-BE49-F238E27FC236}">
                <a16:creationId xmlns:a16="http://schemas.microsoft.com/office/drawing/2014/main" xmlns="" id="{04AE0FD7-8B87-9946-A270-A7357FD2633E}"/>
              </a:ext>
            </a:extLst>
          </p:cNvPr>
          <p:cNvSpPr/>
          <p:nvPr/>
        </p:nvSpPr>
        <p:spPr>
          <a:xfrm>
            <a:off x="146482" y="1498662"/>
            <a:ext cx="1778244" cy="369332"/>
          </a:xfrm>
          <a:prstGeom prst="rect">
            <a:avLst/>
          </a:prstGeom>
        </p:spPr>
        <p:txBody>
          <a:bodyPr wrap="none">
            <a:spAutoFit/>
          </a:bodyPr>
          <a:lstStyle/>
          <a:p>
            <a:r>
              <a:rPr lang="en-US" dirty="0"/>
              <a:t>Ce site a </a:t>
            </a:r>
            <a:r>
              <a:rPr lang="en-US" dirty="0" err="1"/>
              <a:t>été</a:t>
            </a:r>
            <a:r>
              <a:rPr lang="en-US" dirty="0"/>
              <a:t> </a:t>
            </a:r>
            <a:r>
              <a:rPr lang="en-US" dirty="0" err="1"/>
              <a:t>saisi</a:t>
            </a:r>
            <a:endParaRPr lang="en-US" dirty="0"/>
          </a:p>
        </p:txBody>
      </p:sp>
    </p:spTree>
    <p:extLst>
      <p:ext uri="{BB962C8B-B14F-4D97-AF65-F5344CB8AC3E}">
        <p14:creationId xmlns:p14="http://schemas.microsoft.com/office/powerpoint/2010/main" val="22870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00674" y="47582"/>
            <a:ext cx="8021782" cy="894524"/>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000" dirty="0">
                <a:latin typeface="Verdana" panose="020B0604030504040204" pitchFamily="34" charset="0"/>
                <a:ea typeface="Verdana" panose="020B0604030504040204" pitchFamily="34" charset="0"/>
              </a:rPr>
              <a:t>Article 32</a:t>
            </a:r>
          </a:p>
          <a:p>
            <a:pPr algn="r">
              <a:lnSpc>
                <a:spcPct val="80000"/>
              </a:lnSpc>
            </a:pPr>
            <a:r>
              <a:rPr lang="en-GB" sz="2000" dirty="0" err="1">
                <a:latin typeface="Verdana" panose="020B0604030504040204" pitchFamily="34" charset="0"/>
                <a:ea typeface="Verdana" panose="020B0604030504040204" pitchFamily="34" charset="0"/>
              </a:rPr>
              <a:t>Accès</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transfrontalier</a:t>
            </a:r>
            <a:r>
              <a:rPr lang="en-GB" sz="2000" dirty="0">
                <a:latin typeface="Verdana" panose="020B0604030504040204" pitchFamily="34" charset="0"/>
                <a:ea typeface="Verdana" panose="020B0604030504040204" pitchFamily="34" charset="0"/>
              </a:rPr>
              <a:t> aux </a:t>
            </a:r>
            <a:r>
              <a:rPr lang="en-GB" sz="2000" dirty="0" err="1">
                <a:latin typeface="Verdana" panose="020B0604030504040204" pitchFamily="34" charset="0"/>
                <a:ea typeface="Verdana" panose="020B0604030504040204" pitchFamily="34" charset="0"/>
              </a:rPr>
              <a:t>données</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informatiques</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stockées</a:t>
            </a:r>
            <a:r>
              <a:rPr lang="en-GB" sz="2000" dirty="0">
                <a:latin typeface="Verdana" panose="020B0604030504040204" pitchFamily="34" charset="0"/>
                <a:ea typeface="Verdana" panose="020B0604030504040204" pitchFamily="34" charset="0"/>
              </a:rPr>
              <a:t> avec </a:t>
            </a:r>
            <a:r>
              <a:rPr lang="en-GB" sz="2000" dirty="0" err="1">
                <a:latin typeface="Verdana" panose="020B0604030504040204" pitchFamily="34" charset="0"/>
                <a:ea typeface="Verdana" panose="020B0604030504040204" pitchFamily="34" charset="0"/>
              </a:rPr>
              <a:t>consentement</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lorsqu'ils</a:t>
            </a:r>
            <a:r>
              <a:rPr lang="en-GB" sz="2000" dirty="0">
                <a:latin typeface="Verdana" panose="020B0604030504040204" pitchFamily="34" charset="0"/>
                <a:ea typeface="Verdana" panose="020B0604030504040204" pitchFamily="34" charset="0"/>
              </a:rPr>
              <a:t> ne </a:t>
            </a:r>
            <a:r>
              <a:rPr lang="en-GB" sz="2000" dirty="0" err="1">
                <a:latin typeface="Verdana" panose="020B0604030504040204" pitchFamily="34" charset="0"/>
                <a:ea typeface="Verdana" panose="020B0604030504040204" pitchFamily="34" charset="0"/>
              </a:rPr>
              <a:t>sont</a:t>
            </a:r>
            <a:r>
              <a:rPr lang="en-GB" sz="2000" dirty="0">
                <a:latin typeface="Verdana" panose="020B0604030504040204" pitchFamily="34" charset="0"/>
                <a:ea typeface="Verdana" panose="020B0604030504040204" pitchFamily="34" charset="0"/>
              </a:rPr>
              <a:t> pas </a:t>
            </a:r>
            <a:r>
              <a:rPr lang="en-GB" sz="2000" dirty="0" err="1">
                <a:latin typeface="Verdana" panose="020B0604030504040204" pitchFamily="34" charset="0"/>
                <a:ea typeface="Verdana" panose="020B0604030504040204" pitchFamily="34" charset="0"/>
              </a:rPr>
              <a:t>accessibles</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à</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tous</a:t>
            </a:r>
            <a:r>
              <a:rPr lang="en-GB" sz="2000" dirty="0">
                <a:latin typeface="Verdana" panose="020B0604030504040204" pitchFamily="34" charset="0"/>
                <a:ea typeface="Verdana" panose="020B0604030504040204" pitchFamily="34" charset="0"/>
              </a:rPr>
              <a:t>.</a:t>
            </a:r>
            <a:endParaRPr lang="en-GB" altLang="sr-Latn-RS" sz="20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27585"/>
            <a:ext cx="4572000" cy="5170646"/>
          </a:xfrm>
          <a:prstGeom prst="rect">
            <a:avLst/>
          </a:prstGeom>
        </p:spPr>
        <p:txBody>
          <a:bodyPr>
            <a:spAutoFit/>
          </a:bodyPr>
          <a:lstStyle/>
          <a:p>
            <a:pPr algn="just">
              <a:spcBef>
                <a:spcPts val="600"/>
              </a:spcBef>
              <a:spcAft>
                <a:spcPts val="1200"/>
              </a:spcAft>
            </a:pPr>
            <a:r>
              <a:rPr lang="en-GB" sz="2000" dirty="0"/>
              <a:t>Une </a:t>
            </a:r>
            <a:r>
              <a:rPr lang="en-GB" sz="2000" dirty="0" err="1"/>
              <a:t>Partie</a:t>
            </a:r>
            <a:r>
              <a:rPr lang="en-GB" sz="2000" dirty="0"/>
              <a:t> peut, sans </a:t>
            </a:r>
            <a:r>
              <a:rPr lang="en-GB" sz="2000" dirty="0" err="1"/>
              <a:t>l'autorisation</a:t>
            </a:r>
            <a:r>
              <a:rPr lang="en-GB" sz="2000" dirty="0"/>
              <a:t> </a:t>
            </a:r>
            <a:r>
              <a:rPr lang="en-GB" sz="2000" dirty="0" err="1"/>
              <a:t>d'une</a:t>
            </a:r>
            <a:r>
              <a:rPr lang="en-GB" sz="2000" dirty="0"/>
              <a:t> </a:t>
            </a:r>
            <a:r>
              <a:rPr lang="en-GB" sz="2000" dirty="0" err="1"/>
              <a:t>autre</a:t>
            </a:r>
            <a:r>
              <a:rPr lang="en-GB" sz="2000" dirty="0"/>
              <a:t> </a:t>
            </a:r>
            <a:r>
              <a:rPr lang="en-GB" sz="2000" dirty="0" err="1"/>
              <a:t>Partie</a:t>
            </a:r>
            <a:r>
              <a:rPr lang="en-GB" sz="2000" dirty="0"/>
              <a:t> :</a:t>
            </a:r>
          </a:p>
          <a:p>
            <a:pPr algn="just">
              <a:spcBef>
                <a:spcPts val="600"/>
              </a:spcBef>
              <a:spcAft>
                <a:spcPts val="1200"/>
              </a:spcAft>
            </a:pPr>
            <a:r>
              <a:rPr lang="en-GB" sz="2000" dirty="0"/>
              <a:t>a. </a:t>
            </a:r>
            <a:r>
              <a:rPr lang="en-GB" sz="2000" dirty="0" err="1"/>
              <a:t>accéder</a:t>
            </a:r>
            <a:r>
              <a:rPr lang="en-GB" sz="2000" dirty="0"/>
              <a:t> </a:t>
            </a:r>
            <a:r>
              <a:rPr lang="en-GB" sz="2000" dirty="0" err="1"/>
              <a:t>à</a:t>
            </a:r>
            <a:r>
              <a:rPr lang="en-GB" sz="2000" dirty="0"/>
              <a:t> des </a:t>
            </a:r>
            <a:r>
              <a:rPr lang="en-GB" sz="2000" dirty="0" err="1"/>
              <a:t>données</a:t>
            </a:r>
            <a:r>
              <a:rPr lang="en-GB" sz="2000" dirty="0"/>
              <a:t> </a:t>
            </a:r>
            <a:r>
              <a:rPr lang="en-GB" sz="2000" dirty="0" err="1"/>
              <a:t>informatiques</a:t>
            </a:r>
            <a:r>
              <a:rPr lang="en-GB" sz="2000" dirty="0"/>
              <a:t> </a:t>
            </a:r>
            <a:r>
              <a:rPr lang="en-GB" sz="2000" dirty="0" err="1"/>
              <a:t>stockées</a:t>
            </a:r>
            <a:r>
              <a:rPr lang="en-GB" sz="2000" dirty="0"/>
              <a:t> et </a:t>
            </a:r>
            <a:r>
              <a:rPr lang="en-GB" sz="2000" dirty="0" err="1"/>
              <a:t>accessibles</a:t>
            </a:r>
            <a:r>
              <a:rPr lang="en-GB" sz="2000" dirty="0"/>
              <a:t> au public (source ouverte), </a:t>
            </a:r>
            <a:r>
              <a:rPr lang="en-GB" sz="2000" dirty="0" err="1"/>
              <a:t>quel</a:t>
            </a:r>
            <a:r>
              <a:rPr lang="en-GB" sz="2000" dirty="0"/>
              <a:t> que </a:t>
            </a:r>
            <a:r>
              <a:rPr lang="en-GB" sz="2000" dirty="0" err="1"/>
              <a:t>soit</a:t>
            </a:r>
            <a:r>
              <a:rPr lang="en-GB" sz="2000" dirty="0"/>
              <a:t> le lieu </a:t>
            </a:r>
            <a:r>
              <a:rPr lang="en-GB" sz="2000" dirty="0" err="1"/>
              <a:t>géographique</a:t>
            </a:r>
            <a:r>
              <a:rPr lang="en-GB" sz="2000" dirty="0"/>
              <a:t> </a:t>
            </a:r>
            <a:r>
              <a:rPr lang="en-GB" sz="2000" dirty="0" err="1"/>
              <a:t>où</a:t>
            </a:r>
            <a:r>
              <a:rPr lang="en-GB" sz="2000" dirty="0"/>
              <a:t> </a:t>
            </a:r>
            <a:r>
              <a:rPr lang="en-GB" sz="2000" dirty="0" err="1"/>
              <a:t>elles</a:t>
            </a:r>
            <a:r>
              <a:rPr lang="en-GB" sz="2000" dirty="0"/>
              <a:t> se </a:t>
            </a:r>
            <a:r>
              <a:rPr lang="en-GB" sz="2000" dirty="0" err="1"/>
              <a:t>trouvent</a:t>
            </a:r>
            <a:r>
              <a:rPr lang="en-GB" sz="2000" dirty="0"/>
              <a:t> ; </a:t>
            </a:r>
            <a:r>
              <a:rPr lang="en-GB" sz="2000" dirty="0" err="1"/>
              <a:t>ou</a:t>
            </a:r>
            <a:endParaRPr lang="en-GB" sz="2000" dirty="0"/>
          </a:p>
          <a:p>
            <a:pPr algn="just">
              <a:spcBef>
                <a:spcPts val="600"/>
              </a:spcBef>
              <a:spcAft>
                <a:spcPts val="1200"/>
              </a:spcAft>
            </a:pPr>
            <a:r>
              <a:rPr lang="en-GB" sz="2000" dirty="0"/>
              <a:t>b. </a:t>
            </a:r>
            <a:r>
              <a:rPr lang="en-GB" sz="2000" dirty="0" err="1"/>
              <a:t>d'accéder</a:t>
            </a:r>
            <a:r>
              <a:rPr lang="en-GB" sz="2000" dirty="0"/>
              <a:t> </a:t>
            </a:r>
            <a:r>
              <a:rPr lang="en-GB" sz="2000" dirty="0" err="1"/>
              <a:t>à</a:t>
            </a:r>
            <a:r>
              <a:rPr lang="en-GB" sz="2000" dirty="0"/>
              <a:t> des </a:t>
            </a:r>
            <a:r>
              <a:rPr lang="en-GB" sz="2000" dirty="0" err="1"/>
              <a:t>données</a:t>
            </a:r>
            <a:r>
              <a:rPr lang="en-GB" sz="2000" dirty="0"/>
              <a:t> </a:t>
            </a:r>
            <a:r>
              <a:rPr lang="en-GB" sz="2000" dirty="0" err="1"/>
              <a:t>informatiques</a:t>
            </a:r>
            <a:r>
              <a:rPr lang="en-GB" sz="2000" dirty="0"/>
              <a:t> </a:t>
            </a:r>
            <a:r>
              <a:rPr lang="en-GB" sz="2000" dirty="0" err="1"/>
              <a:t>stockées</a:t>
            </a:r>
            <a:r>
              <a:rPr lang="en-GB" sz="2000" dirty="0"/>
              <a:t> dans </a:t>
            </a:r>
            <a:r>
              <a:rPr lang="en-GB" sz="2000" dirty="0" err="1"/>
              <a:t>une</a:t>
            </a:r>
            <a:r>
              <a:rPr lang="en-GB" sz="2000" dirty="0"/>
              <a:t> </a:t>
            </a:r>
            <a:r>
              <a:rPr lang="en-GB" sz="2000" dirty="0" err="1"/>
              <a:t>autre</a:t>
            </a:r>
            <a:r>
              <a:rPr lang="en-GB" sz="2000" dirty="0"/>
              <a:t> </a:t>
            </a:r>
            <a:r>
              <a:rPr lang="en-GB" sz="2000" dirty="0" err="1"/>
              <a:t>Partie</a:t>
            </a:r>
            <a:r>
              <a:rPr lang="en-GB" sz="2000" dirty="0"/>
              <a:t> </a:t>
            </a:r>
            <a:r>
              <a:rPr lang="en-GB" sz="2000" dirty="0" err="1"/>
              <a:t>ou</a:t>
            </a:r>
            <a:r>
              <a:rPr lang="en-GB" sz="2000" dirty="0"/>
              <a:t> de les </a:t>
            </a:r>
            <a:r>
              <a:rPr lang="en-GB" sz="2000" dirty="0" err="1"/>
              <a:t>recevoir</a:t>
            </a:r>
            <a:r>
              <a:rPr lang="en-GB" sz="2000" dirty="0"/>
              <a:t>, par </a:t>
            </a:r>
            <a:r>
              <a:rPr lang="en-GB" sz="2000" dirty="0" err="1"/>
              <a:t>l'intermédiaire</a:t>
            </a:r>
            <a:r>
              <a:rPr lang="en-GB" sz="2000" dirty="0"/>
              <a:t> d'un </a:t>
            </a:r>
            <a:r>
              <a:rPr lang="en-GB" sz="2000" dirty="0" err="1"/>
              <a:t>système</a:t>
            </a:r>
            <a:r>
              <a:rPr lang="en-GB" sz="2000" dirty="0"/>
              <a:t> </a:t>
            </a:r>
            <a:r>
              <a:rPr lang="en-GB" sz="2000" dirty="0" err="1"/>
              <a:t>informatique</a:t>
            </a:r>
            <a:r>
              <a:rPr lang="en-GB" sz="2000" dirty="0"/>
              <a:t> </a:t>
            </a:r>
            <a:r>
              <a:rPr lang="en-GB" sz="2000" dirty="0" err="1"/>
              <a:t>situé</a:t>
            </a:r>
            <a:r>
              <a:rPr lang="en-GB" sz="2000" dirty="0"/>
              <a:t> sur son </a:t>
            </a:r>
            <a:r>
              <a:rPr lang="en-GB" sz="2000" dirty="0" err="1"/>
              <a:t>territoire</a:t>
            </a:r>
            <a:r>
              <a:rPr lang="en-GB" sz="2000" dirty="0"/>
              <a:t>, </a:t>
            </a:r>
            <a:r>
              <a:rPr lang="en-GB" sz="2000" dirty="0" err="1"/>
              <a:t>si</a:t>
            </a:r>
            <a:r>
              <a:rPr lang="en-GB" sz="2000" dirty="0"/>
              <a:t> la </a:t>
            </a:r>
            <a:r>
              <a:rPr lang="en-GB" sz="2000" dirty="0" err="1"/>
              <a:t>Partie</a:t>
            </a:r>
            <a:r>
              <a:rPr lang="en-GB" sz="2000" dirty="0"/>
              <a:t> </a:t>
            </a:r>
            <a:r>
              <a:rPr lang="en-GB" sz="2000" dirty="0" err="1"/>
              <a:t>obtient</a:t>
            </a:r>
            <a:r>
              <a:rPr lang="en-GB" sz="2000" dirty="0"/>
              <a:t> le </a:t>
            </a:r>
            <a:r>
              <a:rPr lang="en-GB" sz="2000" dirty="0" err="1"/>
              <a:t>consentement</a:t>
            </a:r>
            <a:r>
              <a:rPr lang="en-GB" sz="2000" dirty="0"/>
              <a:t> </a:t>
            </a:r>
            <a:r>
              <a:rPr lang="en-GB" sz="2000" dirty="0" err="1"/>
              <a:t>légal</a:t>
            </a:r>
            <a:r>
              <a:rPr lang="en-GB" sz="2000" dirty="0"/>
              <a:t> et </a:t>
            </a:r>
            <a:r>
              <a:rPr lang="en-GB" sz="2000" dirty="0" err="1"/>
              <a:t>volontaire</a:t>
            </a:r>
            <a:r>
              <a:rPr lang="en-GB" sz="2000" dirty="0"/>
              <a:t> de la </a:t>
            </a:r>
            <a:r>
              <a:rPr lang="en-GB" sz="2000" dirty="0" err="1"/>
              <a:t>personne</a:t>
            </a:r>
            <a:r>
              <a:rPr lang="en-GB" sz="2000" dirty="0"/>
              <a:t> qui a </a:t>
            </a:r>
            <a:r>
              <a:rPr lang="en-GB" sz="2000" dirty="0" err="1"/>
              <a:t>l'autorité</a:t>
            </a:r>
            <a:r>
              <a:rPr lang="en-GB" sz="2000" dirty="0"/>
              <a:t> </a:t>
            </a:r>
            <a:r>
              <a:rPr lang="en-GB" sz="2000" dirty="0" err="1"/>
              <a:t>légale</a:t>
            </a:r>
            <a:r>
              <a:rPr lang="en-GB" sz="2000" dirty="0"/>
              <a:t> de </a:t>
            </a:r>
            <a:r>
              <a:rPr lang="en-GB" sz="2000" dirty="0" err="1"/>
              <a:t>divulguer</a:t>
            </a:r>
            <a:r>
              <a:rPr lang="en-GB" sz="2000" dirty="0"/>
              <a:t> les </a:t>
            </a:r>
            <a:r>
              <a:rPr lang="en-GB" sz="2000" dirty="0" err="1"/>
              <a:t>données</a:t>
            </a:r>
            <a:r>
              <a:rPr lang="en-GB" sz="2000" dirty="0"/>
              <a:t> </a:t>
            </a:r>
            <a:r>
              <a:rPr lang="en-GB" sz="2000" dirty="0" err="1"/>
              <a:t>à</a:t>
            </a:r>
            <a:r>
              <a:rPr lang="en-GB" sz="2000" dirty="0"/>
              <a:t> la </a:t>
            </a:r>
            <a:r>
              <a:rPr lang="en-GB" sz="2000" dirty="0" err="1"/>
              <a:t>Partie</a:t>
            </a:r>
            <a:r>
              <a:rPr lang="en-GB" sz="2000" dirty="0"/>
              <a:t> par </a:t>
            </a:r>
            <a:r>
              <a:rPr lang="en-GB" sz="2000" dirty="0" err="1"/>
              <a:t>l'intermédiaire</a:t>
            </a:r>
            <a:r>
              <a:rPr lang="en-GB" sz="2000" dirty="0"/>
              <a:t> de </a:t>
            </a:r>
            <a:r>
              <a:rPr lang="en-GB" sz="2000" dirty="0" err="1"/>
              <a:t>ce</a:t>
            </a:r>
            <a:r>
              <a:rPr lang="en-GB" sz="2000" dirty="0"/>
              <a:t> </a:t>
            </a:r>
            <a:r>
              <a:rPr lang="en-GB" sz="2000" dirty="0" err="1"/>
              <a:t>système</a:t>
            </a:r>
            <a:r>
              <a:rPr lang="en-GB" sz="2000" dirty="0"/>
              <a:t> </a:t>
            </a:r>
            <a:r>
              <a:rPr lang="en-GB" sz="2000" dirty="0" err="1"/>
              <a:t>informatique</a:t>
            </a:r>
            <a:r>
              <a:rPr lang="en-GB" sz="2000" dirty="0"/>
              <a:t>.</a:t>
            </a:r>
            <a:endParaRPr lang="pt-PT" sz="2000" dirty="0"/>
          </a:p>
        </p:txBody>
      </p:sp>
      <p:sp>
        <p:nvSpPr>
          <p:cNvPr id="5" name="Rectangle 4">
            <a:extLst>
              <a:ext uri="{FF2B5EF4-FFF2-40B4-BE49-F238E27FC236}">
                <a16:creationId xmlns:a16="http://schemas.microsoft.com/office/drawing/2014/main" xmlns="" id="{D65B5068-EBF2-A746-B53D-FD039A4974B8}"/>
              </a:ext>
            </a:extLst>
          </p:cNvPr>
          <p:cNvSpPr/>
          <p:nvPr/>
        </p:nvSpPr>
        <p:spPr>
          <a:xfrm>
            <a:off x="4932219" y="2928078"/>
            <a:ext cx="3851563" cy="2308324"/>
          </a:xfrm>
          <a:prstGeom prst="rect">
            <a:avLst/>
          </a:prstGeom>
        </p:spPr>
        <p:txBody>
          <a:bodyPr wrap="square">
            <a:spAutoFit/>
          </a:bodyPr>
          <a:lstStyle/>
          <a:p>
            <a:pPr marL="342900" indent="-342900">
              <a:buFont typeface="Arial" panose="020B0604020202020204" pitchFamily="34" charset="0"/>
              <a:buChar char="•"/>
            </a:pPr>
            <a:r>
              <a:rPr lang="en-US" sz="2400" b="1" dirty="0" err="1">
                <a:solidFill>
                  <a:srgbClr val="C00000"/>
                </a:solidFill>
                <a:ea typeface="ＭＳ Ｐゴシック" pitchFamily="-65" charset="-128"/>
                <a:cs typeface="ＭＳ Ｐゴシック" pitchFamily="-65" charset="-128"/>
              </a:rPr>
              <a:t>Accès</a:t>
            </a:r>
            <a:r>
              <a:rPr lang="en-US" sz="2400" b="1" dirty="0">
                <a:solidFill>
                  <a:srgbClr val="C00000"/>
                </a:solidFill>
                <a:ea typeface="ＭＳ Ｐゴシック" pitchFamily="-65" charset="-128"/>
                <a:cs typeface="ＭＳ Ｐゴシック" pitchFamily="-65" charset="-128"/>
              </a:rPr>
              <a:t> </a:t>
            </a:r>
            <a:r>
              <a:rPr lang="en-US" sz="2400" b="1" dirty="0" err="1">
                <a:solidFill>
                  <a:srgbClr val="C00000"/>
                </a:solidFill>
                <a:ea typeface="ＭＳ Ｐゴシック" pitchFamily="-65" charset="-128"/>
                <a:cs typeface="ＭＳ Ｐゴシック" pitchFamily="-65" charset="-128"/>
              </a:rPr>
              <a:t>transfrontalier</a:t>
            </a:r>
            <a:r>
              <a:rPr lang="en-US" sz="2400" b="1" dirty="0">
                <a:solidFill>
                  <a:srgbClr val="C00000"/>
                </a:solidFill>
                <a:ea typeface="ＭＳ Ｐゴシック" pitchFamily="-65" charset="-128"/>
                <a:cs typeface="ＭＳ Ｐゴシック" pitchFamily="-65" charset="-128"/>
              </a:rPr>
              <a:t> </a:t>
            </a:r>
            <a:r>
              <a:rPr lang="en-US" sz="2400" b="1" dirty="0" err="1">
                <a:solidFill>
                  <a:srgbClr val="C00000"/>
                </a:solidFill>
                <a:ea typeface="ＭＳ Ｐゴシック" pitchFamily="-65" charset="-128"/>
                <a:cs typeface="ＭＳ Ｐゴシック" pitchFamily="-65" charset="-128"/>
              </a:rPr>
              <a:t>à</a:t>
            </a:r>
            <a:r>
              <a:rPr lang="en-US" sz="2400" b="1" dirty="0">
                <a:solidFill>
                  <a:srgbClr val="C00000"/>
                </a:solidFill>
                <a:ea typeface="ＭＳ Ｐゴシック" pitchFamily="-65" charset="-128"/>
                <a:cs typeface="ＭＳ Ｐゴシック" pitchFamily="-65" charset="-128"/>
              </a:rPr>
              <a:t> des </a:t>
            </a:r>
            <a:r>
              <a:rPr lang="en-US" sz="2400" b="1" dirty="0" err="1">
                <a:solidFill>
                  <a:srgbClr val="C00000"/>
                </a:solidFill>
                <a:ea typeface="ＭＳ Ｐゴシック" pitchFamily="-65" charset="-128"/>
                <a:cs typeface="ＭＳ Ｐゴシック" pitchFamily="-65" charset="-128"/>
              </a:rPr>
              <a:t>données</a:t>
            </a:r>
            <a:r>
              <a:rPr lang="en-US" sz="2400" b="1" dirty="0">
                <a:solidFill>
                  <a:srgbClr val="C00000"/>
                </a:solidFill>
                <a:ea typeface="ＭＳ Ｐゴシック" pitchFamily="-65" charset="-128"/>
                <a:cs typeface="ＭＳ Ｐゴシック" pitchFamily="-65" charset="-128"/>
              </a:rPr>
              <a:t> </a:t>
            </a:r>
            <a:r>
              <a:rPr lang="en-US" sz="2400" b="1" dirty="0" err="1">
                <a:solidFill>
                  <a:srgbClr val="C00000"/>
                </a:solidFill>
                <a:ea typeface="ＭＳ Ｐゴシック" pitchFamily="-65" charset="-128"/>
                <a:cs typeface="ＭＳ Ｐゴシック" pitchFamily="-65" charset="-128"/>
              </a:rPr>
              <a:t>informatiques</a:t>
            </a:r>
            <a:r>
              <a:rPr lang="en-US" sz="2400" b="1" dirty="0">
                <a:solidFill>
                  <a:srgbClr val="C00000"/>
                </a:solidFill>
                <a:ea typeface="ＭＳ Ｐゴシック" pitchFamily="-65" charset="-128"/>
                <a:cs typeface="ＭＳ Ｐゴシック" pitchFamily="-65" charset="-128"/>
              </a:rPr>
              <a:t> </a:t>
            </a:r>
            <a:r>
              <a:rPr lang="en-US" sz="2400" b="1" dirty="0" err="1">
                <a:solidFill>
                  <a:srgbClr val="C00000"/>
                </a:solidFill>
                <a:ea typeface="ＭＳ Ｐゴシック" pitchFamily="-65" charset="-128"/>
                <a:cs typeface="ＭＳ Ｐゴシック" pitchFamily="-65" charset="-128"/>
              </a:rPr>
              <a:t>stockées</a:t>
            </a:r>
            <a:r>
              <a:rPr lang="en-US" sz="2400" b="1" dirty="0">
                <a:solidFill>
                  <a:srgbClr val="C00000"/>
                </a:solidFill>
                <a:ea typeface="ＭＳ Ｐゴシック" pitchFamily="-65" charset="-128"/>
                <a:cs typeface="ＭＳ Ｐゴシック" pitchFamily="-65" charset="-128"/>
              </a:rPr>
              <a:t> avec </a:t>
            </a:r>
            <a:r>
              <a:rPr lang="en-US" sz="2400" b="1" dirty="0" err="1">
                <a:solidFill>
                  <a:srgbClr val="C00000"/>
                </a:solidFill>
                <a:ea typeface="ＭＳ Ｐゴシック" pitchFamily="-65" charset="-128"/>
                <a:cs typeface="ＭＳ Ｐゴシック" pitchFamily="-65" charset="-128"/>
              </a:rPr>
              <a:t>consentement</a:t>
            </a:r>
            <a:r>
              <a:rPr lang="en-US" sz="2400" b="1" dirty="0">
                <a:solidFill>
                  <a:srgbClr val="C00000"/>
                </a:solidFill>
                <a:ea typeface="ＭＳ Ｐゴシック" pitchFamily="-65" charset="-128"/>
                <a:cs typeface="ＭＳ Ｐゴシック" pitchFamily="-65" charset="-128"/>
              </a:rPr>
              <a:t> </a:t>
            </a:r>
            <a:r>
              <a:rPr lang="en-US" sz="2400" b="1" dirty="0" err="1">
                <a:solidFill>
                  <a:srgbClr val="C00000"/>
                </a:solidFill>
                <a:ea typeface="ＭＳ Ｐゴシック" pitchFamily="-65" charset="-128"/>
                <a:cs typeface="ＭＳ Ｐゴシック" pitchFamily="-65" charset="-128"/>
              </a:rPr>
              <a:t>ou</a:t>
            </a:r>
            <a:r>
              <a:rPr lang="en-US" sz="2400" b="1" dirty="0">
                <a:solidFill>
                  <a:srgbClr val="C00000"/>
                </a:solidFill>
                <a:ea typeface="ＭＳ Ｐゴシック" pitchFamily="-65" charset="-128"/>
                <a:cs typeface="ＭＳ Ｐゴシック" pitchFamily="-65" charset="-128"/>
              </a:rPr>
              <a:t> </a:t>
            </a:r>
            <a:r>
              <a:rPr lang="en-US" sz="2400" b="1" dirty="0" err="1">
                <a:solidFill>
                  <a:srgbClr val="C00000"/>
                </a:solidFill>
                <a:ea typeface="ＭＳ Ｐゴシック" pitchFamily="-65" charset="-128"/>
                <a:cs typeface="ＭＳ Ｐゴシック" pitchFamily="-65" charset="-128"/>
              </a:rPr>
              <a:t>lorsqu'elles</a:t>
            </a:r>
            <a:r>
              <a:rPr lang="en-US" sz="2400" b="1" dirty="0">
                <a:solidFill>
                  <a:srgbClr val="C00000"/>
                </a:solidFill>
                <a:ea typeface="ＭＳ Ｐゴシック" pitchFamily="-65" charset="-128"/>
                <a:cs typeface="ＭＳ Ｐゴシック" pitchFamily="-65" charset="-128"/>
              </a:rPr>
              <a:t> </a:t>
            </a:r>
            <a:r>
              <a:rPr lang="en-US" sz="2400" b="1" dirty="0" err="1">
                <a:solidFill>
                  <a:srgbClr val="C00000"/>
                </a:solidFill>
                <a:ea typeface="ＭＳ Ｐゴシック" pitchFamily="-65" charset="-128"/>
                <a:cs typeface="ＭＳ Ｐゴシック" pitchFamily="-65" charset="-128"/>
              </a:rPr>
              <a:t>sont</a:t>
            </a:r>
            <a:r>
              <a:rPr lang="en-US" sz="2400" b="1" dirty="0">
                <a:solidFill>
                  <a:srgbClr val="C00000"/>
                </a:solidFill>
                <a:ea typeface="ＭＳ Ｐゴシック" pitchFamily="-65" charset="-128"/>
                <a:cs typeface="ＭＳ Ｐゴシック" pitchFamily="-65" charset="-128"/>
              </a:rPr>
              <a:t> </a:t>
            </a:r>
            <a:r>
              <a:rPr lang="en-US" sz="2400" b="1" dirty="0" err="1">
                <a:solidFill>
                  <a:srgbClr val="C00000"/>
                </a:solidFill>
                <a:ea typeface="ＭＳ Ｐゴシック" pitchFamily="-65" charset="-128"/>
                <a:cs typeface="ＭＳ Ｐゴシック" pitchFamily="-65" charset="-128"/>
              </a:rPr>
              <a:t>accessibles</a:t>
            </a:r>
            <a:r>
              <a:rPr lang="en-US" sz="2400" b="1" dirty="0">
                <a:solidFill>
                  <a:srgbClr val="C00000"/>
                </a:solidFill>
                <a:ea typeface="ＭＳ Ｐゴシック" pitchFamily="-65" charset="-128"/>
                <a:cs typeface="ＭＳ Ｐゴシック" pitchFamily="-65" charset="-128"/>
              </a:rPr>
              <a:t> au public</a:t>
            </a:r>
            <a:endParaRPr lang="en-US" sz="2400" b="1" dirty="0">
              <a:solidFill>
                <a:srgbClr val="C00000"/>
              </a:solidFill>
            </a:endParaRPr>
          </a:p>
        </p:txBody>
      </p:sp>
      <p:sp>
        <p:nvSpPr>
          <p:cNvPr id="12" name="Slide Number Placeholder 1">
            <a:extLst>
              <a:ext uri="{FF2B5EF4-FFF2-40B4-BE49-F238E27FC236}">
                <a16:creationId xmlns:a16="http://schemas.microsoft.com/office/drawing/2014/main" xmlns="" id="{1FD140C0-9E49-4497-89FE-061AC6E94A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49</a:t>
            </a:fld>
            <a:endParaRPr lang="en-GB" dirty="0"/>
          </a:p>
        </p:txBody>
      </p:sp>
    </p:spTree>
    <p:extLst>
      <p:ext uri="{BB962C8B-B14F-4D97-AF65-F5344CB8AC3E}">
        <p14:creationId xmlns:p14="http://schemas.microsoft.com/office/powerpoint/2010/main" val="738149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5</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189475" y="1166842"/>
            <a:ext cx="4572000" cy="4832092"/>
          </a:xfrm>
          <a:prstGeom prst="rect">
            <a:avLst/>
          </a:prstGeom>
        </p:spPr>
        <p:txBody>
          <a:bodyPr>
            <a:spAutoFit/>
          </a:bodyPr>
          <a:lstStyle/>
          <a:p>
            <a:pPr marL="342900" indent="-342900">
              <a:buFont typeface="Arial" panose="020B0604020202020204" pitchFamily="34" charset="0"/>
              <a:buChar char="•"/>
            </a:pPr>
            <a:r>
              <a:rPr lang="en-GB" sz="2200" b="1" dirty="0" err="1"/>
              <a:t>L'internet</a:t>
            </a:r>
            <a:r>
              <a:rPr lang="en-GB" sz="2200" b="1" dirty="0"/>
              <a:t> est disponible dans le monde </a:t>
            </a:r>
            <a:r>
              <a:rPr lang="en-GB" sz="2200" b="1" dirty="0" err="1"/>
              <a:t>entier</a:t>
            </a:r>
            <a:r>
              <a:rPr lang="en-GB" sz="2200" b="1" dirty="0"/>
              <a:t>, </a:t>
            </a:r>
            <a:r>
              <a:rPr lang="en-GB" sz="2200" b="1" dirty="0" err="1"/>
              <a:t>ce</a:t>
            </a:r>
            <a:r>
              <a:rPr lang="en-GB" sz="2200" b="1" dirty="0"/>
              <a:t> qui </a:t>
            </a:r>
            <a:r>
              <a:rPr lang="en-GB" sz="2200" b="1" dirty="0" err="1"/>
              <a:t>crée</a:t>
            </a:r>
            <a:r>
              <a:rPr lang="en-GB" sz="2200" b="1" dirty="0"/>
              <a:t> </a:t>
            </a:r>
            <a:r>
              <a:rPr lang="en-GB" sz="2200" b="1" dirty="0" err="1"/>
              <a:t>davantage</a:t>
            </a:r>
            <a:r>
              <a:rPr lang="en-GB" sz="2200" b="1" dirty="0"/>
              <a:t> de </a:t>
            </a:r>
            <a:r>
              <a:rPr lang="en-GB" sz="2200" b="1" dirty="0" err="1"/>
              <a:t>possibilités</a:t>
            </a:r>
            <a:r>
              <a:rPr lang="en-GB" sz="2200" b="1" dirty="0"/>
              <a:t> pour les </a:t>
            </a:r>
            <a:r>
              <a:rPr lang="en-GB" sz="2200" b="1" dirty="0" err="1"/>
              <a:t>criminels</a:t>
            </a:r>
            <a:endParaRPr lang="en-GB" sz="2200" b="1" dirty="0"/>
          </a:p>
          <a:p>
            <a:pPr marL="342900" indent="-342900">
              <a:buFont typeface="Arial" panose="020B0604020202020204" pitchFamily="34" charset="0"/>
              <a:buChar char="•"/>
            </a:pPr>
            <a:r>
              <a:rPr lang="en-GB" sz="2200" b="1" dirty="0"/>
              <a:t>il est </a:t>
            </a:r>
            <a:r>
              <a:rPr lang="en-GB" sz="2200" b="1" dirty="0" err="1"/>
              <a:t>utilisé</a:t>
            </a:r>
            <a:r>
              <a:rPr lang="en-GB" sz="2200" b="1" dirty="0"/>
              <a:t> par </a:t>
            </a:r>
            <a:r>
              <a:rPr lang="en-GB" sz="2200" b="1" dirty="0" err="1"/>
              <a:t>presque</a:t>
            </a:r>
            <a:r>
              <a:rPr lang="en-GB" sz="2200" b="1" dirty="0"/>
              <a:t> tout le monde sur la </a:t>
            </a:r>
            <a:r>
              <a:rPr lang="en-GB" sz="2200" b="1" dirty="0" err="1"/>
              <a:t>planète</a:t>
            </a:r>
            <a:r>
              <a:rPr lang="en-GB" sz="2200" b="1" dirty="0"/>
              <a:t> et </a:t>
            </a:r>
            <a:r>
              <a:rPr lang="en-GB" sz="2200" b="1" dirty="0" err="1"/>
              <a:t>permet</a:t>
            </a:r>
            <a:r>
              <a:rPr lang="en-GB" sz="2200" b="1" dirty="0"/>
              <a:t> de </a:t>
            </a:r>
            <a:r>
              <a:rPr lang="en-GB" sz="2200" b="1" dirty="0" err="1"/>
              <a:t>commettre</a:t>
            </a:r>
            <a:r>
              <a:rPr lang="en-GB" sz="2200" b="1" dirty="0"/>
              <a:t> des crimes </a:t>
            </a:r>
            <a:r>
              <a:rPr lang="en-GB" sz="2200" b="1" dirty="0" err="1"/>
              <a:t>à</a:t>
            </a:r>
            <a:r>
              <a:rPr lang="en-GB" sz="2200" b="1" dirty="0"/>
              <a:t> distance</a:t>
            </a:r>
          </a:p>
          <a:p>
            <a:pPr marL="342900" indent="-342900">
              <a:buFont typeface="Arial" panose="020B0604020202020204" pitchFamily="34" charset="0"/>
              <a:buChar char="•"/>
            </a:pPr>
            <a:r>
              <a:rPr lang="en-GB" sz="2200" b="1" dirty="0"/>
              <a:t>la </a:t>
            </a:r>
            <a:r>
              <a:rPr lang="en-GB" sz="2200" b="1" dirty="0" err="1"/>
              <a:t>cybercriminalité</a:t>
            </a:r>
            <a:r>
              <a:rPr lang="en-GB" sz="2200" b="1" dirty="0"/>
              <a:t> doit </a:t>
            </a:r>
            <a:r>
              <a:rPr lang="en-GB" sz="2200" b="1" dirty="0" err="1"/>
              <a:t>être</a:t>
            </a:r>
            <a:r>
              <a:rPr lang="en-GB" sz="2200" b="1" dirty="0"/>
              <a:t> </a:t>
            </a:r>
            <a:r>
              <a:rPr lang="en-GB" sz="2200" b="1" dirty="0" err="1"/>
              <a:t>abordée</a:t>
            </a:r>
            <a:r>
              <a:rPr lang="en-GB" sz="2200" b="1" dirty="0"/>
              <a:t> </a:t>
            </a:r>
            <a:r>
              <a:rPr lang="en-GB" sz="2200" b="1" dirty="0" err="1"/>
              <a:t>comme</a:t>
            </a:r>
            <a:r>
              <a:rPr lang="en-GB" sz="2200" b="1" dirty="0"/>
              <a:t> un </a:t>
            </a:r>
            <a:r>
              <a:rPr lang="en-GB" sz="2200" b="1" dirty="0" err="1"/>
              <a:t>phénomène</a:t>
            </a:r>
            <a:r>
              <a:rPr lang="en-GB" sz="2200" b="1" dirty="0"/>
              <a:t> </a:t>
            </a:r>
            <a:r>
              <a:rPr lang="en-GB" sz="2200" b="1" dirty="0" err="1"/>
              <a:t>mondial</a:t>
            </a:r>
            <a:endParaRPr lang="en-GB" sz="2200" b="1" dirty="0"/>
          </a:p>
          <a:p>
            <a:pPr marL="342900" indent="-342900">
              <a:buFont typeface="Arial" panose="020B0604020202020204" pitchFamily="34" charset="0"/>
              <a:buChar char="•"/>
            </a:pPr>
            <a:r>
              <a:rPr lang="en-GB" sz="2200" b="1" dirty="0"/>
              <a:t>la dimension </a:t>
            </a:r>
            <a:r>
              <a:rPr lang="en-GB" sz="2200" b="1" dirty="0" err="1"/>
              <a:t>internationale</a:t>
            </a:r>
            <a:r>
              <a:rPr lang="en-GB" sz="2200" b="1" dirty="0"/>
              <a:t> est </a:t>
            </a:r>
            <a:r>
              <a:rPr lang="en-GB" sz="2200" b="1" dirty="0" err="1"/>
              <a:t>essentielle</a:t>
            </a:r>
            <a:r>
              <a:rPr lang="en-GB" sz="2200" b="1" dirty="0"/>
              <a:t> pour </a:t>
            </a:r>
            <a:r>
              <a:rPr lang="en-GB" sz="2200" b="1" dirty="0" err="1"/>
              <a:t>une</a:t>
            </a:r>
            <a:r>
              <a:rPr lang="en-GB" sz="2200" b="1" dirty="0"/>
              <a:t> bonne </a:t>
            </a:r>
            <a:r>
              <a:rPr lang="en-GB" sz="2200" b="1" dirty="0" err="1"/>
              <a:t>compréhension</a:t>
            </a:r>
            <a:r>
              <a:rPr lang="en-GB" sz="2200" b="1" dirty="0"/>
              <a:t> de </a:t>
            </a:r>
            <a:r>
              <a:rPr lang="en-GB" sz="2200" b="1" dirty="0" err="1"/>
              <a:t>toute</a:t>
            </a:r>
            <a:r>
              <a:rPr lang="en-GB" sz="2200" b="1" dirty="0"/>
              <a:t> la </a:t>
            </a:r>
            <a:r>
              <a:rPr lang="en-GB" sz="2200" b="1" dirty="0" err="1"/>
              <a:t>réalité</a:t>
            </a:r>
            <a:r>
              <a:rPr lang="en-GB" sz="2200" b="1" dirty="0"/>
              <a:t> de la </a:t>
            </a:r>
            <a:r>
              <a:rPr lang="en-GB" sz="2200" b="1" dirty="0" err="1"/>
              <a:t>criminalité</a:t>
            </a:r>
            <a:r>
              <a:rPr lang="en-GB" sz="2200" b="1" dirty="0"/>
              <a:t> </a:t>
            </a:r>
            <a:r>
              <a:rPr lang="en-GB" sz="2200" b="1" dirty="0" err="1"/>
              <a:t>informatique</a:t>
            </a:r>
            <a:endParaRPr lang="en-GB" sz="2000" dirty="0"/>
          </a:p>
        </p:txBody>
      </p:sp>
      <p:sp>
        <p:nvSpPr>
          <p:cNvPr id="6" name="Rectangle 5">
            <a:extLst>
              <a:ext uri="{FF2B5EF4-FFF2-40B4-BE49-F238E27FC236}">
                <a16:creationId xmlns:a16="http://schemas.microsoft.com/office/drawing/2014/main" xmlns="" id="{AC27F312-0B6C-0449-8FCC-B5B66A2714AD}"/>
              </a:ext>
            </a:extLst>
          </p:cNvPr>
          <p:cNvSpPr/>
          <p:nvPr/>
        </p:nvSpPr>
        <p:spPr>
          <a:xfrm>
            <a:off x="4732127" y="1166842"/>
            <a:ext cx="4572000" cy="3139321"/>
          </a:xfrm>
          <a:prstGeom prst="rect">
            <a:avLst/>
          </a:prstGeom>
        </p:spPr>
        <p:txBody>
          <a:bodyPr>
            <a:spAutoFit/>
          </a:bodyPr>
          <a:lstStyle/>
          <a:p>
            <a:pPr marL="342900" indent="-342900">
              <a:buFont typeface="Arial" panose="020B0604020202020204" pitchFamily="34" charset="0"/>
              <a:buChar char="•"/>
            </a:pPr>
            <a:r>
              <a:rPr lang="en-GB" sz="2200" b="1" dirty="0"/>
              <a:t>la </a:t>
            </a:r>
            <a:r>
              <a:rPr lang="en-GB" sz="2200" b="1" dirty="0" err="1"/>
              <a:t>cybercriminalité</a:t>
            </a:r>
            <a:r>
              <a:rPr lang="en-GB" sz="2200" b="1" dirty="0"/>
              <a:t> est le plus transnational de </a:t>
            </a:r>
            <a:r>
              <a:rPr lang="en-GB" sz="2200" b="1" dirty="0" err="1"/>
              <a:t>tous</a:t>
            </a:r>
            <a:r>
              <a:rPr lang="en-GB" sz="2200" b="1" dirty="0"/>
              <a:t> les crimes</a:t>
            </a:r>
          </a:p>
          <a:p>
            <a:pPr marL="342900" indent="-342900">
              <a:buFont typeface="Arial" panose="020B0604020202020204" pitchFamily="34" charset="0"/>
              <a:buChar char="•"/>
            </a:pPr>
            <a:r>
              <a:rPr lang="en-GB" sz="2200" b="1" dirty="0"/>
              <a:t>les </a:t>
            </a:r>
            <a:r>
              <a:rPr lang="en-GB" sz="2200" b="1" dirty="0" err="1"/>
              <a:t>enquêtes</a:t>
            </a:r>
            <a:r>
              <a:rPr lang="en-GB" sz="2200" b="1" dirty="0"/>
              <a:t> sur la </a:t>
            </a:r>
            <a:r>
              <a:rPr lang="en-GB" sz="2200" b="1" dirty="0" err="1"/>
              <a:t>cybercriminalité</a:t>
            </a:r>
            <a:r>
              <a:rPr lang="en-GB" sz="2200" b="1" dirty="0"/>
              <a:t> </a:t>
            </a:r>
            <a:r>
              <a:rPr lang="en-GB" sz="2200" b="1" dirty="0" err="1"/>
              <a:t>nécessitent</a:t>
            </a:r>
            <a:r>
              <a:rPr lang="en-GB" sz="2200" b="1" dirty="0"/>
              <a:t> </a:t>
            </a:r>
            <a:r>
              <a:rPr lang="en-GB" sz="2200" b="1" dirty="0" err="1"/>
              <a:t>une</a:t>
            </a:r>
            <a:r>
              <a:rPr lang="en-GB" sz="2200" b="1" dirty="0"/>
              <a:t> </a:t>
            </a:r>
            <a:r>
              <a:rPr lang="en-GB" sz="2200" b="1" dirty="0" err="1"/>
              <a:t>coopération</a:t>
            </a:r>
            <a:r>
              <a:rPr lang="en-GB" sz="2200" b="1" dirty="0"/>
              <a:t> </a:t>
            </a:r>
            <a:r>
              <a:rPr lang="en-GB" sz="2200" b="1" dirty="0" err="1"/>
              <a:t>internationale</a:t>
            </a:r>
            <a:r>
              <a:rPr lang="en-GB" sz="2200" b="1" dirty="0"/>
              <a:t> </a:t>
            </a:r>
            <a:r>
              <a:rPr lang="en-GB" sz="2200" b="1" dirty="0" err="1"/>
              <a:t>efficace</a:t>
            </a:r>
            <a:endParaRPr lang="en-GB" sz="2200" b="1" dirty="0"/>
          </a:p>
          <a:p>
            <a:pPr marL="342900" indent="-342900">
              <a:buFont typeface="Arial" panose="020B0604020202020204" pitchFamily="34" charset="0"/>
              <a:buChar char="•"/>
            </a:pPr>
            <a:r>
              <a:rPr lang="en-GB" sz="2200" b="1" dirty="0"/>
              <a:t>sans </a:t>
            </a:r>
            <a:r>
              <a:rPr lang="en-GB" sz="2200" b="1" dirty="0" err="1"/>
              <a:t>cette</a:t>
            </a:r>
            <a:r>
              <a:rPr lang="en-GB" sz="2200" b="1" dirty="0"/>
              <a:t> </a:t>
            </a:r>
            <a:r>
              <a:rPr lang="en-GB" sz="2200" b="1" dirty="0" err="1"/>
              <a:t>coopération</a:t>
            </a:r>
            <a:r>
              <a:rPr lang="en-GB" sz="2200" b="1" dirty="0"/>
              <a:t>, les </a:t>
            </a:r>
            <a:r>
              <a:rPr lang="en-GB" sz="2200" b="1" dirty="0" err="1"/>
              <a:t>enquêtes</a:t>
            </a:r>
            <a:r>
              <a:rPr lang="en-GB" sz="2200" b="1" dirty="0"/>
              <a:t> </a:t>
            </a:r>
            <a:r>
              <a:rPr lang="en-GB" sz="2200" b="1" dirty="0" err="1"/>
              <a:t>ont</a:t>
            </a:r>
            <a:r>
              <a:rPr lang="en-GB" sz="2200" b="1" dirty="0"/>
              <a:t> </a:t>
            </a:r>
            <a:r>
              <a:rPr lang="en-GB" sz="2200" b="1" dirty="0" err="1"/>
              <a:t>peu</a:t>
            </a:r>
            <a:r>
              <a:rPr lang="en-GB" sz="2200" b="1" dirty="0"/>
              <a:t> de chances de </a:t>
            </a:r>
            <a:r>
              <a:rPr lang="en-GB" sz="2200" b="1" dirty="0" err="1"/>
              <a:t>réussir</a:t>
            </a:r>
            <a:endParaRPr lang="en-GB" sz="2200" dirty="0"/>
          </a:p>
        </p:txBody>
      </p:sp>
      <p:pic>
        <p:nvPicPr>
          <p:cNvPr id="7" name="Picture 6">
            <a:extLst>
              <a:ext uri="{FF2B5EF4-FFF2-40B4-BE49-F238E27FC236}">
                <a16:creationId xmlns:a16="http://schemas.microsoft.com/office/drawing/2014/main" xmlns="" id="{E6B07E91-28B4-5143-BC17-7E9A52492C6D}"/>
              </a:ext>
            </a:extLst>
          </p:cNvPr>
          <p:cNvPicPr>
            <a:picLocks noChangeAspect="1"/>
          </p:cNvPicPr>
          <p:nvPr/>
        </p:nvPicPr>
        <p:blipFill>
          <a:blip r:embed="rId3"/>
          <a:stretch>
            <a:fillRect/>
          </a:stretch>
        </p:blipFill>
        <p:spPr>
          <a:xfrm>
            <a:off x="5452541" y="4306163"/>
            <a:ext cx="3131171" cy="2111235"/>
          </a:xfrm>
          <a:prstGeom prst="rect">
            <a:avLst/>
          </a:prstGeom>
        </p:spPr>
      </p:pic>
      <p:sp>
        <p:nvSpPr>
          <p:cNvPr id="8" name="Rectangle 7">
            <a:extLst>
              <a:ext uri="{FF2B5EF4-FFF2-40B4-BE49-F238E27FC236}">
                <a16:creationId xmlns:a16="http://schemas.microsoft.com/office/drawing/2014/main" xmlns="" id="{C98CB215-40AC-4077-A880-FD25180A4E5B}"/>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La dimension </a:t>
            </a:r>
            <a:r>
              <a:rPr lang="en-GB" sz="3200" dirty="0" err="1">
                <a:latin typeface="Verdana" panose="020B0604030504040204" pitchFamily="34" charset="0"/>
                <a:ea typeface="Verdana" panose="020B0604030504040204" pitchFamily="34" charset="0"/>
                <a:cs typeface="ＭＳ Ｐゴシック" charset="0"/>
              </a:rPr>
              <a:t>internationale</a:t>
            </a:r>
            <a:r>
              <a:rPr lang="en-GB" sz="3200" dirty="0">
                <a:latin typeface="Verdana" panose="020B0604030504040204" pitchFamily="34" charset="0"/>
                <a:ea typeface="Verdana" panose="020B0604030504040204" pitchFamily="34" charset="0"/>
                <a:cs typeface="ＭＳ Ｐゴシック" charset="0"/>
              </a:rPr>
              <a:t> de la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7" descr="Chart, sunburst chart&#10;&#10;Description automatically generated">
            <a:extLst>
              <a:ext uri="{FF2B5EF4-FFF2-40B4-BE49-F238E27FC236}">
                <a16:creationId xmlns:a16="http://schemas.microsoft.com/office/drawing/2014/main" xmlns="" id="{327BA04B-5558-4710-ACAA-141E26B6EF34}"/>
              </a:ext>
            </a:extLst>
          </p:cNvPr>
          <p:cNvPicPr>
            <a:picLocks noChangeAspect="1"/>
          </p:cNvPicPr>
          <p:nvPr/>
        </p:nvPicPr>
        <p:blipFill>
          <a:blip r:embed="rId3"/>
          <a:stretch>
            <a:fillRect/>
          </a:stretch>
        </p:blipFill>
        <p:spPr>
          <a:xfrm>
            <a:off x="3865418" y="1093176"/>
            <a:ext cx="5377615" cy="5421600"/>
          </a:xfrm>
          <a:prstGeom prst="rect">
            <a:avLst/>
          </a:prstGeom>
        </p:spPr>
      </p:pic>
      <p:sp>
        <p:nvSpPr>
          <p:cNvPr id="12" name="Slide Number Placeholder 1">
            <a:extLst>
              <a:ext uri="{FF2B5EF4-FFF2-40B4-BE49-F238E27FC236}">
                <a16:creationId xmlns:a16="http://schemas.microsoft.com/office/drawing/2014/main" xmlns="" id="{6ABEF74E-02B7-4642-B677-E1309908EAA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50</a:t>
            </a:fld>
            <a:endParaRPr lang="en-GB" dirty="0"/>
          </a:p>
        </p:txBody>
      </p:sp>
      <p:sp>
        <p:nvSpPr>
          <p:cNvPr id="6" name="Rectangle 5">
            <a:extLst>
              <a:ext uri="{FF2B5EF4-FFF2-40B4-BE49-F238E27FC236}">
                <a16:creationId xmlns:a16="http://schemas.microsoft.com/office/drawing/2014/main" xmlns="" id="{0C6C38FF-ED8D-413F-A682-D97666F45D5B}"/>
              </a:ext>
            </a:extLst>
          </p:cNvPr>
          <p:cNvSpPr/>
          <p:nvPr/>
        </p:nvSpPr>
        <p:spPr>
          <a:xfrm>
            <a:off x="789709" y="102999"/>
            <a:ext cx="8354291"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000" dirty="0">
                <a:latin typeface="Verdana" panose="020B0604030504040204" pitchFamily="34" charset="0"/>
                <a:ea typeface="Verdana" panose="020B0604030504040204" pitchFamily="34" charset="0"/>
              </a:rPr>
              <a:t>Article 32</a:t>
            </a:r>
          </a:p>
          <a:p>
            <a:pPr algn="r">
              <a:lnSpc>
                <a:spcPct val="80000"/>
              </a:lnSpc>
            </a:pPr>
            <a:r>
              <a:rPr lang="en-GB" sz="2000" dirty="0" err="1">
                <a:latin typeface="Verdana" panose="020B0604030504040204" pitchFamily="34" charset="0"/>
                <a:ea typeface="Verdana" panose="020B0604030504040204" pitchFamily="34" charset="0"/>
              </a:rPr>
              <a:t>Accès</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transfrontalier</a:t>
            </a:r>
            <a:r>
              <a:rPr lang="en-GB" sz="2000" dirty="0">
                <a:latin typeface="Verdana" panose="020B0604030504040204" pitchFamily="34" charset="0"/>
                <a:ea typeface="Verdana" panose="020B0604030504040204" pitchFamily="34" charset="0"/>
              </a:rPr>
              <a:t> aux </a:t>
            </a:r>
            <a:r>
              <a:rPr lang="en-GB" sz="2000" dirty="0" err="1">
                <a:latin typeface="Verdana" panose="020B0604030504040204" pitchFamily="34" charset="0"/>
                <a:ea typeface="Verdana" panose="020B0604030504040204" pitchFamily="34" charset="0"/>
              </a:rPr>
              <a:t>données</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informatiques</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stockées</a:t>
            </a:r>
            <a:endParaRPr lang="en-GB" sz="2000" dirty="0">
              <a:latin typeface="Verdana" panose="020B0604030504040204" pitchFamily="34" charset="0"/>
              <a:ea typeface="Verdana" panose="020B0604030504040204" pitchFamily="34" charset="0"/>
            </a:endParaRPr>
          </a:p>
          <a:p>
            <a:pPr algn="r">
              <a:lnSpc>
                <a:spcPct val="80000"/>
              </a:lnSpc>
            </a:pPr>
            <a:r>
              <a:rPr lang="en-GB" sz="2000" dirty="0">
                <a:latin typeface="Verdana" panose="020B0604030504040204" pitchFamily="34" charset="0"/>
                <a:ea typeface="Verdana" panose="020B0604030504040204" pitchFamily="34" charset="0"/>
              </a:rPr>
              <a:t> avec </a:t>
            </a:r>
            <a:r>
              <a:rPr lang="en-GB" sz="2000" dirty="0" err="1">
                <a:latin typeface="Verdana" panose="020B0604030504040204" pitchFamily="34" charset="0"/>
                <a:ea typeface="Verdana" panose="020B0604030504040204" pitchFamily="34" charset="0"/>
              </a:rPr>
              <a:t>consentement</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lorsqu’ils</a:t>
            </a:r>
            <a:r>
              <a:rPr lang="en-GB" sz="2000" dirty="0">
                <a:latin typeface="Verdana" panose="020B0604030504040204" pitchFamily="34" charset="0"/>
                <a:ea typeface="Verdana" panose="020B0604030504040204" pitchFamily="34" charset="0"/>
              </a:rPr>
              <a:t> ne </a:t>
            </a:r>
            <a:r>
              <a:rPr lang="en-GB" sz="2000" dirty="0" err="1">
                <a:latin typeface="Verdana" panose="020B0604030504040204" pitchFamily="34" charset="0"/>
                <a:ea typeface="Verdana" panose="020B0604030504040204" pitchFamily="34" charset="0"/>
              </a:rPr>
              <a:t>sont</a:t>
            </a:r>
            <a:r>
              <a:rPr lang="en-GB" sz="2000" dirty="0">
                <a:latin typeface="Verdana" panose="020B0604030504040204" pitchFamily="34" charset="0"/>
                <a:ea typeface="Verdana" panose="020B0604030504040204" pitchFamily="34" charset="0"/>
              </a:rPr>
              <a:t> pas </a:t>
            </a:r>
            <a:r>
              <a:rPr lang="en-GB" sz="2000" dirty="0" err="1">
                <a:latin typeface="Verdana" panose="020B0604030504040204" pitchFamily="34" charset="0"/>
                <a:ea typeface="Verdana" panose="020B0604030504040204" pitchFamily="34" charset="0"/>
              </a:rPr>
              <a:t>accessibles</a:t>
            </a:r>
            <a:r>
              <a:rPr lang="en-GB" sz="2000" dirty="0">
                <a:latin typeface="Verdana" panose="020B0604030504040204" pitchFamily="34" charset="0"/>
                <a:ea typeface="Verdana" panose="020B0604030504040204" pitchFamily="34" charset="0"/>
              </a:rPr>
              <a:t> au public</a:t>
            </a:r>
            <a:endParaRPr lang="en-GB" altLang="sr-Latn-RS" sz="20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2" name="TextBox 1">
            <a:extLst>
              <a:ext uri="{FF2B5EF4-FFF2-40B4-BE49-F238E27FC236}">
                <a16:creationId xmlns:a16="http://schemas.microsoft.com/office/drawing/2014/main" xmlns="" id="{F1ACA542-25CB-D04A-978B-F027E28CB968}"/>
              </a:ext>
            </a:extLst>
          </p:cNvPr>
          <p:cNvSpPr txBox="1"/>
          <p:nvPr/>
        </p:nvSpPr>
        <p:spPr>
          <a:xfrm>
            <a:off x="180109" y="1343892"/>
            <a:ext cx="3989810" cy="2862322"/>
          </a:xfrm>
          <a:prstGeom prst="rect">
            <a:avLst/>
          </a:prstGeom>
          <a:noFill/>
        </p:spPr>
        <p:txBody>
          <a:bodyPr wrap="none" rtlCol="0">
            <a:spAutoFit/>
          </a:bodyPr>
          <a:lstStyle/>
          <a:p>
            <a:r>
              <a:rPr lang="en-US" dirty="0" err="1"/>
              <a:t>Dépliants</a:t>
            </a:r>
            <a:r>
              <a:rPr lang="en-US" dirty="0"/>
              <a:t>, brochures, livres</a:t>
            </a:r>
          </a:p>
          <a:p>
            <a:r>
              <a:rPr lang="en-US" dirty="0" err="1"/>
              <a:t>Vidéos</a:t>
            </a:r>
            <a:r>
              <a:rPr lang="en-US" dirty="0"/>
              <a:t>, </a:t>
            </a:r>
            <a:r>
              <a:rPr lang="en-US" dirty="0" err="1"/>
              <a:t>enregistrements</a:t>
            </a:r>
            <a:r>
              <a:rPr lang="en-US" dirty="0"/>
              <a:t> audio</a:t>
            </a:r>
          </a:p>
          <a:p>
            <a:r>
              <a:rPr lang="en-US" dirty="0"/>
              <a:t>Sites web, forums</a:t>
            </a:r>
          </a:p>
          <a:p>
            <a:r>
              <a:rPr lang="en-US" dirty="0"/>
              <a:t>Medias </a:t>
            </a:r>
            <a:r>
              <a:rPr lang="en-US" dirty="0" err="1"/>
              <a:t>sociaux</a:t>
            </a:r>
            <a:endParaRPr lang="en-US" dirty="0"/>
          </a:p>
          <a:p>
            <a:r>
              <a:rPr lang="en-US" dirty="0" err="1"/>
              <a:t>Agences</a:t>
            </a:r>
            <a:r>
              <a:rPr lang="en-US" dirty="0"/>
              <a:t> </a:t>
            </a:r>
            <a:r>
              <a:rPr lang="en-US" dirty="0" err="1"/>
              <a:t>Internationales</a:t>
            </a:r>
            <a:endParaRPr lang="en-US" dirty="0"/>
          </a:p>
          <a:p>
            <a:r>
              <a:rPr lang="en-US" dirty="0" err="1"/>
              <a:t>Tribunaux</a:t>
            </a:r>
            <a:r>
              <a:rPr lang="en-US" dirty="0"/>
              <a:t> et Services de police </a:t>
            </a:r>
            <a:r>
              <a:rPr lang="en-US" dirty="0" err="1"/>
              <a:t>judiciaire</a:t>
            </a:r>
            <a:endParaRPr lang="en-US" dirty="0"/>
          </a:p>
          <a:p>
            <a:r>
              <a:rPr lang="en-US" dirty="0"/>
              <a:t>Recherche </a:t>
            </a:r>
            <a:r>
              <a:rPr lang="en-US" dirty="0" err="1"/>
              <a:t>académique</a:t>
            </a:r>
            <a:endParaRPr lang="en-US" dirty="0"/>
          </a:p>
          <a:p>
            <a:r>
              <a:rPr lang="en-US" dirty="0"/>
              <a:t>Nouvelles </a:t>
            </a:r>
            <a:r>
              <a:rPr lang="en-US" dirty="0" err="1"/>
              <a:t>opérations</a:t>
            </a:r>
            <a:r>
              <a:rPr lang="en-US" dirty="0"/>
              <a:t> CT</a:t>
            </a:r>
          </a:p>
          <a:p>
            <a:r>
              <a:rPr lang="en-US" dirty="0" err="1">
                <a:solidFill>
                  <a:srgbClr val="FF0000"/>
                </a:solidFill>
              </a:rPr>
              <a:t>Livrable</a:t>
            </a:r>
            <a:r>
              <a:rPr lang="en-US" dirty="0">
                <a:solidFill>
                  <a:srgbClr val="FF0000"/>
                </a:solidFill>
              </a:rPr>
              <a:t> pour les terrorists (?)</a:t>
            </a:r>
          </a:p>
          <a:p>
            <a:endParaRPr lang="en-US" dirty="0"/>
          </a:p>
        </p:txBody>
      </p:sp>
    </p:spTree>
    <p:extLst>
      <p:ext uri="{BB962C8B-B14F-4D97-AF65-F5344CB8AC3E}">
        <p14:creationId xmlns:p14="http://schemas.microsoft.com/office/powerpoint/2010/main" val="385613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Internet">
            <a:extLst>
              <a:ext uri="{FF2B5EF4-FFF2-40B4-BE49-F238E27FC236}">
                <a16:creationId xmlns:a16="http://schemas.microsoft.com/office/drawing/2014/main" xmlns="" id="{E9B5B0CB-3022-466A-8A5F-829F9CD44FE6}"/>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697346" y="1106729"/>
            <a:ext cx="1989414" cy="1989414"/>
          </a:xfrm>
          <a:prstGeom prst="rect">
            <a:avLst/>
          </a:prstGeom>
        </p:spPr>
      </p:pic>
      <p:sp>
        <p:nvSpPr>
          <p:cNvPr id="12" name="TextBox 11">
            <a:extLst>
              <a:ext uri="{FF2B5EF4-FFF2-40B4-BE49-F238E27FC236}">
                <a16:creationId xmlns:a16="http://schemas.microsoft.com/office/drawing/2014/main" xmlns="" id="{8648AAE3-8850-4602-A618-2C80543DE70D}"/>
              </a:ext>
            </a:extLst>
          </p:cNvPr>
          <p:cNvSpPr txBox="1"/>
          <p:nvPr/>
        </p:nvSpPr>
        <p:spPr>
          <a:xfrm>
            <a:off x="3408218" y="1073075"/>
            <a:ext cx="2620151" cy="338554"/>
          </a:xfrm>
          <a:prstGeom prst="rect">
            <a:avLst/>
          </a:prstGeom>
          <a:noFill/>
        </p:spPr>
        <p:txBody>
          <a:bodyPr wrap="square" rtlCol="0">
            <a:spAutoFit/>
          </a:bodyPr>
          <a:lstStyle/>
          <a:p>
            <a:r>
              <a:rPr lang="en-US" sz="1600" b="1" i="1" dirty="0"/>
              <a:t>E-mail du </a:t>
            </a:r>
            <a:r>
              <a:rPr lang="en-US" sz="1600" b="1" i="1" dirty="0" err="1"/>
              <a:t>demandeur</a:t>
            </a:r>
            <a:r>
              <a:rPr lang="en-US" sz="1600" b="1" i="1" dirty="0"/>
              <a:t> </a:t>
            </a:r>
            <a:r>
              <a:rPr lang="en-US" sz="1600" b="1" i="1" dirty="0" err="1"/>
              <a:t>ouvert</a:t>
            </a:r>
            <a:endParaRPr lang="en-GB" sz="1600" b="1" i="1" dirty="0"/>
          </a:p>
        </p:txBody>
      </p:sp>
      <p:pic>
        <p:nvPicPr>
          <p:cNvPr id="19" name="Graphic 18" descr="House">
            <a:extLst>
              <a:ext uri="{FF2B5EF4-FFF2-40B4-BE49-F238E27FC236}">
                <a16:creationId xmlns:a16="http://schemas.microsoft.com/office/drawing/2014/main" xmlns="" id="{79E96E60-C662-4994-BCB3-F7DFA5D74448}"/>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532469" y="971261"/>
            <a:ext cx="1936531" cy="1936531"/>
          </a:xfrm>
          <a:prstGeom prst="rect">
            <a:avLst/>
          </a:prstGeom>
        </p:spPr>
      </p:pic>
      <p:pic>
        <p:nvPicPr>
          <p:cNvPr id="21" name="Graphic 20" descr="Earth globe: Africa and Europe">
            <a:extLst>
              <a:ext uri="{FF2B5EF4-FFF2-40B4-BE49-F238E27FC236}">
                <a16:creationId xmlns:a16="http://schemas.microsoft.com/office/drawing/2014/main" xmlns="" id="{F61A7F05-35ED-4F66-8F7A-FB4AE795F0BF}"/>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6863076" y="1308855"/>
            <a:ext cx="1590899" cy="1590899"/>
          </a:xfrm>
          <a:prstGeom prst="rect">
            <a:avLst/>
          </a:prstGeom>
        </p:spPr>
      </p:pic>
      <p:pic>
        <p:nvPicPr>
          <p:cNvPr id="23" name="Graphic 22" descr="Thumbs up sign">
            <a:extLst>
              <a:ext uri="{FF2B5EF4-FFF2-40B4-BE49-F238E27FC236}">
                <a16:creationId xmlns:a16="http://schemas.microsoft.com/office/drawing/2014/main" xmlns="" id="{358420D5-6145-4B11-A0FE-F949992AC45E}"/>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4033930" y="3712155"/>
            <a:ext cx="1390530" cy="1390530"/>
          </a:xfrm>
          <a:prstGeom prst="rect">
            <a:avLst/>
          </a:prstGeom>
        </p:spPr>
      </p:pic>
      <p:pic>
        <p:nvPicPr>
          <p:cNvPr id="25" name="Graphic 24" descr="Server">
            <a:extLst>
              <a:ext uri="{FF2B5EF4-FFF2-40B4-BE49-F238E27FC236}">
                <a16:creationId xmlns:a16="http://schemas.microsoft.com/office/drawing/2014/main" xmlns="" id="{22B2C2FC-9640-43B7-9397-BA90621C07C5}"/>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709303" y="3737387"/>
            <a:ext cx="1582862" cy="1582862"/>
          </a:xfrm>
          <a:prstGeom prst="rect">
            <a:avLst/>
          </a:prstGeom>
        </p:spPr>
      </p:pic>
      <p:sp>
        <p:nvSpPr>
          <p:cNvPr id="28" name="Arrow: Right 27">
            <a:extLst>
              <a:ext uri="{FF2B5EF4-FFF2-40B4-BE49-F238E27FC236}">
                <a16:creationId xmlns:a16="http://schemas.microsoft.com/office/drawing/2014/main" xmlns="" id="{F74D77B4-DCF3-4E1E-8212-61FB04E61894}"/>
              </a:ext>
            </a:extLst>
          </p:cNvPr>
          <p:cNvSpPr/>
          <p:nvPr/>
        </p:nvSpPr>
        <p:spPr>
          <a:xfrm>
            <a:off x="2666908"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Arrow: Left 28">
            <a:extLst>
              <a:ext uri="{FF2B5EF4-FFF2-40B4-BE49-F238E27FC236}">
                <a16:creationId xmlns:a16="http://schemas.microsoft.com/office/drawing/2014/main" xmlns="" id="{34157FC8-8D4A-4DB3-88BE-A74415626FD5}"/>
              </a:ext>
            </a:extLst>
          </p:cNvPr>
          <p:cNvSpPr/>
          <p:nvPr/>
        </p:nvSpPr>
        <p:spPr>
          <a:xfrm rot="20473948">
            <a:off x="2541272" y="3186683"/>
            <a:ext cx="4317089"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Arrow: Right 30">
            <a:extLst>
              <a:ext uri="{FF2B5EF4-FFF2-40B4-BE49-F238E27FC236}">
                <a16:creationId xmlns:a16="http://schemas.microsoft.com/office/drawing/2014/main" xmlns="" id="{9B528200-7DB4-40EA-9CD7-7C124E488CC1}"/>
              </a:ext>
            </a:extLst>
          </p:cNvPr>
          <p:cNvSpPr/>
          <p:nvPr/>
        </p:nvSpPr>
        <p:spPr>
          <a:xfrm>
            <a:off x="5853211"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a16="http://schemas.microsoft.com/office/drawing/2014/main" xmlns="" id="{548D488A-7344-4F33-9C87-FE3580B2E435}"/>
              </a:ext>
            </a:extLst>
          </p:cNvPr>
          <p:cNvSpPr/>
          <p:nvPr/>
        </p:nvSpPr>
        <p:spPr>
          <a:xfrm>
            <a:off x="2664827" y="4286502"/>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xmlns="" id="{6D455E7B-E4D9-4BDD-BDC3-B300163F0BF7}"/>
              </a:ext>
            </a:extLst>
          </p:cNvPr>
          <p:cNvSpPr/>
          <p:nvPr/>
        </p:nvSpPr>
        <p:spPr>
          <a:xfrm>
            <a:off x="5790587" y="4240459"/>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xmlns="" id="{286B3E58-F79D-42A4-86E5-F114DEA9169B}"/>
              </a:ext>
            </a:extLst>
          </p:cNvPr>
          <p:cNvSpPr txBox="1"/>
          <p:nvPr/>
        </p:nvSpPr>
        <p:spPr>
          <a:xfrm>
            <a:off x="403679" y="2841029"/>
            <a:ext cx="2204193" cy="646331"/>
          </a:xfrm>
          <a:prstGeom prst="rect">
            <a:avLst/>
          </a:prstGeom>
          <a:noFill/>
        </p:spPr>
        <p:txBody>
          <a:bodyPr wrap="none" rtlCol="0">
            <a:spAutoFit/>
          </a:bodyPr>
          <a:lstStyle/>
          <a:p>
            <a:pPr algn="ctr"/>
            <a:r>
              <a:rPr lang="en-US" b="1" i="1" dirty="0" err="1"/>
              <a:t>Fouille</a:t>
            </a:r>
            <a:r>
              <a:rPr lang="en-US" b="1" i="1" dirty="0"/>
              <a:t> </a:t>
            </a:r>
            <a:r>
              <a:rPr lang="en-US" b="1" i="1" dirty="0" err="1"/>
              <a:t>d'une</a:t>
            </a:r>
            <a:r>
              <a:rPr lang="en-US" b="1" i="1" dirty="0"/>
              <a:t> </a:t>
            </a:r>
            <a:r>
              <a:rPr lang="en-US" b="1" i="1" dirty="0" err="1"/>
              <a:t>maison</a:t>
            </a:r>
            <a:r>
              <a:rPr lang="en-US" b="1" i="1" dirty="0"/>
              <a:t> </a:t>
            </a:r>
          </a:p>
          <a:p>
            <a:pPr algn="ctr"/>
            <a:r>
              <a:rPr lang="en-US" b="1" i="1" dirty="0"/>
              <a:t>dans un pays A</a:t>
            </a:r>
            <a:endParaRPr lang="en-GB" b="1" i="1" dirty="0"/>
          </a:p>
        </p:txBody>
      </p:sp>
      <p:sp>
        <p:nvSpPr>
          <p:cNvPr id="43" name="TextBox 42">
            <a:extLst>
              <a:ext uri="{FF2B5EF4-FFF2-40B4-BE49-F238E27FC236}">
                <a16:creationId xmlns:a16="http://schemas.microsoft.com/office/drawing/2014/main" xmlns="" id="{CAD91C68-59CF-49A2-A98C-BF40175BF3BA}"/>
              </a:ext>
            </a:extLst>
          </p:cNvPr>
          <p:cNvSpPr txBox="1"/>
          <p:nvPr/>
        </p:nvSpPr>
        <p:spPr>
          <a:xfrm>
            <a:off x="7310990" y="1072394"/>
            <a:ext cx="865943" cy="369332"/>
          </a:xfrm>
          <a:prstGeom prst="rect">
            <a:avLst/>
          </a:prstGeom>
          <a:noFill/>
        </p:spPr>
        <p:txBody>
          <a:bodyPr wrap="none" rtlCol="0">
            <a:spAutoFit/>
          </a:bodyPr>
          <a:lstStyle/>
          <a:p>
            <a:r>
              <a:rPr lang="en-US" b="1" i="1" dirty="0"/>
              <a:t>Monde</a:t>
            </a:r>
            <a:endParaRPr lang="en-GB" b="1" i="1" dirty="0"/>
          </a:p>
        </p:txBody>
      </p:sp>
      <p:sp>
        <p:nvSpPr>
          <p:cNvPr id="45" name="TextBox 44">
            <a:extLst>
              <a:ext uri="{FF2B5EF4-FFF2-40B4-BE49-F238E27FC236}">
                <a16:creationId xmlns:a16="http://schemas.microsoft.com/office/drawing/2014/main" xmlns="" id="{3BF697B0-9FF7-4B9B-B96A-7D0800D0D4AE}"/>
              </a:ext>
            </a:extLst>
          </p:cNvPr>
          <p:cNvSpPr txBox="1"/>
          <p:nvPr/>
        </p:nvSpPr>
        <p:spPr>
          <a:xfrm>
            <a:off x="709303" y="5419409"/>
            <a:ext cx="2164692" cy="738664"/>
          </a:xfrm>
          <a:prstGeom prst="rect">
            <a:avLst/>
          </a:prstGeom>
          <a:noFill/>
        </p:spPr>
        <p:txBody>
          <a:bodyPr wrap="square" rtlCol="0">
            <a:spAutoFit/>
          </a:bodyPr>
          <a:lstStyle/>
          <a:p>
            <a:r>
              <a:rPr lang="en-US" sz="1400" b="1" i="1" dirty="0" err="1"/>
              <a:t>Contenu</a:t>
            </a:r>
            <a:r>
              <a:rPr lang="en-US" sz="1400" b="1" i="1" dirty="0"/>
              <a:t> du </a:t>
            </a:r>
            <a:r>
              <a:rPr lang="en-US" sz="1400" b="1" i="1" dirty="0" err="1"/>
              <a:t>courrier</a:t>
            </a:r>
            <a:r>
              <a:rPr lang="en-US" sz="1400" b="1" i="1" dirty="0"/>
              <a:t> sur le </a:t>
            </a:r>
            <a:r>
              <a:rPr lang="en-US" sz="1400" b="1" i="1" dirty="0" err="1"/>
              <a:t>serveur</a:t>
            </a:r>
            <a:r>
              <a:rPr lang="en-US" sz="1400" b="1" i="1" dirty="0"/>
              <a:t>  du FAI dans le pays B</a:t>
            </a:r>
            <a:endParaRPr lang="en-GB" sz="1400" b="1" i="1" dirty="0"/>
          </a:p>
        </p:txBody>
      </p:sp>
      <p:sp>
        <p:nvSpPr>
          <p:cNvPr id="47" name="TextBox 46">
            <a:extLst>
              <a:ext uri="{FF2B5EF4-FFF2-40B4-BE49-F238E27FC236}">
                <a16:creationId xmlns:a16="http://schemas.microsoft.com/office/drawing/2014/main" xmlns="" id="{8B2970FA-440D-4C86-B103-0B4B6837CA9E}"/>
              </a:ext>
            </a:extLst>
          </p:cNvPr>
          <p:cNvSpPr txBox="1"/>
          <p:nvPr/>
        </p:nvSpPr>
        <p:spPr>
          <a:xfrm>
            <a:off x="3684729" y="5157825"/>
            <a:ext cx="2330655" cy="830997"/>
          </a:xfrm>
          <a:prstGeom prst="rect">
            <a:avLst/>
          </a:prstGeom>
          <a:noFill/>
        </p:spPr>
        <p:txBody>
          <a:bodyPr wrap="square" rtlCol="0">
            <a:spAutoFit/>
          </a:bodyPr>
          <a:lstStyle/>
          <a:p>
            <a:r>
              <a:rPr lang="en-US" sz="1600" b="1" i="1" dirty="0" err="1"/>
              <a:t>Consentement</a:t>
            </a:r>
            <a:r>
              <a:rPr lang="en-US" sz="1600" b="1" i="1" dirty="0"/>
              <a:t> </a:t>
            </a:r>
          </a:p>
          <a:p>
            <a:r>
              <a:rPr lang="en-US" sz="1600" b="1" i="1" dirty="0"/>
              <a:t>du propriétaire du </a:t>
            </a:r>
            <a:r>
              <a:rPr lang="en-US" sz="1600" b="1" i="1" dirty="0" err="1"/>
              <a:t>compte</a:t>
            </a:r>
            <a:r>
              <a:rPr lang="en-US" sz="1600" b="1" i="1" dirty="0"/>
              <a:t> email</a:t>
            </a:r>
            <a:endParaRPr lang="en-GB" sz="1600" b="1" i="1" dirty="0"/>
          </a:p>
        </p:txBody>
      </p:sp>
      <p:sp>
        <p:nvSpPr>
          <p:cNvPr id="49" name="TextBox 48">
            <a:extLst>
              <a:ext uri="{FF2B5EF4-FFF2-40B4-BE49-F238E27FC236}">
                <a16:creationId xmlns:a16="http://schemas.microsoft.com/office/drawing/2014/main" xmlns="" id="{3DC45FD8-6CA8-408F-8DE3-07209961F530}"/>
              </a:ext>
            </a:extLst>
          </p:cNvPr>
          <p:cNvSpPr txBox="1"/>
          <p:nvPr/>
        </p:nvSpPr>
        <p:spPr>
          <a:xfrm>
            <a:off x="5722899" y="5320249"/>
            <a:ext cx="3185574" cy="1077218"/>
          </a:xfrm>
          <a:prstGeom prst="rect">
            <a:avLst/>
          </a:prstGeom>
          <a:noFill/>
        </p:spPr>
        <p:txBody>
          <a:bodyPr wrap="square" rtlCol="0">
            <a:spAutoFit/>
          </a:bodyPr>
          <a:lstStyle/>
          <a:p>
            <a:pPr algn="ctr"/>
            <a:r>
              <a:rPr lang="en-US" sz="1600" b="1" i="1" dirty="0" err="1"/>
              <a:t>Accès</a:t>
            </a:r>
            <a:r>
              <a:rPr lang="en-US" sz="1600" b="1" i="1" dirty="0"/>
              <a:t> </a:t>
            </a:r>
            <a:r>
              <a:rPr lang="en-US" sz="1600" b="1" i="1" dirty="0" err="1"/>
              <a:t>ou</a:t>
            </a:r>
            <a:r>
              <a:rPr lang="en-US" sz="1600" b="1" i="1" dirty="0"/>
              <a:t> </a:t>
            </a:r>
            <a:r>
              <a:rPr lang="en-US" sz="1600" b="1" i="1" dirty="0" err="1"/>
              <a:t>injonction</a:t>
            </a:r>
            <a:r>
              <a:rPr lang="en-US" sz="1600" b="1" i="1" dirty="0"/>
              <a:t> </a:t>
            </a:r>
          </a:p>
          <a:p>
            <a:pPr algn="ctr"/>
            <a:r>
              <a:rPr lang="en-US" sz="1600" b="1" i="1" dirty="0" err="1"/>
              <a:t>d'envoyer</a:t>
            </a:r>
            <a:r>
              <a:rPr lang="en-US" sz="1600" b="1" i="1" dirty="0"/>
              <a:t> le </a:t>
            </a:r>
            <a:r>
              <a:rPr lang="en-US" sz="1600" b="1" i="1" dirty="0" err="1"/>
              <a:t>contenu</a:t>
            </a:r>
            <a:r>
              <a:rPr lang="en-US" sz="1600" b="1" i="1" dirty="0"/>
              <a:t> du </a:t>
            </a:r>
            <a:r>
              <a:rPr lang="en-US" sz="1600" b="1" i="1" dirty="0" err="1"/>
              <a:t>courrier</a:t>
            </a:r>
            <a:r>
              <a:rPr lang="en-US" sz="1600" b="1" i="1" dirty="0"/>
              <a:t> </a:t>
            </a:r>
            <a:r>
              <a:rPr lang="en-US" sz="1600" b="1" i="1" dirty="0" err="1"/>
              <a:t>à</a:t>
            </a:r>
            <a:r>
              <a:rPr lang="en-US" sz="1600" b="1" i="1" dirty="0"/>
              <a:t> </a:t>
            </a:r>
            <a:r>
              <a:rPr lang="en-US" sz="1600" b="1" i="1" dirty="0" err="1"/>
              <a:t>partir</a:t>
            </a:r>
            <a:r>
              <a:rPr lang="en-US" sz="1600" b="1" i="1" dirty="0"/>
              <a:t> de</a:t>
            </a:r>
          </a:p>
          <a:p>
            <a:pPr algn="ctr"/>
            <a:r>
              <a:rPr lang="en-US" sz="1600" b="1" i="1" dirty="0" err="1"/>
              <a:t>Serveur</a:t>
            </a:r>
            <a:r>
              <a:rPr lang="en-US" sz="1600" b="1" i="1" dirty="0"/>
              <a:t> du FAI dans le pays B</a:t>
            </a:r>
            <a:endParaRPr lang="en-GB" sz="1600" b="1" i="1" dirty="0"/>
          </a:p>
        </p:txBody>
      </p:sp>
      <p:pic>
        <p:nvPicPr>
          <p:cNvPr id="51" name="Graphic 50" descr="Server">
            <a:extLst>
              <a:ext uri="{FF2B5EF4-FFF2-40B4-BE49-F238E27FC236}">
                <a16:creationId xmlns:a16="http://schemas.microsoft.com/office/drawing/2014/main" xmlns="" id="{2D9BF52B-6D6C-4499-968F-B24DD8694B1A}"/>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6936821" y="3737387"/>
            <a:ext cx="1582862" cy="1582862"/>
          </a:xfrm>
          <a:prstGeom prst="rect">
            <a:avLst/>
          </a:prstGeom>
        </p:spPr>
      </p:pic>
      <p:sp>
        <p:nvSpPr>
          <p:cNvPr id="57" name="Arrow: Left 56">
            <a:extLst>
              <a:ext uri="{FF2B5EF4-FFF2-40B4-BE49-F238E27FC236}">
                <a16:creationId xmlns:a16="http://schemas.microsoft.com/office/drawing/2014/main" xmlns="" id="{5B9112C5-73E5-4B1C-BF00-1CC3E8374670}"/>
              </a:ext>
            </a:extLst>
          </p:cNvPr>
          <p:cNvSpPr/>
          <p:nvPr/>
        </p:nvSpPr>
        <p:spPr>
          <a:xfrm rot="1320718">
            <a:off x="4930685" y="3058153"/>
            <a:ext cx="2216145"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xmlns="" id="{9C376DDB-5A0D-4DC8-8F92-C4B7ED39A0DE}"/>
              </a:ext>
            </a:extLst>
          </p:cNvPr>
          <p:cNvSpPr/>
          <p:nvPr/>
        </p:nvSpPr>
        <p:spPr>
          <a:xfrm>
            <a:off x="3103840" y="2841029"/>
            <a:ext cx="3342957" cy="914400"/>
          </a:xfrm>
          <a:prstGeom prst="rect">
            <a:avLst/>
          </a:prstGeom>
          <a:solidFill>
            <a:srgbClr val="2F618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err="1">
                <a:solidFill>
                  <a:srgbClr val="FF0000"/>
                </a:solidFill>
              </a:rPr>
              <a:t>Accès</a:t>
            </a:r>
            <a:r>
              <a:rPr lang="en-US" sz="2000" b="1" dirty="0">
                <a:solidFill>
                  <a:srgbClr val="FF0000"/>
                </a:solidFill>
              </a:rPr>
              <a:t> </a:t>
            </a:r>
            <a:r>
              <a:rPr lang="en-US" sz="2000" b="1" dirty="0" err="1">
                <a:solidFill>
                  <a:srgbClr val="FF0000"/>
                </a:solidFill>
              </a:rPr>
              <a:t>ou</a:t>
            </a:r>
            <a:r>
              <a:rPr lang="en-US" sz="2000" b="1" dirty="0">
                <a:solidFill>
                  <a:srgbClr val="FF0000"/>
                </a:solidFill>
              </a:rPr>
              <a:t> </a:t>
            </a:r>
            <a:r>
              <a:rPr lang="en-US" sz="2000" b="1" dirty="0" err="1">
                <a:solidFill>
                  <a:srgbClr val="FF0000"/>
                </a:solidFill>
              </a:rPr>
              <a:t>réception</a:t>
            </a:r>
            <a:r>
              <a:rPr lang="en-US" sz="2000" b="1" dirty="0">
                <a:solidFill>
                  <a:srgbClr val="FF0000"/>
                </a:solidFill>
              </a:rPr>
              <a:t> du </a:t>
            </a:r>
            <a:r>
              <a:rPr lang="en-US" sz="2000" b="1" dirty="0" err="1">
                <a:solidFill>
                  <a:srgbClr val="FF0000"/>
                </a:solidFill>
              </a:rPr>
              <a:t>contenu</a:t>
            </a:r>
            <a:r>
              <a:rPr lang="en-US" sz="2000" b="1" dirty="0">
                <a:solidFill>
                  <a:srgbClr val="FF0000"/>
                </a:solidFill>
              </a:rPr>
              <a:t> du </a:t>
            </a:r>
            <a:r>
              <a:rPr lang="en-US" sz="2000" b="1" dirty="0" err="1">
                <a:solidFill>
                  <a:srgbClr val="FF0000"/>
                </a:solidFill>
              </a:rPr>
              <a:t>courrier</a:t>
            </a:r>
            <a:r>
              <a:rPr lang="en-US" sz="2000" b="1" dirty="0">
                <a:solidFill>
                  <a:srgbClr val="FF0000"/>
                </a:solidFill>
              </a:rPr>
              <a:t> dans le pays A</a:t>
            </a:r>
            <a:endParaRPr lang="en-GB" sz="2000" b="1" dirty="0">
              <a:solidFill>
                <a:srgbClr val="FF0000"/>
              </a:solidFill>
            </a:endParaRPr>
          </a:p>
        </p:txBody>
      </p:sp>
      <p:sp>
        <p:nvSpPr>
          <p:cNvPr id="32" name="Slide Number Placeholder 1">
            <a:extLst>
              <a:ext uri="{FF2B5EF4-FFF2-40B4-BE49-F238E27FC236}">
                <a16:creationId xmlns:a16="http://schemas.microsoft.com/office/drawing/2014/main" xmlns="" id="{EC3A4510-1087-4EA7-8A09-98F0B374970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51</a:t>
            </a:fld>
            <a:endParaRPr lang="en-GB" dirty="0"/>
          </a:p>
        </p:txBody>
      </p:sp>
      <p:sp>
        <p:nvSpPr>
          <p:cNvPr id="24" name="Rectangle 23">
            <a:extLst>
              <a:ext uri="{FF2B5EF4-FFF2-40B4-BE49-F238E27FC236}">
                <a16:creationId xmlns:a16="http://schemas.microsoft.com/office/drawing/2014/main" xmlns="" id="{1A89A59C-9723-47FE-82D3-6144B183E66F}"/>
              </a:ext>
            </a:extLst>
          </p:cNvPr>
          <p:cNvSpPr/>
          <p:nvPr/>
        </p:nvSpPr>
        <p:spPr>
          <a:xfrm>
            <a:off x="1177636" y="102999"/>
            <a:ext cx="796636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000" dirty="0">
                <a:latin typeface="Verdana" panose="020B0604030504040204" pitchFamily="34" charset="0"/>
                <a:ea typeface="Verdana" panose="020B0604030504040204" pitchFamily="34" charset="0"/>
              </a:rPr>
              <a:t>Article 32</a:t>
            </a:r>
          </a:p>
          <a:p>
            <a:pPr algn="r">
              <a:lnSpc>
                <a:spcPct val="80000"/>
              </a:lnSpc>
            </a:pPr>
            <a:r>
              <a:rPr lang="en-GB" sz="2000" dirty="0" err="1">
                <a:latin typeface="Verdana" panose="020B0604030504040204" pitchFamily="34" charset="0"/>
                <a:ea typeface="Verdana" panose="020B0604030504040204" pitchFamily="34" charset="0"/>
              </a:rPr>
              <a:t>Accès</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transfrontalier</a:t>
            </a:r>
            <a:r>
              <a:rPr lang="en-GB" sz="2000" dirty="0">
                <a:latin typeface="Verdana" panose="020B0604030504040204" pitchFamily="34" charset="0"/>
                <a:ea typeface="Verdana" panose="020B0604030504040204" pitchFamily="34" charset="0"/>
              </a:rPr>
              <a:t> aux </a:t>
            </a:r>
            <a:r>
              <a:rPr lang="en-GB" sz="2000" dirty="0" err="1">
                <a:latin typeface="Verdana" panose="020B0604030504040204" pitchFamily="34" charset="0"/>
                <a:ea typeface="Verdana" panose="020B0604030504040204" pitchFamily="34" charset="0"/>
              </a:rPr>
              <a:t>données</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informatiques</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stockées</a:t>
            </a:r>
            <a:endParaRPr lang="en-GB" sz="2000" dirty="0">
              <a:latin typeface="Verdana" panose="020B0604030504040204" pitchFamily="34" charset="0"/>
              <a:ea typeface="Verdana" panose="020B0604030504040204" pitchFamily="34" charset="0"/>
            </a:endParaRPr>
          </a:p>
          <a:p>
            <a:pPr algn="r">
              <a:lnSpc>
                <a:spcPct val="80000"/>
              </a:lnSpc>
            </a:pPr>
            <a:r>
              <a:rPr lang="en-GB" sz="2000" dirty="0">
                <a:latin typeface="Verdana" panose="020B0604030504040204" pitchFamily="34" charset="0"/>
                <a:ea typeface="Verdana" panose="020B0604030504040204" pitchFamily="34" charset="0"/>
              </a:rPr>
              <a:t> avec </a:t>
            </a:r>
            <a:r>
              <a:rPr lang="en-GB" sz="2000" dirty="0" err="1">
                <a:latin typeface="Verdana" panose="020B0604030504040204" pitchFamily="34" charset="0"/>
                <a:ea typeface="Verdana" panose="020B0604030504040204" pitchFamily="34" charset="0"/>
              </a:rPr>
              <a:t>consentement</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ou</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lorsqu'ils</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sont</a:t>
            </a:r>
            <a:r>
              <a:rPr lang="en-GB" sz="2000" dirty="0">
                <a:latin typeface="Verdana" panose="020B0604030504040204" pitchFamily="34" charset="0"/>
                <a:ea typeface="Verdana" panose="020B0604030504040204" pitchFamily="34" charset="0"/>
              </a:rPr>
              <a:t> </a:t>
            </a:r>
            <a:r>
              <a:rPr lang="en-GB" sz="2000" dirty="0" err="1">
                <a:latin typeface="Verdana" panose="020B0604030504040204" pitchFamily="34" charset="0"/>
                <a:ea typeface="Verdana" panose="020B0604030504040204" pitchFamily="34" charset="0"/>
              </a:rPr>
              <a:t>accessibles</a:t>
            </a:r>
            <a:r>
              <a:rPr lang="en-GB" sz="2000" dirty="0">
                <a:latin typeface="Verdana" panose="020B0604030504040204" pitchFamily="34" charset="0"/>
                <a:ea typeface="Verdana" panose="020B0604030504040204" pitchFamily="34" charset="0"/>
              </a:rPr>
              <a:t> au public</a:t>
            </a:r>
            <a:endParaRPr lang="en-GB" altLang="sr-Latn-RS" sz="20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4120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9"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0-#ppt_h/2"/>
                                          </p:val>
                                        </p:tav>
                                        <p:tav tm="100000">
                                          <p:val>
                                            <p:strVal val="#ppt_y"/>
                                          </p:val>
                                        </p:tav>
                                      </p:tavLst>
                                    </p:anim>
                                  </p:childTnLst>
                                </p:cTn>
                              </p:par>
                            </p:childTnLst>
                          </p:cTn>
                        </p:par>
                        <p:par>
                          <p:cTn id="25" fill="hold">
                            <p:stCondLst>
                              <p:cond delay="1250"/>
                            </p:stCondLst>
                            <p:childTnLst>
                              <p:par>
                                <p:cTn id="26" presetID="2" presetClass="entr" presetSubtype="9"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0-#ppt_w/2"/>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3"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1+#ppt_w/2"/>
                                          </p:val>
                                        </p:tav>
                                        <p:tav tm="100000">
                                          <p:val>
                                            <p:strVal val="#ppt_x"/>
                                          </p:val>
                                        </p:tav>
                                      </p:tavLst>
                                    </p:anim>
                                    <p:anim calcmode="lin" valueType="num">
                                      <p:cBhvr additive="base">
                                        <p:cTn id="40" dur="750" fill="hold"/>
                                        <p:tgtEl>
                                          <p:spTgt spid="21"/>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2" presetClass="entr" presetSubtype="3" fill="hold"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7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0-#ppt_h/2"/>
                                          </p:val>
                                        </p:tav>
                                        <p:tav tm="100000">
                                          <p:val>
                                            <p:strVal val="#ppt_y"/>
                                          </p:val>
                                        </p:tav>
                                      </p:tavLst>
                                    </p:anim>
                                  </p:childTnLst>
                                </p:cTn>
                              </p:par>
                            </p:childTnLst>
                          </p:cTn>
                        </p:par>
                        <p:par>
                          <p:cTn id="52" fill="hold">
                            <p:stCondLst>
                              <p:cond delay="500"/>
                            </p:stCondLst>
                            <p:childTnLst>
                              <p:par>
                                <p:cTn id="53" presetID="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750" fill="hold"/>
                                        <p:tgtEl>
                                          <p:spTgt spid="25"/>
                                        </p:tgtEl>
                                        <p:attrNameLst>
                                          <p:attrName>ppt_x</p:attrName>
                                        </p:attrNameLst>
                                      </p:cBhvr>
                                      <p:tavLst>
                                        <p:tav tm="0">
                                          <p:val>
                                            <p:strVal val="0-#ppt_w/2"/>
                                          </p:val>
                                        </p:tav>
                                        <p:tav tm="100000">
                                          <p:val>
                                            <p:strVal val="#ppt_x"/>
                                          </p:val>
                                        </p:tav>
                                      </p:tavLst>
                                    </p:anim>
                                    <p:anim calcmode="lin" valueType="num">
                                      <p:cBhvr additive="base">
                                        <p:cTn id="56" dur="75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1250"/>
                            </p:stCondLst>
                            <p:childTnLst>
                              <p:par>
                                <p:cTn id="58" presetID="2" presetClass="entr" presetSubtype="8" fill="hold" nodeType="afterEffect">
                                  <p:stCondLst>
                                    <p:cond delay="0"/>
                                  </p:stCondLst>
                                  <p:childTnLst>
                                    <p:set>
                                      <p:cBhvr>
                                        <p:cTn id="59" dur="1" fill="hold">
                                          <p:stCondLst>
                                            <p:cond delay="0"/>
                                          </p:stCondLst>
                                        </p:cTn>
                                        <p:tgtEl>
                                          <p:spTgt spid="45">
                                            <p:txEl>
                                              <p:pRg st="0" end="0"/>
                                            </p:txEl>
                                          </p:spTgt>
                                        </p:tgtEl>
                                        <p:attrNameLst>
                                          <p:attrName>style.visibility</p:attrName>
                                        </p:attrNameLst>
                                      </p:cBhvr>
                                      <p:to>
                                        <p:strVal val="visible"/>
                                      </p:to>
                                    </p:set>
                                    <p:anim calcmode="lin" valueType="num">
                                      <p:cBhvr additive="base">
                                        <p:cTn id="60" dur="75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61" dur="75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fill="hold"/>
                                        <p:tgtEl>
                                          <p:spTgt spid="33"/>
                                        </p:tgtEl>
                                        <p:attrNameLst>
                                          <p:attrName>ppt_x</p:attrName>
                                        </p:attrNameLst>
                                      </p:cBhvr>
                                      <p:tavLst>
                                        <p:tav tm="0">
                                          <p:val>
                                            <p:strVal val="0-#ppt_w/2"/>
                                          </p:val>
                                        </p:tav>
                                        <p:tav tm="100000">
                                          <p:val>
                                            <p:strVal val="#ppt_x"/>
                                          </p:val>
                                        </p:tav>
                                      </p:tavLst>
                                    </p:anim>
                                    <p:anim calcmode="lin" valueType="num">
                                      <p:cBhvr additive="base">
                                        <p:cTn id="67" dur="500" fill="hold"/>
                                        <p:tgtEl>
                                          <p:spTgt spid="33"/>
                                        </p:tgtEl>
                                        <p:attrNameLst>
                                          <p:attrName>ppt_y</p:attrName>
                                        </p:attrNameLst>
                                      </p:cBhvr>
                                      <p:tavLst>
                                        <p:tav tm="0">
                                          <p:val>
                                            <p:strVal val="#ppt_y"/>
                                          </p:val>
                                        </p:tav>
                                        <p:tav tm="100000">
                                          <p:val>
                                            <p:strVal val="#ppt_y"/>
                                          </p:val>
                                        </p:tav>
                                      </p:tavLst>
                                    </p:anim>
                                  </p:childTnLst>
                                </p:cTn>
                              </p:par>
                            </p:childTnLst>
                          </p:cTn>
                        </p:par>
                        <p:par>
                          <p:cTn id="68" fill="hold">
                            <p:stCondLst>
                              <p:cond delay="500"/>
                            </p:stCondLst>
                            <p:childTnLst>
                              <p:par>
                                <p:cTn id="69" presetID="45" presetClass="entr" presetSubtype="0" fill="hold"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2000"/>
                                        <p:tgtEl>
                                          <p:spTgt spid="23"/>
                                        </p:tgtEl>
                                      </p:cBhvr>
                                    </p:animEffect>
                                    <p:anim calcmode="lin" valueType="num">
                                      <p:cBhvr>
                                        <p:cTn id="72" dur="2000" fill="hold"/>
                                        <p:tgtEl>
                                          <p:spTgt spid="23"/>
                                        </p:tgtEl>
                                        <p:attrNameLst>
                                          <p:attrName>ppt_w</p:attrName>
                                        </p:attrNameLst>
                                      </p:cBhvr>
                                      <p:tavLst>
                                        <p:tav tm="0" fmla="#ppt_w*sin(2.5*pi*$)">
                                          <p:val>
                                            <p:fltVal val="0"/>
                                          </p:val>
                                        </p:tav>
                                        <p:tav tm="100000">
                                          <p:val>
                                            <p:fltVal val="1"/>
                                          </p:val>
                                        </p:tav>
                                      </p:tavLst>
                                    </p:anim>
                                    <p:anim calcmode="lin" valueType="num">
                                      <p:cBhvr>
                                        <p:cTn id="73" dur="2000" fill="hold"/>
                                        <p:tgtEl>
                                          <p:spTgt spid="23"/>
                                        </p:tgtEl>
                                        <p:attrNameLst>
                                          <p:attrName>ppt_h</p:attrName>
                                        </p:attrNameLst>
                                      </p:cBhvr>
                                      <p:tavLst>
                                        <p:tav tm="0">
                                          <p:val>
                                            <p:strVal val="#ppt_h"/>
                                          </p:val>
                                        </p:tav>
                                        <p:tav tm="100000">
                                          <p:val>
                                            <p:strVal val="#ppt_h"/>
                                          </p:val>
                                        </p:tav>
                                      </p:tavLst>
                                    </p:anim>
                                  </p:childTnLst>
                                </p:cTn>
                              </p:par>
                            </p:childTnLst>
                          </p:cTn>
                        </p:par>
                        <p:par>
                          <p:cTn id="74" fill="hold">
                            <p:stCondLst>
                              <p:cond delay="2500"/>
                            </p:stCondLst>
                            <p:childTnLst>
                              <p:par>
                                <p:cTn id="75" presetID="45" presetClass="entr" presetSubtype="0"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2000"/>
                                        <p:tgtEl>
                                          <p:spTgt spid="47"/>
                                        </p:tgtEl>
                                      </p:cBhvr>
                                    </p:animEffect>
                                    <p:anim calcmode="lin" valueType="num">
                                      <p:cBhvr>
                                        <p:cTn id="78" dur="2000" fill="hold"/>
                                        <p:tgtEl>
                                          <p:spTgt spid="47"/>
                                        </p:tgtEl>
                                        <p:attrNameLst>
                                          <p:attrName>ppt_w</p:attrName>
                                        </p:attrNameLst>
                                      </p:cBhvr>
                                      <p:tavLst>
                                        <p:tav tm="0" fmla="#ppt_w*sin(2.5*pi*$)">
                                          <p:val>
                                            <p:fltVal val="0"/>
                                          </p:val>
                                        </p:tav>
                                        <p:tav tm="100000">
                                          <p:val>
                                            <p:fltVal val="1"/>
                                          </p:val>
                                        </p:tav>
                                      </p:tavLst>
                                    </p:anim>
                                    <p:anim calcmode="lin" valueType="num">
                                      <p:cBhvr>
                                        <p:cTn id="79" dur="2000" fill="hold"/>
                                        <p:tgtEl>
                                          <p:spTgt spid="47"/>
                                        </p:tgtEl>
                                        <p:attrNameLst>
                                          <p:attrName>ppt_h</p:attrName>
                                        </p:attrNameLst>
                                      </p:cBhvr>
                                      <p:tavLst>
                                        <p:tav tm="0">
                                          <p:val>
                                            <p:strVal val="#ppt_h"/>
                                          </p:val>
                                        </p:tav>
                                        <p:tav tm="100000">
                                          <p:val>
                                            <p:strVal val="#ppt_h"/>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35"/>
                                        </p:tgtEl>
                                        <p:attrNameLst>
                                          <p:attrName>style.visibility</p:attrName>
                                        </p:attrNameLst>
                                      </p:cBhvr>
                                      <p:to>
                                        <p:strVal val="visible"/>
                                      </p:to>
                                    </p:set>
                                    <p:anim calcmode="lin" valueType="num">
                                      <p:cBhvr additive="base">
                                        <p:cTn id="84" dur="500" fill="hold"/>
                                        <p:tgtEl>
                                          <p:spTgt spid="35"/>
                                        </p:tgtEl>
                                        <p:attrNameLst>
                                          <p:attrName>ppt_x</p:attrName>
                                        </p:attrNameLst>
                                      </p:cBhvr>
                                      <p:tavLst>
                                        <p:tav tm="0">
                                          <p:val>
                                            <p:strVal val="0-#ppt_w/2"/>
                                          </p:val>
                                        </p:tav>
                                        <p:tav tm="100000">
                                          <p:val>
                                            <p:strVal val="#ppt_x"/>
                                          </p:val>
                                        </p:tav>
                                      </p:tavLst>
                                    </p:anim>
                                    <p:anim calcmode="lin" valueType="num">
                                      <p:cBhvr additive="base">
                                        <p:cTn id="85" dur="500" fill="hold"/>
                                        <p:tgtEl>
                                          <p:spTgt spid="35"/>
                                        </p:tgtEl>
                                        <p:attrNameLst>
                                          <p:attrName>ppt_y</p:attrName>
                                        </p:attrNameLst>
                                      </p:cBhvr>
                                      <p:tavLst>
                                        <p:tav tm="0">
                                          <p:val>
                                            <p:strVal val="#ppt_y"/>
                                          </p:val>
                                        </p:tav>
                                        <p:tav tm="100000">
                                          <p:val>
                                            <p:strVal val="#ppt_y"/>
                                          </p:val>
                                        </p:tav>
                                      </p:tavLst>
                                    </p:anim>
                                  </p:childTnLst>
                                </p:cTn>
                              </p:par>
                            </p:childTnLst>
                          </p:cTn>
                        </p:par>
                        <p:par>
                          <p:cTn id="86" fill="hold">
                            <p:stCondLst>
                              <p:cond delay="500"/>
                            </p:stCondLst>
                            <p:childTnLst>
                              <p:par>
                                <p:cTn id="87" presetID="2" presetClass="entr" presetSubtype="6" fill="hold" nodeType="after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additive="base">
                                        <p:cTn id="89" dur="750" fill="hold"/>
                                        <p:tgtEl>
                                          <p:spTgt spid="51"/>
                                        </p:tgtEl>
                                        <p:attrNameLst>
                                          <p:attrName>ppt_x</p:attrName>
                                        </p:attrNameLst>
                                      </p:cBhvr>
                                      <p:tavLst>
                                        <p:tav tm="0">
                                          <p:val>
                                            <p:strVal val="1+#ppt_w/2"/>
                                          </p:val>
                                        </p:tav>
                                        <p:tav tm="100000">
                                          <p:val>
                                            <p:strVal val="#ppt_x"/>
                                          </p:val>
                                        </p:tav>
                                      </p:tavLst>
                                    </p:anim>
                                    <p:anim calcmode="lin" valueType="num">
                                      <p:cBhvr additive="base">
                                        <p:cTn id="90" dur="750" fill="hold"/>
                                        <p:tgtEl>
                                          <p:spTgt spid="51"/>
                                        </p:tgtEl>
                                        <p:attrNameLst>
                                          <p:attrName>ppt_y</p:attrName>
                                        </p:attrNameLst>
                                      </p:cBhvr>
                                      <p:tavLst>
                                        <p:tav tm="0">
                                          <p:val>
                                            <p:strVal val="1+#ppt_h/2"/>
                                          </p:val>
                                        </p:tav>
                                        <p:tav tm="100000">
                                          <p:val>
                                            <p:strVal val="#ppt_y"/>
                                          </p:val>
                                        </p:tav>
                                      </p:tavLst>
                                    </p:anim>
                                  </p:childTnLst>
                                </p:cTn>
                              </p:par>
                            </p:childTnLst>
                          </p:cTn>
                        </p:par>
                        <p:par>
                          <p:cTn id="91" fill="hold">
                            <p:stCondLst>
                              <p:cond delay="1250"/>
                            </p:stCondLst>
                            <p:childTnLst>
                              <p:par>
                                <p:cTn id="92" presetID="2" presetClass="entr" presetSubtype="6"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 calcmode="lin" valueType="num">
                                      <p:cBhvr additive="base">
                                        <p:cTn id="94" dur="750" fill="hold"/>
                                        <p:tgtEl>
                                          <p:spTgt spid="49"/>
                                        </p:tgtEl>
                                        <p:attrNameLst>
                                          <p:attrName>ppt_x</p:attrName>
                                        </p:attrNameLst>
                                      </p:cBhvr>
                                      <p:tavLst>
                                        <p:tav tm="0">
                                          <p:val>
                                            <p:strVal val="1+#ppt_w/2"/>
                                          </p:val>
                                        </p:tav>
                                        <p:tav tm="100000">
                                          <p:val>
                                            <p:strVal val="#ppt_x"/>
                                          </p:val>
                                        </p:tav>
                                      </p:tavLst>
                                    </p:anim>
                                    <p:anim calcmode="lin" valueType="num">
                                      <p:cBhvr additive="base">
                                        <p:cTn id="95"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6" fill="hold" grpId="0" nodeType="clickEffect">
                                  <p:stCondLst>
                                    <p:cond delay="0"/>
                                  </p:stCondLst>
                                  <p:childTnLst>
                                    <p:set>
                                      <p:cBhvr>
                                        <p:cTn id="99" dur="1" fill="hold">
                                          <p:stCondLst>
                                            <p:cond delay="0"/>
                                          </p:stCondLst>
                                        </p:cTn>
                                        <p:tgtEl>
                                          <p:spTgt spid="57"/>
                                        </p:tgtEl>
                                        <p:attrNameLst>
                                          <p:attrName>style.visibility</p:attrName>
                                        </p:attrNameLst>
                                      </p:cBhvr>
                                      <p:to>
                                        <p:strVal val="visible"/>
                                      </p:to>
                                    </p:set>
                                    <p:anim calcmode="lin" valueType="num">
                                      <p:cBhvr additive="base">
                                        <p:cTn id="100" dur="500" fill="hold"/>
                                        <p:tgtEl>
                                          <p:spTgt spid="57"/>
                                        </p:tgtEl>
                                        <p:attrNameLst>
                                          <p:attrName>ppt_x</p:attrName>
                                        </p:attrNameLst>
                                      </p:cBhvr>
                                      <p:tavLst>
                                        <p:tav tm="0">
                                          <p:val>
                                            <p:strVal val="1+#ppt_w/2"/>
                                          </p:val>
                                        </p:tav>
                                        <p:tav tm="100000">
                                          <p:val>
                                            <p:strVal val="#ppt_x"/>
                                          </p:val>
                                        </p:tav>
                                      </p:tavLst>
                                    </p:anim>
                                    <p:anim calcmode="lin" valueType="num">
                                      <p:cBhvr additive="base">
                                        <p:cTn id="101"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4" presetClass="entr" presetSubtype="32" fill="hold" grpId="0" nodeType="clickEffect">
                                  <p:stCondLst>
                                    <p:cond delay="0"/>
                                  </p:stCondLst>
                                  <p:childTnLst>
                                    <p:set>
                                      <p:cBhvr>
                                        <p:cTn id="105" dur="1" fill="hold">
                                          <p:stCondLst>
                                            <p:cond delay="0"/>
                                          </p:stCondLst>
                                        </p:cTn>
                                        <p:tgtEl>
                                          <p:spTgt spid="55"/>
                                        </p:tgtEl>
                                        <p:attrNameLst>
                                          <p:attrName>style.visibility</p:attrName>
                                        </p:attrNameLst>
                                      </p:cBhvr>
                                      <p:to>
                                        <p:strVal val="visible"/>
                                      </p:to>
                                    </p:set>
                                    <p:animEffect transition="in" filter="box(out)">
                                      <p:cBhvr>
                                        <p:cTn id="106"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animBg="1"/>
      <p:bldP spid="29" grpId="0" animBg="1"/>
      <p:bldP spid="31" grpId="0" animBg="1"/>
      <p:bldP spid="33" grpId="0" animBg="1"/>
      <p:bldP spid="35" grpId="0" animBg="1"/>
      <p:bldP spid="39" grpId="0"/>
      <p:bldP spid="47" grpId="0"/>
      <p:bldP spid="49" grpId="0"/>
      <p:bldP spid="57" grpId="0" animBg="1"/>
      <p:bldP spid="5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99821" y="77698"/>
            <a:ext cx="724417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33</a:t>
            </a:r>
          </a:p>
          <a:p>
            <a:pPr algn="r">
              <a:lnSpc>
                <a:spcPct val="80000"/>
              </a:lnSpc>
            </a:pPr>
            <a:r>
              <a:rPr lang="en-GB" sz="2400" dirty="0">
                <a:latin typeface="Verdana" panose="020B0604030504040204" pitchFamily="34" charset="0"/>
                <a:ea typeface="Verdana" panose="020B0604030504040204" pitchFamily="34" charset="0"/>
              </a:rPr>
              <a:t>Assistance </a:t>
            </a:r>
            <a:r>
              <a:rPr lang="en-GB" sz="2400" dirty="0" err="1">
                <a:latin typeface="Verdana" panose="020B0604030504040204" pitchFamily="34" charset="0"/>
                <a:ea typeface="Verdana" panose="020B0604030504040204" pitchFamily="34" charset="0"/>
              </a:rPr>
              <a:t>mutuelle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concernant</a:t>
            </a:r>
            <a:r>
              <a:rPr lang="en-GB" sz="2400" dirty="0">
                <a:latin typeface="Verdana" panose="020B0604030504040204" pitchFamily="34" charset="0"/>
                <a:ea typeface="Verdana" panose="020B0604030504040204" pitchFamily="34" charset="0"/>
              </a:rPr>
              <a:t> la </a:t>
            </a:r>
            <a:r>
              <a:rPr lang="en-GB" sz="2400" dirty="0" err="1">
                <a:latin typeface="Verdana" panose="020B0604030504040204" pitchFamily="34" charset="0"/>
                <a:ea typeface="Verdana" panose="020B0604030504040204" pitchFamily="34" charset="0"/>
              </a:rPr>
              <a:t>collecte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en</a:t>
            </a:r>
            <a:r>
              <a:rPr lang="en-GB" sz="2400" dirty="0">
                <a:latin typeface="Verdana" panose="020B0604030504040204" pitchFamily="34" charset="0"/>
                <a:ea typeface="Verdana" panose="020B0604030504040204" pitchFamily="34" charset="0"/>
              </a:rPr>
              <a:t> temps </a:t>
            </a:r>
            <a:r>
              <a:rPr lang="en-GB" sz="2400" dirty="0" err="1">
                <a:latin typeface="Verdana" panose="020B0604030504040204" pitchFamily="34" charset="0"/>
                <a:ea typeface="Verdana" panose="020B0604030504040204" pitchFamily="34" charset="0"/>
              </a:rPr>
              <a:t>réel</a:t>
            </a:r>
            <a:r>
              <a:rPr lang="en-GB" sz="2400" dirty="0">
                <a:latin typeface="Verdana" panose="020B0604030504040204" pitchFamily="34" charset="0"/>
                <a:ea typeface="Verdana" panose="020B0604030504040204" pitchFamily="34" charset="0"/>
              </a:rPr>
              <a:t> des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relatives au </a:t>
            </a:r>
            <a:r>
              <a:rPr lang="en-GB" sz="2400" dirty="0" err="1">
                <a:latin typeface="Verdana" panose="020B0604030504040204" pitchFamily="34" charset="0"/>
                <a:ea typeface="Verdana" panose="020B0604030504040204" pitchFamily="34" charset="0"/>
              </a:rPr>
              <a:t>trafic</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0" y="1563913"/>
            <a:ext cx="4572000" cy="5124480"/>
          </a:xfrm>
          <a:prstGeom prst="rect">
            <a:avLst/>
          </a:prstGeom>
        </p:spPr>
        <p:txBody>
          <a:bodyPr>
            <a:spAutoFit/>
          </a:bodyPr>
          <a:lstStyle/>
          <a:p>
            <a:pPr marL="514350" indent="-514350" algn="just">
              <a:spcBef>
                <a:spcPts val="600"/>
              </a:spcBef>
              <a:spcAft>
                <a:spcPts val="1200"/>
              </a:spcAft>
              <a:buFont typeface="+mj-lt"/>
              <a:buAutoNum type="arabicPeriod"/>
              <a:defRPr/>
            </a:pPr>
            <a:r>
              <a:rPr lang="en-GB" sz="1950" dirty="0"/>
              <a:t>Les parties se </a:t>
            </a:r>
            <a:r>
              <a:rPr lang="en-GB" sz="1950" dirty="0" err="1"/>
              <a:t>prêtent</a:t>
            </a:r>
            <a:r>
              <a:rPr lang="en-GB" sz="1950" dirty="0"/>
              <a:t> </a:t>
            </a:r>
            <a:r>
              <a:rPr lang="en-GB" sz="1950" dirty="0" err="1"/>
              <a:t>mutuellement</a:t>
            </a:r>
            <a:r>
              <a:rPr lang="en-GB" sz="1950" dirty="0"/>
              <a:t> assistance </a:t>
            </a:r>
            <a:r>
              <a:rPr lang="en-GB" sz="1950" dirty="0" err="1"/>
              <a:t>en</a:t>
            </a:r>
            <a:r>
              <a:rPr lang="en-GB" sz="1950" dirty="0"/>
              <a:t> </a:t>
            </a:r>
            <a:r>
              <a:rPr lang="en-GB" sz="1950" dirty="0" err="1"/>
              <a:t>ce</a:t>
            </a:r>
            <a:r>
              <a:rPr lang="en-GB" sz="1950" dirty="0"/>
              <a:t> qui </a:t>
            </a:r>
            <a:r>
              <a:rPr lang="en-GB" sz="1950" dirty="0" err="1"/>
              <a:t>concerne</a:t>
            </a:r>
            <a:r>
              <a:rPr lang="en-GB" sz="1950" dirty="0"/>
              <a:t> la </a:t>
            </a:r>
            <a:r>
              <a:rPr lang="en-GB" sz="1950" dirty="0" err="1"/>
              <a:t>collecte</a:t>
            </a:r>
            <a:r>
              <a:rPr lang="en-GB" sz="1950" dirty="0"/>
              <a:t> </a:t>
            </a:r>
            <a:r>
              <a:rPr lang="en-GB" sz="1950" dirty="0" err="1"/>
              <a:t>en</a:t>
            </a:r>
            <a:r>
              <a:rPr lang="en-GB" sz="1950" dirty="0"/>
              <a:t> temps </a:t>
            </a:r>
            <a:r>
              <a:rPr lang="en-GB" sz="1950" dirty="0" err="1"/>
              <a:t>réel</a:t>
            </a:r>
            <a:r>
              <a:rPr lang="en-GB" sz="1950" dirty="0"/>
              <a:t> des </a:t>
            </a:r>
            <a:r>
              <a:rPr lang="en-GB" sz="1950" dirty="0" err="1"/>
              <a:t>données</a:t>
            </a:r>
            <a:r>
              <a:rPr lang="en-GB" sz="1950" dirty="0"/>
              <a:t> relatives au </a:t>
            </a:r>
            <a:r>
              <a:rPr lang="en-GB" sz="1950" dirty="0" err="1"/>
              <a:t>trafic</a:t>
            </a:r>
            <a:r>
              <a:rPr lang="en-GB" sz="1950" dirty="0"/>
              <a:t> </a:t>
            </a:r>
            <a:r>
              <a:rPr lang="en-GB" sz="1950" dirty="0" err="1"/>
              <a:t>associées</a:t>
            </a:r>
            <a:r>
              <a:rPr lang="en-GB" sz="1950" dirty="0"/>
              <a:t> </a:t>
            </a:r>
            <a:r>
              <a:rPr lang="en-GB" sz="1950" dirty="0" err="1"/>
              <a:t>à</a:t>
            </a:r>
            <a:r>
              <a:rPr lang="en-GB" sz="1950" dirty="0"/>
              <a:t> des communications </a:t>
            </a:r>
            <a:r>
              <a:rPr lang="en-GB" sz="1950" dirty="0" err="1"/>
              <a:t>spécifiques</a:t>
            </a:r>
            <a:r>
              <a:rPr lang="en-GB" sz="1950" dirty="0"/>
              <a:t> sur son </a:t>
            </a:r>
            <a:r>
              <a:rPr lang="en-GB" sz="1950" dirty="0" err="1"/>
              <a:t>territoire</a:t>
            </a:r>
            <a:r>
              <a:rPr lang="en-GB" sz="1950" dirty="0"/>
              <a:t>, </a:t>
            </a:r>
            <a:r>
              <a:rPr lang="en-GB" sz="1950" dirty="0" err="1"/>
              <a:t>transmises</a:t>
            </a:r>
            <a:r>
              <a:rPr lang="en-GB" sz="1950" dirty="0"/>
              <a:t> au </a:t>
            </a:r>
            <a:r>
              <a:rPr lang="en-GB" sz="1950" dirty="0" err="1"/>
              <a:t>moyen</a:t>
            </a:r>
            <a:r>
              <a:rPr lang="en-GB" sz="1950" dirty="0"/>
              <a:t> d'un </a:t>
            </a:r>
            <a:r>
              <a:rPr lang="en-GB" sz="1950" dirty="0" err="1"/>
              <a:t>système</a:t>
            </a:r>
            <a:r>
              <a:rPr lang="en-GB" sz="1950" dirty="0"/>
              <a:t> </a:t>
            </a:r>
            <a:r>
              <a:rPr lang="en-GB" sz="1950" dirty="0" err="1"/>
              <a:t>informatique</a:t>
            </a:r>
            <a:r>
              <a:rPr lang="en-GB" sz="1950" dirty="0"/>
              <a:t>. Sous </a:t>
            </a:r>
            <a:r>
              <a:rPr lang="en-GB" sz="1950" dirty="0" err="1"/>
              <a:t>réserve</a:t>
            </a:r>
            <a:r>
              <a:rPr lang="en-GB" sz="1950" dirty="0"/>
              <a:t> du </a:t>
            </a:r>
            <a:r>
              <a:rPr lang="en-GB" sz="1950" dirty="0" err="1"/>
              <a:t>paragraphe</a:t>
            </a:r>
            <a:r>
              <a:rPr lang="en-GB" sz="1950" dirty="0"/>
              <a:t> 2, </a:t>
            </a:r>
            <a:r>
              <a:rPr lang="en-GB" sz="1950" dirty="0" err="1"/>
              <a:t>l'assistance</a:t>
            </a:r>
            <a:r>
              <a:rPr lang="en-GB" sz="1950" dirty="0"/>
              <a:t> est </a:t>
            </a:r>
            <a:r>
              <a:rPr lang="en-GB" sz="1950" dirty="0" err="1"/>
              <a:t>régie</a:t>
            </a:r>
            <a:r>
              <a:rPr lang="en-GB" sz="1950" dirty="0"/>
              <a:t> par les conditions et les </a:t>
            </a:r>
            <a:r>
              <a:rPr lang="en-GB" sz="1950" dirty="0" err="1"/>
              <a:t>procédures</a:t>
            </a:r>
            <a:r>
              <a:rPr lang="en-GB" sz="1950" dirty="0"/>
              <a:t> </a:t>
            </a:r>
            <a:r>
              <a:rPr lang="en-GB" sz="1950" dirty="0" err="1"/>
              <a:t>prévues</a:t>
            </a:r>
            <a:r>
              <a:rPr lang="en-GB" sz="1950" dirty="0"/>
              <a:t> par le droit national.</a:t>
            </a:r>
          </a:p>
          <a:p>
            <a:pPr marL="514350" indent="-514350" algn="just">
              <a:spcBef>
                <a:spcPts val="600"/>
              </a:spcBef>
              <a:spcAft>
                <a:spcPts val="1200"/>
              </a:spcAft>
              <a:buFont typeface="+mj-lt"/>
              <a:buAutoNum type="arabicPeriod"/>
              <a:defRPr/>
            </a:pPr>
            <a:r>
              <a:rPr lang="en-GB" sz="1950" dirty="0" err="1"/>
              <a:t>Chaque</a:t>
            </a:r>
            <a:r>
              <a:rPr lang="en-GB" sz="1950" dirty="0"/>
              <a:t> </a:t>
            </a:r>
            <a:r>
              <a:rPr lang="en-GB" sz="1950" dirty="0" err="1"/>
              <a:t>Partie</a:t>
            </a:r>
            <a:r>
              <a:rPr lang="en-GB" sz="1950" dirty="0"/>
              <a:t> </a:t>
            </a:r>
            <a:r>
              <a:rPr lang="en-GB" sz="1950" dirty="0" err="1"/>
              <a:t>fournit</a:t>
            </a:r>
            <a:r>
              <a:rPr lang="en-GB" sz="1950" dirty="0"/>
              <a:t> </a:t>
            </a:r>
            <a:r>
              <a:rPr lang="en-GB" sz="1950" dirty="0" err="1"/>
              <a:t>cette</a:t>
            </a:r>
            <a:r>
              <a:rPr lang="en-GB" sz="1950" dirty="0"/>
              <a:t> assistance au </a:t>
            </a:r>
            <a:r>
              <a:rPr lang="en-GB" sz="1950" dirty="0" err="1"/>
              <a:t>moins</a:t>
            </a:r>
            <a:r>
              <a:rPr lang="en-GB" sz="1950" dirty="0"/>
              <a:t> pour les infractions </a:t>
            </a:r>
            <a:r>
              <a:rPr lang="en-GB" sz="1950" dirty="0" err="1"/>
              <a:t>pénales</a:t>
            </a:r>
            <a:r>
              <a:rPr lang="en-GB" sz="1950" dirty="0"/>
              <a:t> pour </a:t>
            </a:r>
            <a:r>
              <a:rPr lang="en-GB" sz="1950" dirty="0" err="1"/>
              <a:t>lesquelles</a:t>
            </a:r>
            <a:r>
              <a:rPr lang="en-GB" sz="1950" dirty="0"/>
              <a:t> la </a:t>
            </a:r>
            <a:r>
              <a:rPr lang="en-GB" sz="1950" dirty="0" err="1"/>
              <a:t>collecte</a:t>
            </a:r>
            <a:r>
              <a:rPr lang="en-GB" sz="1950" dirty="0"/>
              <a:t> </a:t>
            </a:r>
            <a:r>
              <a:rPr lang="en-GB" sz="1950" dirty="0" err="1"/>
              <a:t>en</a:t>
            </a:r>
            <a:r>
              <a:rPr lang="en-GB" sz="1950" dirty="0"/>
              <a:t> temps </a:t>
            </a:r>
            <a:r>
              <a:rPr lang="en-GB" sz="1950" dirty="0" err="1"/>
              <a:t>réel</a:t>
            </a:r>
            <a:r>
              <a:rPr lang="en-GB" sz="1950" dirty="0"/>
              <a:t> de </a:t>
            </a:r>
            <a:r>
              <a:rPr lang="en-GB" sz="1950" dirty="0" err="1"/>
              <a:t>données</a:t>
            </a:r>
            <a:r>
              <a:rPr lang="en-GB" sz="1950" dirty="0"/>
              <a:t> relatives au </a:t>
            </a:r>
            <a:r>
              <a:rPr lang="en-GB" sz="1950" dirty="0" err="1"/>
              <a:t>trafic</a:t>
            </a:r>
            <a:r>
              <a:rPr lang="en-GB" sz="1950" dirty="0"/>
              <a:t> </a:t>
            </a:r>
            <a:r>
              <a:rPr lang="en-GB" sz="1950" dirty="0" err="1"/>
              <a:t>serait</a:t>
            </a:r>
            <a:r>
              <a:rPr lang="en-GB" sz="1950" dirty="0"/>
              <a:t> disponible dans </a:t>
            </a:r>
            <a:r>
              <a:rPr lang="en-GB" sz="1950" dirty="0" err="1"/>
              <a:t>une</a:t>
            </a:r>
            <a:r>
              <a:rPr lang="en-GB" sz="1950" dirty="0"/>
              <a:t> affaire </a:t>
            </a:r>
            <a:r>
              <a:rPr lang="en-GB" sz="1950" dirty="0" err="1"/>
              <a:t>nationale</a:t>
            </a:r>
            <a:r>
              <a:rPr lang="en-GB" sz="1950" dirty="0"/>
              <a:t> </a:t>
            </a:r>
            <a:r>
              <a:rPr lang="en-GB" sz="1950" dirty="0" err="1"/>
              <a:t>similaire</a:t>
            </a:r>
            <a:r>
              <a:rPr lang="en-GB" sz="1950" dirty="0"/>
              <a:t>.</a:t>
            </a:r>
          </a:p>
        </p:txBody>
      </p:sp>
      <p:sp>
        <p:nvSpPr>
          <p:cNvPr id="5" name="Rectangle 4">
            <a:extLst>
              <a:ext uri="{FF2B5EF4-FFF2-40B4-BE49-F238E27FC236}">
                <a16:creationId xmlns:a16="http://schemas.microsoft.com/office/drawing/2014/main" xmlns="" id="{DCA9A6A3-8468-F74D-A0B0-44D1CC2D147F}"/>
              </a:ext>
            </a:extLst>
          </p:cNvPr>
          <p:cNvSpPr/>
          <p:nvPr/>
        </p:nvSpPr>
        <p:spPr>
          <a:xfrm>
            <a:off x="5432923" y="2706534"/>
            <a:ext cx="3344525" cy="2308324"/>
          </a:xfrm>
          <a:prstGeom prst="rect">
            <a:avLst/>
          </a:prstGeom>
        </p:spPr>
        <p:txBody>
          <a:bodyPr wrap="square">
            <a:spAutoFit/>
          </a:bodyPr>
          <a:lstStyle/>
          <a:p>
            <a:pPr marL="342900" indent="-342900" algn="just">
              <a:buFont typeface="Arial" panose="020B0604020202020204" pitchFamily="34" charset="0"/>
              <a:buChar char="•"/>
            </a:pPr>
            <a:r>
              <a:rPr lang="en-GB" sz="2400" b="1" dirty="0">
                <a:solidFill>
                  <a:srgbClr val="C00000"/>
                </a:solidFill>
              </a:rPr>
              <a:t>la </a:t>
            </a:r>
            <a:r>
              <a:rPr lang="en-GB" sz="2400" b="1" dirty="0" err="1">
                <a:solidFill>
                  <a:srgbClr val="C00000"/>
                </a:solidFill>
              </a:rPr>
              <a:t>collecte</a:t>
            </a:r>
            <a:r>
              <a:rPr lang="en-GB" sz="2400" b="1" dirty="0">
                <a:solidFill>
                  <a:srgbClr val="C00000"/>
                </a:solidFill>
              </a:rPr>
              <a:t> </a:t>
            </a:r>
            <a:r>
              <a:rPr lang="en-GB" sz="2400" b="1" dirty="0" err="1">
                <a:solidFill>
                  <a:srgbClr val="C00000"/>
                </a:solidFill>
              </a:rPr>
              <a:t>en</a:t>
            </a:r>
            <a:r>
              <a:rPr lang="en-GB" sz="2400" b="1" dirty="0">
                <a:solidFill>
                  <a:srgbClr val="C00000"/>
                </a:solidFill>
              </a:rPr>
              <a:t> temps </a:t>
            </a:r>
            <a:r>
              <a:rPr lang="en-GB" sz="2400" b="1" dirty="0" err="1">
                <a:solidFill>
                  <a:srgbClr val="C00000"/>
                </a:solidFill>
              </a:rPr>
              <a:t>réel</a:t>
            </a:r>
            <a:r>
              <a:rPr lang="en-GB" sz="2400" b="1" dirty="0">
                <a:solidFill>
                  <a:srgbClr val="C00000"/>
                </a:solidFill>
              </a:rPr>
              <a:t> des </a:t>
            </a:r>
            <a:r>
              <a:rPr lang="en-GB" sz="2400" b="1" dirty="0" err="1">
                <a:solidFill>
                  <a:srgbClr val="C00000"/>
                </a:solidFill>
              </a:rPr>
              <a:t>données</a:t>
            </a:r>
            <a:r>
              <a:rPr lang="en-GB" sz="2400" b="1" dirty="0">
                <a:solidFill>
                  <a:srgbClr val="C00000"/>
                </a:solidFill>
              </a:rPr>
              <a:t> relatives au </a:t>
            </a:r>
            <a:r>
              <a:rPr lang="en-GB" sz="2400" b="1" dirty="0" err="1">
                <a:solidFill>
                  <a:srgbClr val="C00000"/>
                </a:solidFill>
              </a:rPr>
              <a:t>trafic</a:t>
            </a:r>
            <a:r>
              <a:rPr lang="en-GB" sz="2400" b="1" dirty="0">
                <a:solidFill>
                  <a:srgbClr val="C00000"/>
                </a:solidFill>
              </a:rPr>
              <a:t> </a:t>
            </a:r>
            <a:r>
              <a:rPr lang="en-GB" sz="2400" b="1" dirty="0" err="1">
                <a:solidFill>
                  <a:srgbClr val="C00000"/>
                </a:solidFill>
              </a:rPr>
              <a:t>transmises</a:t>
            </a:r>
            <a:r>
              <a:rPr lang="en-GB" sz="2400" b="1" dirty="0">
                <a:solidFill>
                  <a:srgbClr val="C00000"/>
                </a:solidFill>
              </a:rPr>
              <a:t> au </a:t>
            </a:r>
            <a:r>
              <a:rPr lang="en-GB" sz="2400" b="1" dirty="0" err="1">
                <a:solidFill>
                  <a:srgbClr val="C00000"/>
                </a:solidFill>
              </a:rPr>
              <a:t>moyen</a:t>
            </a:r>
            <a:r>
              <a:rPr lang="en-GB" sz="2400" b="1" dirty="0">
                <a:solidFill>
                  <a:srgbClr val="C00000"/>
                </a:solidFill>
              </a:rPr>
              <a:t> d'un </a:t>
            </a:r>
            <a:r>
              <a:rPr lang="en-GB" sz="2400" b="1" dirty="0" err="1">
                <a:solidFill>
                  <a:srgbClr val="C00000"/>
                </a:solidFill>
              </a:rPr>
              <a:t>système</a:t>
            </a:r>
            <a:r>
              <a:rPr lang="en-GB" sz="2400" b="1" dirty="0">
                <a:solidFill>
                  <a:srgbClr val="C00000"/>
                </a:solidFill>
              </a:rPr>
              <a:t> </a:t>
            </a:r>
            <a:r>
              <a:rPr lang="en-GB" sz="2400" b="1" dirty="0" err="1">
                <a:solidFill>
                  <a:srgbClr val="C00000"/>
                </a:solidFill>
              </a:rPr>
              <a:t>informatique</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xmlns="" id="{77760FAB-654C-4384-AB96-632E7784639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52</a:t>
            </a:fld>
            <a:endParaRPr lang="en-GB" dirty="0"/>
          </a:p>
        </p:txBody>
      </p:sp>
    </p:spTree>
    <p:extLst>
      <p:ext uri="{BB962C8B-B14F-4D97-AF65-F5344CB8AC3E}">
        <p14:creationId xmlns:p14="http://schemas.microsoft.com/office/powerpoint/2010/main" val="29079055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260764" y="86465"/>
            <a:ext cx="788323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34</a:t>
            </a:r>
          </a:p>
          <a:p>
            <a:pPr algn="r">
              <a:lnSpc>
                <a:spcPct val="80000"/>
              </a:lnSpc>
            </a:pPr>
            <a:r>
              <a:rPr lang="en-GB" sz="2400" dirty="0">
                <a:latin typeface="Verdana" panose="020B0604030504040204" pitchFamily="34" charset="0"/>
                <a:ea typeface="Verdana" panose="020B0604030504040204" pitchFamily="34" charset="0"/>
              </a:rPr>
              <a:t>Assistance </a:t>
            </a:r>
            <a:r>
              <a:rPr lang="en-GB" sz="2400" dirty="0" err="1">
                <a:latin typeface="Verdana" panose="020B0604030504040204" pitchFamily="34" charset="0"/>
                <a:ea typeface="Verdana" panose="020B0604030504040204" pitchFamily="34" charset="0"/>
              </a:rPr>
              <a:t>mutuelle</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concernant</a:t>
            </a:r>
            <a:r>
              <a:rPr lang="en-GB" sz="2400" dirty="0">
                <a:latin typeface="Verdana" panose="020B0604030504040204" pitchFamily="34" charset="0"/>
                <a:ea typeface="Verdana" panose="020B0604030504040204" pitchFamily="34" charset="0"/>
              </a:rPr>
              <a:t> </a:t>
            </a:r>
          </a:p>
          <a:p>
            <a:pPr algn="r">
              <a:lnSpc>
                <a:spcPct val="80000"/>
              </a:lnSpc>
            </a:pPr>
            <a:r>
              <a:rPr lang="en-GB" sz="2400" dirty="0" err="1">
                <a:latin typeface="Verdana" panose="020B0604030504040204" pitchFamily="34" charset="0"/>
                <a:ea typeface="Verdana" panose="020B0604030504040204" pitchFamily="34" charset="0"/>
              </a:rPr>
              <a:t>l'interception</a:t>
            </a:r>
            <a:r>
              <a:rPr lang="en-GB" sz="2400" dirty="0">
                <a:latin typeface="Verdana" panose="020B0604030504040204" pitchFamily="34" charset="0"/>
                <a:ea typeface="Verdana" panose="020B0604030504040204" pitchFamily="34" charset="0"/>
              </a:rPr>
              <a:t> des </a:t>
            </a:r>
            <a:r>
              <a:rPr lang="en-GB" sz="2400" dirty="0" err="1">
                <a:latin typeface="Verdana" panose="020B0604030504040204" pitchFamily="34" charset="0"/>
                <a:ea typeface="Verdana" panose="020B0604030504040204" pitchFamily="34" charset="0"/>
              </a:rPr>
              <a:t>données</a:t>
            </a:r>
            <a:r>
              <a:rPr lang="en-GB" sz="2400" dirty="0">
                <a:latin typeface="Verdana" panose="020B0604030504040204" pitchFamily="34" charset="0"/>
                <a:ea typeface="Verdana" panose="020B0604030504040204" pitchFamily="34" charset="0"/>
              </a:rPr>
              <a:t> relatives au </a:t>
            </a:r>
            <a:r>
              <a:rPr lang="en-GB" sz="2400" dirty="0" err="1">
                <a:latin typeface="Verdana" panose="020B0604030504040204" pitchFamily="34" charset="0"/>
                <a:ea typeface="Verdana" panose="020B0604030504040204" pitchFamily="34" charset="0"/>
              </a:rPr>
              <a:t>contenu</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339919" y="2175619"/>
            <a:ext cx="4572000" cy="2677656"/>
          </a:xfrm>
          <a:prstGeom prst="rect">
            <a:avLst/>
          </a:prstGeom>
        </p:spPr>
        <p:txBody>
          <a:bodyPr>
            <a:spAutoFit/>
          </a:bodyPr>
          <a:lstStyle/>
          <a:p>
            <a:pPr algn="just"/>
            <a:r>
              <a:rPr lang="en-US" sz="2100" dirty="0"/>
              <a:t>Les parties se </a:t>
            </a:r>
            <a:r>
              <a:rPr lang="en-US" sz="2100" dirty="0" err="1"/>
              <a:t>prêtent</a:t>
            </a:r>
            <a:r>
              <a:rPr lang="en-US" sz="2100" dirty="0"/>
              <a:t> </a:t>
            </a:r>
            <a:r>
              <a:rPr lang="en-US" sz="2100" dirty="0" err="1"/>
              <a:t>mutuellement</a:t>
            </a:r>
            <a:r>
              <a:rPr lang="en-US" sz="2100" dirty="0"/>
              <a:t> assistance pour la </a:t>
            </a:r>
            <a:r>
              <a:rPr lang="en-US" sz="2100" dirty="0" err="1"/>
              <a:t>collecte</a:t>
            </a:r>
            <a:r>
              <a:rPr lang="en-US" sz="2100" dirty="0"/>
              <a:t> </a:t>
            </a:r>
            <a:r>
              <a:rPr lang="en-US" sz="2100" dirty="0" err="1"/>
              <a:t>ou</a:t>
            </a:r>
            <a:r>
              <a:rPr lang="en-US" sz="2100" dirty="0"/>
              <a:t> </a:t>
            </a:r>
            <a:r>
              <a:rPr lang="en-US" sz="2100" dirty="0" err="1"/>
              <a:t>l'enregistrement</a:t>
            </a:r>
            <a:r>
              <a:rPr lang="en-US" sz="2100" dirty="0"/>
              <a:t> </a:t>
            </a:r>
            <a:r>
              <a:rPr lang="en-US" sz="2100" dirty="0" err="1"/>
              <a:t>en</a:t>
            </a:r>
            <a:r>
              <a:rPr lang="en-US" sz="2100" dirty="0"/>
              <a:t> temps </a:t>
            </a:r>
            <a:r>
              <a:rPr lang="en-US" sz="2100" dirty="0" err="1"/>
              <a:t>réel</a:t>
            </a:r>
            <a:r>
              <a:rPr lang="en-US" sz="2100" dirty="0"/>
              <a:t> des </a:t>
            </a:r>
            <a:r>
              <a:rPr lang="en-US" sz="2100" dirty="0" err="1"/>
              <a:t>données</a:t>
            </a:r>
            <a:r>
              <a:rPr lang="en-US" sz="2100" dirty="0"/>
              <a:t> relatives au </a:t>
            </a:r>
            <a:r>
              <a:rPr lang="en-US" sz="2100" dirty="0" err="1"/>
              <a:t>contenu</a:t>
            </a:r>
            <a:r>
              <a:rPr lang="en-US" sz="2100" dirty="0"/>
              <a:t> de communications </a:t>
            </a:r>
            <a:r>
              <a:rPr lang="en-US" sz="2100" dirty="0" err="1"/>
              <a:t>spécifiques</a:t>
            </a:r>
            <a:r>
              <a:rPr lang="en-US" sz="2100" dirty="0"/>
              <a:t> </a:t>
            </a:r>
            <a:r>
              <a:rPr lang="en-US" sz="2100" dirty="0" err="1"/>
              <a:t>transmises</a:t>
            </a:r>
            <a:r>
              <a:rPr lang="en-US" sz="2100" dirty="0"/>
              <a:t> au </a:t>
            </a:r>
            <a:r>
              <a:rPr lang="en-US" sz="2100" dirty="0" err="1"/>
              <a:t>moyen</a:t>
            </a:r>
            <a:r>
              <a:rPr lang="en-US" sz="2100" dirty="0"/>
              <a:t> d'un </a:t>
            </a:r>
            <a:r>
              <a:rPr lang="en-US" sz="2100" dirty="0" err="1"/>
              <a:t>système</a:t>
            </a:r>
            <a:r>
              <a:rPr lang="en-US" sz="2100" dirty="0"/>
              <a:t> </a:t>
            </a:r>
            <a:r>
              <a:rPr lang="en-US" sz="2100" dirty="0" err="1"/>
              <a:t>informatique</a:t>
            </a:r>
            <a:r>
              <a:rPr lang="en-US" sz="2100" dirty="0"/>
              <a:t>, dans la </a:t>
            </a:r>
            <a:r>
              <a:rPr lang="en-US" sz="2100" dirty="0" err="1"/>
              <a:t>mesure</a:t>
            </a:r>
            <a:r>
              <a:rPr lang="en-US" sz="2100" dirty="0"/>
              <a:t> </a:t>
            </a:r>
            <a:r>
              <a:rPr lang="en-US" sz="2100" dirty="0" err="1"/>
              <a:t>où</a:t>
            </a:r>
            <a:r>
              <a:rPr lang="en-US" sz="2100" dirty="0"/>
              <a:t> </a:t>
            </a:r>
            <a:r>
              <a:rPr lang="en-US" sz="2100" dirty="0" err="1"/>
              <a:t>leurs</a:t>
            </a:r>
            <a:r>
              <a:rPr lang="en-US" sz="2100" dirty="0"/>
              <a:t> </a:t>
            </a:r>
            <a:r>
              <a:rPr lang="en-US" sz="2100" dirty="0" err="1"/>
              <a:t>traités</a:t>
            </a:r>
            <a:r>
              <a:rPr lang="en-US" sz="2100" dirty="0"/>
              <a:t> et </a:t>
            </a:r>
            <a:r>
              <a:rPr lang="en-US" sz="2100" dirty="0" err="1"/>
              <a:t>leur</a:t>
            </a:r>
            <a:r>
              <a:rPr lang="en-US" sz="2100" dirty="0"/>
              <a:t> droit national </a:t>
            </a:r>
            <a:r>
              <a:rPr lang="en-US" sz="2100" dirty="0" err="1"/>
              <a:t>applicables</a:t>
            </a:r>
            <a:r>
              <a:rPr lang="en-US" sz="2100" dirty="0"/>
              <a:t> le </a:t>
            </a:r>
            <a:r>
              <a:rPr lang="en-US" sz="2100" dirty="0" err="1"/>
              <a:t>permettent</a:t>
            </a:r>
            <a:r>
              <a:rPr lang="en-US" sz="2100" dirty="0"/>
              <a:t>.</a:t>
            </a:r>
          </a:p>
        </p:txBody>
      </p:sp>
      <p:sp>
        <p:nvSpPr>
          <p:cNvPr id="5" name="Rectangle 4">
            <a:extLst>
              <a:ext uri="{FF2B5EF4-FFF2-40B4-BE49-F238E27FC236}">
                <a16:creationId xmlns:a16="http://schemas.microsoft.com/office/drawing/2014/main" xmlns="" id="{816AA7D2-EA68-D846-B62C-65BDFB3671F3}"/>
              </a:ext>
            </a:extLst>
          </p:cNvPr>
          <p:cNvSpPr/>
          <p:nvPr/>
        </p:nvSpPr>
        <p:spPr>
          <a:xfrm>
            <a:off x="5230317" y="3075866"/>
            <a:ext cx="3683766" cy="1569660"/>
          </a:xfrm>
          <a:prstGeom prst="rect">
            <a:avLst/>
          </a:prstGeom>
        </p:spPr>
        <p:txBody>
          <a:bodyPr wrap="square">
            <a:spAutoFit/>
          </a:bodyPr>
          <a:lstStyle/>
          <a:p>
            <a:pPr marL="285750" indent="-285750" algn="just">
              <a:buFont typeface="Arial" panose="020B0604020202020204" pitchFamily="34" charset="0"/>
              <a:buChar char="•"/>
            </a:pPr>
            <a:r>
              <a:rPr lang="en-US" sz="2400" b="1" dirty="0">
                <a:solidFill>
                  <a:srgbClr val="C00000"/>
                </a:solidFill>
              </a:rPr>
              <a:t>la </a:t>
            </a:r>
            <a:r>
              <a:rPr lang="en-US" sz="2400" b="1" dirty="0" err="1">
                <a:solidFill>
                  <a:srgbClr val="C00000"/>
                </a:solidFill>
              </a:rPr>
              <a:t>collecte</a:t>
            </a:r>
            <a:r>
              <a:rPr lang="en-US" sz="2400" b="1" dirty="0">
                <a:solidFill>
                  <a:srgbClr val="C00000"/>
                </a:solidFill>
              </a:rPr>
              <a:t> </a:t>
            </a:r>
            <a:r>
              <a:rPr lang="en-US" sz="2400" b="1" dirty="0" err="1">
                <a:solidFill>
                  <a:srgbClr val="C00000"/>
                </a:solidFill>
              </a:rPr>
              <a:t>ou</a:t>
            </a:r>
            <a:r>
              <a:rPr lang="en-US" sz="2400" b="1" dirty="0">
                <a:solidFill>
                  <a:srgbClr val="C00000"/>
                </a:solidFill>
              </a:rPr>
              <a:t> </a:t>
            </a:r>
            <a:r>
              <a:rPr lang="en-US" sz="2400" b="1" dirty="0" err="1">
                <a:solidFill>
                  <a:srgbClr val="C00000"/>
                </a:solidFill>
              </a:rPr>
              <a:t>l'enregistrement</a:t>
            </a:r>
            <a:r>
              <a:rPr lang="en-US" sz="2400" b="1" dirty="0">
                <a:solidFill>
                  <a:srgbClr val="C00000"/>
                </a:solidFill>
              </a:rPr>
              <a:t> </a:t>
            </a:r>
            <a:r>
              <a:rPr lang="en-US" sz="2400" b="1" dirty="0" err="1">
                <a:solidFill>
                  <a:srgbClr val="C00000"/>
                </a:solidFill>
              </a:rPr>
              <a:t>en</a:t>
            </a:r>
            <a:r>
              <a:rPr lang="en-US" sz="2400" b="1" dirty="0">
                <a:solidFill>
                  <a:srgbClr val="C00000"/>
                </a:solidFill>
              </a:rPr>
              <a:t> temps </a:t>
            </a:r>
            <a:r>
              <a:rPr lang="en-US" sz="2400" b="1" dirty="0" err="1">
                <a:solidFill>
                  <a:srgbClr val="C00000"/>
                </a:solidFill>
              </a:rPr>
              <a:t>réel</a:t>
            </a:r>
            <a:r>
              <a:rPr lang="en-US" sz="2400" b="1" dirty="0">
                <a:solidFill>
                  <a:srgbClr val="C00000"/>
                </a:solidFill>
              </a:rPr>
              <a:t> des </a:t>
            </a:r>
            <a:r>
              <a:rPr lang="en-US" sz="2400" b="1" dirty="0" err="1">
                <a:solidFill>
                  <a:srgbClr val="C00000"/>
                </a:solidFill>
              </a:rPr>
              <a:t>données</a:t>
            </a:r>
            <a:r>
              <a:rPr lang="en-US" sz="2400" b="1" dirty="0">
                <a:solidFill>
                  <a:srgbClr val="C00000"/>
                </a:solidFill>
              </a:rPr>
              <a:t> relatives au </a:t>
            </a:r>
            <a:r>
              <a:rPr lang="en-US" sz="2400" b="1" dirty="0" err="1">
                <a:solidFill>
                  <a:srgbClr val="C00000"/>
                </a:solidFill>
              </a:rPr>
              <a:t>contenu</a:t>
            </a:r>
            <a:r>
              <a:rPr lang="en-US" sz="2400" b="1" dirty="0">
                <a:solidFill>
                  <a:srgbClr val="C00000"/>
                </a:solidFill>
              </a:rPr>
              <a:t> </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xmlns="" id="{8D0F1C8F-A1C1-4836-9FC6-CD1CF37007E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53</a:t>
            </a:fld>
            <a:endParaRPr lang="en-GB" dirty="0"/>
          </a:p>
        </p:txBody>
      </p:sp>
    </p:spTree>
    <p:extLst>
      <p:ext uri="{BB962C8B-B14F-4D97-AF65-F5344CB8AC3E}">
        <p14:creationId xmlns:p14="http://schemas.microsoft.com/office/powerpoint/2010/main" val="41417173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760955" y="82405"/>
            <a:ext cx="638304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Articles 33 et 34</a:t>
            </a:r>
          </a:p>
          <a:p>
            <a:pPr algn="r">
              <a:lnSpc>
                <a:spcPct val="80000"/>
              </a:lnSpc>
            </a:pPr>
            <a:r>
              <a:rPr lang="en-GB" sz="2400" dirty="0">
                <a:latin typeface="Verdana" panose="020B0604030504040204" pitchFamily="34" charset="0"/>
                <a:ea typeface="Verdana" panose="020B0604030504040204" pitchFamily="34" charset="0"/>
              </a:rPr>
              <a:t>Mise </a:t>
            </a:r>
            <a:r>
              <a:rPr lang="en-GB" sz="2400" dirty="0" err="1">
                <a:latin typeface="Verdana" panose="020B0604030504040204" pitchFamily="34" charset="0"/>
                <a:ea typeface="Verdana" panose="020B0604030504040204" pitchFamily="34" charset="0"/>
              </a:rPr>
              <a:t>en</a:t>
            </a:r>
            <a:r>
              <a:rPr lang="en-GB" sz="2400" dirty="0">
                <a:latin typeface="Verdana" panose="020B0604030504040204" pitchFamily="34" charset="0"/>
                <a:ea typeface="Verdana" panose="020B0604030504040204" pitchFamily="34" charset="0"/>
              </a:rPr>
              <a:t> </a:t>
            </a:r>
            <a:r>
              <a:rPr lang="en-GB" sz="2400" dirty="0" err="1">
                <a:latin typeface="Verdana" panose="020B0604030504040204" pitchFamily="34" charset="0"/>
                <a:ea typeface="Verdana" panose="020B0604030504040204" pitchFamily="34" charset="0"/>
              </a:rPr>
              <a:t>œuvre</a:t>
            </a:r>
            <a:endParaRPr lang="en-GB" sz="2400" dirty="0">
              <a:latin typeface="Verdana" panose="020B0604030504040204" pitchFamily="34" charset="0"/>
              <a:ea typeface="Verdana" panose="020B0604030504040204" pitchFamily="34" charset="0"/>
            </a:endParaRPr>
          </a:p>
        </p:txBody>
      </p:sp>
      <p:graphicFrame>
        <p:nvGraphicFramePr>
          <p:cNvPr id="6" name="Diagram 5">
            <a:extLst>
              <a:ext uri="{FF2B5EF4-FFF2-40B4-BE49-F238E27FC236}">
                <a16:creationId xmlns:a16="http://schemas.microsoft.com/office/drawing/2014/main" xmlns="" id="{37CCB2F0-CA86-D64D-A173-65134AEEF0C2}"/>
              </a:ext>
            </a:extLst>
          </p:cNvPr>
          <p:cNvGraphicFramePr/>
          <p:nvPr>
            <p:extLst>
              <p:ext uri="{D42A27DB-BD31-4B8C-83A1-F6EECF244321}">
                <p14:modId xmlns:p14="http://schemas.microsoft.com/office/powerpoint/2010/main" val="68881515"/>
              </p:ext>
            </p:extLst>
          </p:nvPr>
        </p:nvGraphicFramePr>
        <p:xfrm>
          <a:off x="88522" y="1060466"/>
          <a:ext cx="8933934" cy="1995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xmlns="" id="{79050DBF-1131-4649-955A-4C5DE6BBB45E}"/>
              </a:ext>
            </a:extLst>
          </p:cNvPr>
          <p:cNvPicPr>
            <a:picLocks noChangeAspect="1"/>
          </p:cNvPicPr>
          <p:nvPr/>
        </p:nvPicPr>
        <p:blipFill>
          <a:blip r:embed="rId8"/>
          <a:stretch>
            <a:fillRect/>
          </a:stretch>
        </p:blipFill>
        <p:spPr>
          <a:xfrm>
            <a:off x="872837" y="3089191"/>
            <a:ext cx="6774873" cy="2373712"/>
          </a:xfrm>
          <a:prstGeom prst="rect">
            <a:avLst/>
          </a:prstGeom>
        </p:spPr>
      </p:pic>
      <p:sp>
        <p:nvSpPr>
          <p:cNvPr id="12" name="Slide Number Placeholder 1">
            <a:extLst>
              <a:ext uri="{FF2B5EF4-FFF2-40B4-BE49-F238E27FC236}">
                <a16:creationId xmlns:a16="http://schemas.microsoft.com/office/drawing/2014/main" xmlns="" id="{2990C710-CEC2-4BCB-9D59-CF6992D4755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54</a:t>
            </a:fld>
            <a:endParaRPr lang="en-GB" dirty="0"/>
          </a:p>
        </p:txBody>
      </p:sp>
      <p:sp>
        <p:nvSpPr>
          <p:cNvPr id="2" name="TextBox 1">
            <a:extLst>
              <a:ext uri="{FF2B5EF4-FFF2-40B4-BE49-F238E27FC236}">
                <a16:creationId xmlns:a16="http://schemas.microsoft.com/office/drawing/2014/main" xmlns="" id="{FF3E4C46-D652-1740-9063-465BA66A531D}"/>
              </a:ext>
            </a:extLst>
          </p:cNvPr>
          <p:cNvSpPr txBox="1"/>
          <p:nvPr/>
        </p:nvSpPr>
        <p:spPr>
          <a:xfrm>
            <a:off x="290945" y="5462903"/>
            <a:ext cx="5245667" cy="923330"/>
          </a:xfrm>
          <a:prstGeom prst="rect">
            <a:avLst/>
          </a:prstGeom>
          <a:noFill/>
        </p:spPr>
        <p:txBody>
          <a:bodyPr wrap="none" rtlCol="0">
            <a:spAutoFit/>
          </a:bodyPr>
          <a:lstStyle/>
          <a:p>
            <a:r>
              <a:rPr lang="en-US" dirty="0" err="1"/>
              <a:t>Branchement</a:t>
            </a:r>
            <a:r>
              <a:rPr lang="en-US" dirty="0"/>
              <a:t> </a:t>
            </a:r>
            <a:r>
              <a:rPr lang="en-US" dirty="0" err="1"/>
              <a:t>d'écoute</a:t>
            </a:r>
            <a:r>
              <a:rPr lang="en-US" dirty="0"/>
              <a:t>: du début </a:t>
            </a:r>
            <a:r>
              <a:rPr lang="en-US" dirty="0" err="1"/>
              <a:t>à</a:t>
            </a:r>
            <a:r>
              <a:rPr lang="en-US" dirty="0"/>
              <a:t> la fin du </a:t>
            </a:r>
            <a:r>
              <a:rPr lang="en-US" dirty="0" err="1"/>
              <a:t>XXe</a:t>
            </a:r>
            <a:r>
              <a:rPr lang="en-US" dirty="0"/>
              <a:t> siècle</a:t>
            </a:r>
          </a:p>
          <a:p>
            <a:r>
              <a:rPr lang="en-US" dirty="0"/>
              <a:t>interception </a:t>
            </a:r>
            <a:r>
              <a:rPr lang="en-US" dirty="0" err="1"/>
              <a:t>légale</a:t>
            </a:r>
            <a:r>
              <a:rPr lang="en-US" dirty="0"/>
              <a:t>: fin du </a:t>
            </a:r>
            <a:r>
              <a:rPr lang="en-US" dirty="0" err="1"/>
              <a:t>XXe</a:t>
            </a:r>
            <a:r>
              <a:rPr lang="en-US" dirty="0"/>
              <a:t> siècle</a:t>
            </a:r>
          </a:p>
          <a:p>
            <a:r>
              <a:rPr lang="en-US" dirty="0"/>
              <a:t>Le cyber-espionage: </a:t>
            </a:r>
            <a:r>
              <a:rPr lang="en-US" dirty="0" err="1"/>
              <a:t>XXIe</a:t>
            </a:r>
            <a:r>
              <a:rPr lang="en-US" dirty="0"/>
              <a:t> siècle</a:t>
            </a:r>
          </a:p>
        </p:txBody>
      </p:sp>
    </p:spTree>
    <p:extLst>
      <p:ext uri="{BB962C8B-B14F-4D97-AF65-F5344CB8AC3E}">
        <p14:creationId xmlns:p14="http://schemas.microsoft.com/office/powerpoint/2010/main" val="332815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5C4F47A9-DF52-E94A-9314-84A0DE05EE87}"/>
                                            </p:graphicEl>
                                          </p:spTgt>
                                        </p:tgtEl>
                                        <p:attrNameLst>
                                          <p:attrName>style.visibility</p:attrName>
                                        </p:attrNameLst>
                                      </p:cBhvr>
                                      <p:to>
                                        <p:strVal val="visible"/>
                                      </p:to>
                                    </p:set>
                                    <p:anim calcmode="lin" valueType="num">
                                      <p:cBhvr additive="base">
                                        <p:cTn id="7" dur="750" fill="hold"/>
                                        <p:tgtEl>
                                          <p:spTgt spid="6">
                                            <p:graphicEl>
                                              <a:dgm id="{5C4F47A9-DF52-E94A-9314-84A0DE05EE87}"/>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5C4F47A9-DF52-E94A-9314-84A0DE05EE87}"/>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575B4603-DEF0-5541-83A2-96EE904E758D}"/>
                                            </p:graphicEl>
                                          </p:spTgt>
                                        </p:tgtEl>
                                        <p:attrNameLst>
                                          <p:attrName>style.visibility</p:attrName>
                                        </p:attrNameLst>
                                      </p:cBhvr>
                                      <p:to>
                                        <p:strVal val="visible"/>
                                      </p:to>
                                    </p:set>
                                    <p:anim calcmode="lin" valueType="num">
                                      <p:cBhvr additive="base">
                                        <p:cTn id="12" dur="750" fill="hold"/>
                                        <p:tgtEl>
                                          <p:spTgt spid="6">
                                            <p:graphicEl>
                                              <a:dgm id="{575B4603-DEF0-5541-83A2-96EE904E758D}"/>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575B4603-DEF0-5541-83A2-96EE904E758D}"/>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0208B717-D5D6-D14D-9793-A6B9B85D6CE5}"/>
                                            </p:graphicEl>
                                          </p:spTgt>
                                        </p:tgtEl>
                                        <p:attrNameLst>
                                          <p:attrName>style.visibility</p:attrName>
                                        </p:attrNameLst>
                                      </p:cBhvr>
                                      <p:to>
                                        <p:strVal val="visible"/>
                                      </p:to>
                                    </p:set>
                                    <p:anim calcmode="lin" valueType="num">
                                      <p:cBhvr additive="base">
                                        <p:cTn id="17" dur="750" fill="hold"/>
                                        <p:tgtEl>
                                          <p:spTgt spid="6">
                                            <p:graphicEl>
                                              <a:dgm id="{0208B717-D5D6-D14D-9793-A6B9B85D6CE5}"/>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0208B717-D5D6-D14D-9793-A6B9B85D6CE5}"/>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2D7682A1-F91C-7942-AF4D-3E91EBC211EA}"/>
                                            </p:graphicEl>
                                          </p:spTgt>
                                        </p:tgtEl>
                                        <p:attrNameLst>
                                          <p:attrName>style.visibility</p:attrName>
                                        </p:attrNameLst>
                                      </p:cBhvr>
                                      <p:to>
                                        <p:strVal val="visible"/>
                                      </p:to>
                                    </p:set>
                                    <p:anim calcmode="lin" valueType="num">
                                      <p:cBhvr additive="base">
                                        <p:cTn id="22" dur="750" fill="hold"/>
                                        <p:tgtEl>
                                          <p:spTgt spid="6">
                                            <p:graphicEl>
                                              <a:dgm id="{2D7682A1-F91C-7942-AF4D-3E91EBC211EA}"/>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2D7682A1-F91C-7942-AF4D-3E91EBC211EA}"/>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grpId="0" nodeType="afterEffect">
                                  <p:stCondLst>
                                    <p:cond delay="0"/>
                                  </p:stCondLst>
                                  <p:childTnLst>
                                    <p:set>
                                      <p:cBhvr>
                                        <p:cTn id="26" dur="1" fill="hold">
                                          <p:stCondLst>
                                            <p:cond delay="0"/>
                                          </p:stCondLst>
                                        </p:cTn>
                                        <p:tgtEl>
                                          <p:spTgt spid="6">
                                            <p:graphicEl>
                                              <a:dgm id="{CB3D899A-8E9B-E840-8698-AEB53FA7A099}"/>
                                            </p:graphicEl>
                                          </p:spTgt>
                                        </p:tgtEl>
                                        <p:attrNameLst>
                                          <p:attrName>style.visibility</p:attrName>
                                        </p:attrNameLst>
                                      </p:cBhvr>
                                      <p:to>
                                        <p:strVal val="visible"/>
                                      </p:to>
                                    </p:set>
                                    <p:anim calcmode="lin" valueType="num">
                                      <p:cBhvr additive="base">
                                        <p:cTn id="27" dur="750" fill="hold"/>
                                        <p:tgtEl>
                                          <p:spTgt spid="6">
                                            <p:graphicEl>
                                              <a:dgm id="{CB3D899A-8E9B-E840-8698-AEB53FA7A099}"/>
                                            </p:graphicEl>
                                          </p:spTgt>
                                        </p:tgtEl>
                                        <p:attrNameLst>
                                          <p:attrName>ppt_x</p:attrName>
                                        </p:attrNameLst>
                                      </p:cBhvr>
                                      <p:tavLst>
                                        <p:tav tm="0">
                                          <p:val>
                                            <p:strVal val="0-#ppt_w/2"/>
                                          </p:val>
                                        </p:tav>
                                        <p:tav tm="100000">
                                          <p:val>
                                            <p:strVal val="#ppt_x"/>
                                          </p:val>
                                        </p:tav>
                                      </p:tavLst>
                                    </p:anim>
                                    <p:anim calcmode="lin" valueType="num">
                                      <p:cBhvr additive="base">
                                        <p:cTn id="28" dur="750" fill="hold"/>
                                        <p:tgtEl>
                                          <p:spTgt spid="6">
                                            <p:graphicEl>
                                              <a:dgm id="{CB3D899A-8E9B-E840-8698-AEB53FA7A099}"/>
                                            </p:graphicEl>
                                          </p:spTgt>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9"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35</a:t>
            </a:r>
          </a:p>
          <a:p>
            <a:pPr algn="r">
              <a:lnSpc>
                <a:spcPct val="80000"/>
              </a:lnSpc>
            </a:pPr>
            <a:r>
              <a:rPr lang="en-GB" sz="2400" dirty="0" err="1">
                <a:latin typeface="Verdana" panose="020B0604030504040204" pitchFamily="34" charset="0"/>
                <a:ea typeface="Verdana" panose="020B0604030504040204" pitchFamily="34" charset="0"/>
              </a:rPr>
              <a:t>Réseau</a:t>
            </a:r>
            <a:r>
              <a:rPr lang="en-GB" sz="2400" dirty="0">
                <a:latin typeface="Verdana" panose="020B0604030504040204" pitchFamily="34" charset="0"/>
                <a:ea typeface="Verdana" panose="020B0604030504040204" pitchFamily="34" charset="0"/>
              </a:rPr>
              <a:t> 24/7</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1" y="1504682"/>
            <a:ext cx="5403274" cy="4401205"/>
          </a:xfrm>
          <a:prstGeom prst="rect">
            <a:avLst/>
          </a:prstGeom>
        </p:spPr>
        <p:txBody>
          <a:bodyPr wrap="square">
            <a:spAutoFit/>
          </a:bodyPr>
          <a:lstStyle/>
          <a:p>
            <a:pPr marL="457200" indent="-457200" algn="just">
              <a:spcBef>
                <a:spcPts val="0"/>
              </a:spcBef>
              <a:spcAft>
                <a:spcPts val="0"/>
              </a:spcAft>
              <a:buFont typeface="+mj-lt"/>
              <a:buAutoNum type="arabicPeriod"/>
            </a:pPr>
            <a:r>
              <a:rPr lang="en-US" sz="2000" dirty="0"/>
              <a:t>... </a:t>
            </a:r>
            <a:r>
              <a:rPr lang="en-US" sz="2000" dirty="0" err="1"/>
              <a:t>désigner</a:t>
            </a:r>
            <a:r>
              <a:rPr lang="en-US" sz="2000" dirty="0"/>
              <a:t> un point de contact disponible </a:t>
            </a:r>
            <a:r>
              <a:rPr lang="en-US" sz="2000" dirty="0" err="1"/>
              <a:t>vingt</a:t>
            </a:r>
            <a:r>
              <a:rPr lang="en-US" sz="2000" dirty="0"/>
              <a:t>-quatre </a:t>
            </a:r>
            <a:r>
              <a:rPr lang="en-US" sz="2000" dirty="0" err="1"/>
              <a:t>heures</a:t>
            </a:r>
            <a:r>
              <a:rPr lang="en-US" sz="2000" dirty="0"/>
              <a:t> sur </a:t>
            </a:r>
            <a:r>
              <a:rPr lang="en-US" sz="2000" dirty="0" err="1"/>
              <a:t>vingt</a:t>
            </a:r>
            <a:r>
              <a:rPr lang="en-US" sz="2000" dirty="0"/>
              <a:t>-quatre ... </a:t>
            </a:r>
            <a:r>
              <a:rPr lang="en-US" sz="2000" dirty="0" err="1"/>
              <a:t>fournir</a:t>
            </a:r>
            <a:r>
              <a:rPr lang="en-US" sz="2000" dirty="0"/>
              <a:t> </a:t>
            </a:r>
            <a:r>
              <a:rPr lang="en-US" sz="2000" dirty="0" err="1"/>
              <a:t>une</a:t>
            </a:r>
            <a:r>
              <a:rPr lang="en-US" sz="2000" dirty="0"/>
              <a:t> assistance </a:t>
            </a:r>
            <a:r>
              <a:rPr lang="en-US" sz="2000" dirty="0" err="1"/>
              <a:t>immédiate</a:t>
            </a:r>
            <a:r>
              <a:rPr lang="en-US" sz="2000" dirty="0"/>
              <a:t> aux fins </a:t>
            </a:r>
            <a:r>
              <a:rPr lang="en-US" sz="2000" dirty="0" err="1"/>
              <a:t>d'enquêtes</a:t>
            </a:r>
            <a:r>
              <a:rPr lang="en-US" sz="2000" dirty="0"/>
              <a:t> </a:t>
            </a:r>
            <a:r>
              <a:rPr lang="en-US" sz="2000" dirty="0" err="1"/>
              <a:t>ou</a:t>
            </a:r>
            <a:r>
              <a:rPr lang="en-US" sz="2000" dirty="0"/>
              <a:t> de </a:t>
            </a:r>
            <a:r>
              <a:rPr lang="en-US" sz="2000" dirty="0" err="1"/>
              <a:t>procédures</a:t>
            </a:r>
            <a:r>
              <a:rPr lang="en-US" sz="2000" dirty="0"/>
              <a:t> </a:t>
            </a:r>
            <a:r>
              <a:rPr lang="en-US" sz="2000" dirty="0" err="1"/>
              <a:t>concernant</a:t>
            </a:r>
            <a:r>
              <a:rPr lang="en-US" sz="2000" dirty="0"/>
              <a:t> des infractions </a:t>
            </a:r>
            <a:r>
              <a:rPr lang="en-US" sz="2000" dirty="0" err="1"/>
              <a:t>pénales</a:t>
            </a:r>
            <a:r>
              <a:rPr lang="en-US" sz="2000" dirty="0"/>
              <a:t> ... </a:t>
            </a:r>
            <a:r>
              <a:rPr lang="en-US" sz="2000" dirty="0" err="1"/>
              <a:t>ou</a:t>
            </a:r>
            <a:r>
              <a:rPr lang="en-US" sz="2000" dirty="0"/>
              <a:t> pour la </a:t>
            </a:r>
            <a:r>
              <a:rPr lang="en-US" sz="2000" dirty="0" err="1"/>
              <a:t>collecte</a:t>
            </a:r>
            <a:r>
              <a:rPr lang="en-US" sz="2000" dirty="0"/>
              <a:t> de </a:t>
            </a:r>
            <a:r>
              <a:rPr lang="en-US" sz="2000" dirty="0" err="1"/>
              <a:t>preuves</a:t>
            </a:r>
            <a:r>
              <a:rPr lang="en-US" sz="2000" dirty="0"/>
              <a:t> sous </a:t>
            </a:r>
            <a:r>
              <a:rPr lang="en-US" sz="2000" dirty="0" err="1"/>
              <a:t>forme</a:t>
            </a:r>
            <a:r>
              <a:rPr lang="en-US" sz="2000" dirty="0"/>
              <a:t> </a:t>
            </a:r>
            <a:r>
              <a:rPr lang="en-US" sz="2000" dirty="0" err="1"/>
              <a:t>électronique</a:t>
            </a:r>
            <a:r>
              <a:rPr lang="en-US" sz="2000" dirty="0"/>
              <a:t> ... </a:t>
            </a:r>
            <a:r>
              <a:rPr lang="en-US" sz="2000" dirty="0" err="1"/>
              <a:t>comprend</a:t>
            </a:r>
            <a:r>
              <a:rPr lang="en-US" sz="2000" dirty="0"/>
              <a:t> la facilitation </a:t>
            </a:r>
            <a:r>
              <a:rPr lang="en-US" sz="2000" dirty="0" err="1"/>
              <a:t>ou</a:t>
            </a:r>
            <a:r>
              <a:rPr lang="en-US" sz="2000" dirty="0"/>
              <a:t> ... </a:t>
            </a:r>
            <a:r>
              <a:rPr lang="en-US" sz="2000" dirty="0" err="1"/>
              <a:t>l'exécution</a:t>
            </a:r>
            <a:r>
              <a:rPr lang="en-US" sz="2000" dirty="0"/>
              <a:t> </a:t>
            </a:r>
            <a:r>
              <a:rPr lang="en-US" sz="2000" dirty="0" err="1"/>
              <a:t>directe</a:t>
            </a:r>
            <a:r>
              <a:rPr lang="en-US" sz="2000" dirty="0"/>
              <a:t> des </a:t>
            </a:r>
            <a:r>
              <a:rPr lang="en-US" sz="2000" dirty="0" err="1"/>
              <a:t>mesures</a:t>
            </a:r>
            <a:r>
              <a:rPr lang="en-US" sz="2000" dirty="0"/>
              <a:t> </a:t>
            </a:r>
            <a:r>
              <a:rPr lang="en-US" sz="2000" dirty="0" err="1"/>
              <a:t>suivantes</a:t>
            </a:r>
            <a:r>
              <a:rPr lang="en-US" sz="2000" dirty="0"/>
              <a:t> :</a:t>
            </a:r>
          </a:p>
          <a:p>
            <a:pPr marL="496888" indent="-42863" algn="just">
              <a:spcBef>
                <a:spcPts val="0"/>
              </a:spcBef>
              <a:spcAft>
                <a:spcPts val="0"/>
              </a:spcAft>
            </a:pPr>
            <a:r>
              <a:rPr lang="en-US" sz="2000" dirty="0"/>
              <a:t>a. 	la </a:t>
            </a:r>
            <a:r>
              <a:rPr lang="en-US" sz="2000" dirty="0" err="1"/>
              <a:t>fourniture</a:t>
            </a:r>
            <a:r>
              <a:rPr lang="en-US" sz="2000" dirty="0"/>
              <a:t> de conseils 	techniques ;</a:t>
            </a:r>
          </a:p>
          <a:p>
            <a:pPr marL="496888" indent="-42863" algn="just">
              <a:spcBef>
                <a:spcPts val="0"/>
              </a:spcBef>
              <a:spcAft>
                <a:spcPts val="0"/>
              </a:spcAft>
            </a:pPr>
            <a:r>
              <a:rPr lang="en-US" sz="2000" dirty="0"/>
              <a:t>b. la conservation des </a:t>
            </a:r>
            <a:r>
              <a:rPr lang="en-US" sz="2000" dirty="0" err="1"/>
              <a:t>données</a:t>
            </a:r>
            <a:r>
              <a:rPr lang="en-US" sz="2000" dirty="0"/>
              <a:t> 	</a:t>
            </a:r>
            <a:r>
              <a:rPr lang="en-US" sz="2000" dirty="0" err="1"/>
              <a:t>conformément</a:t>
            </a:r>
            <a:r>
              <a:rPr lang="en-US" sz="2000" dirty="0"/>
              <a:t> aux articles 29 et 30 ;</a:t>
            </a:r>
          </a:p>
          <a:p>
            <a:pPr marL="496888" indent="-42863" algn="just">
              <a:spcBef>
                <a:spcPts val="0"/>
              </a:spcBef>
              <a:spcAft>
                <a:spcPts val="0"/>
              </a:spcAft>
            </a:pPr>
            <a:r>
              <a:rPr lang="en-US" sz="2000" dirty="0"/>
              <a:t>c. 	la </a:t>
            </a:r>
            <a:r>
              <a:rPr lang="en-US" sz="2000" dirty="0" err="1"/>
              <a:t>collecte</a:t>
            </a:r>
            <a:r>
              <a:rPr lang="en-US" sz="2000" dirty="0"/>
              <a:t> de </a:t>
            </a:r>
            <a:r>
              <a:rPr lang="en-US" sz="2000" dirty="0" err="1"/>
              <a:t>preuves</a:t>
            </a:r>
            <a:r>
              <a:rPr lang="en-US" sz="2000" dirty="0"/>
              <a:t>, la </a:t>
            </a:r>
            <a:r>
              <a:rPr lang="en-US" sz="2000" dirty="0" err="1"/>
              <a:t>fourniture</a:t>
            </a:r>
            <a:r>
              <a:rPr lang="en-US" sz="2000" dirty="0"/>
              <a:t> 	</a:t>
            </a:r>
            <a:r>
              <a:rPr lang="en-US" sz="2000" dirty="0" err="1"/>
              <a:t>d'informations</a:t>
            </a:r>
            <a:r>
              <a:rPr lang="en-US" sz="2000" dirty="0"/>
              <a:t> </a:t>
            </a:r>
            <a:r>
              <a:rPr lang="en-US" sz="2000" dirty="0" err="1"/>
              <a:t>juridiques</a:t>
            </a:r>
            <a:r>
              <a:rPr lang="en-US" sz="2000" dirty="0"/>
              <a:t> et la 	</a:t>
            </a:r>
            <a:r>
              <a:rPr lang="en-US" sz="2000" dirty="0" err="1"/>
              <a:t>localisation</a:t>
            </a:r>
            <a:r>
              <a:rPr lang="en-US" sz="2000" dirty="0"/>
              <a:t> de suspects.</a:t>
            </a:r>
          </a:p>
        </p:txBody>
      </p:sp>
      <p:sp>
        <p:nvSpPr>
          <p:cNvPr id="5" name="Rectangle 4">
            <a:extLst>
              <a:ext uri="{FF2B5EF4-FFF2-40B4-BE49-F238E27FC236}">
                <a16:creationId xmlns:a16="http://schemas.microsoft.com/office/drawing/2014/main" xmlns="" id="{EC62B5F6-FD37-284E-8A8F-7C045876F586}"/>
              </a:ext>
            </a:extLst>
          </p:cNvPr>
          <p:cNvSpPr/>
          <p:nvPr/>
        </p:nvSpPr>
        <p:spPr>
          <a:xfrm>
            <a:off x="5735781" y="3120509"/>
            <a:ext cx="3119103" cy="1569660"/>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rPr>
              <a:t>point de contact disponible </a:t>
            </a:r>
            <a:r>
              <a:rPr lang="en-US" sz="2400" b="1" dirty="0" err="1">
                <a:solidFill>
                  <a:srgbClr val="C00000"/>
                </a:solidFill>
              </a:rPr>
              <a:t>vingt</a:t>
            </a:r>
            <a:r>
              <a:rPr lang="en-US" sz="2400" b="1" dirty="0">
                <a:solidFill>
                  <a:srgbClr val="C00000"/>
                </a:solidFill>
              </a:rPr>
              <a:t>-quatre </a:t>
            </a:r>
            <a:r>
              <a:rPr lang="en-US" sz="2400" b="1" dirty="0" err="1">
                <a:solidFill>
                  <a:srgbClr val="C00000"/>
                </a:solidFill>
              </a:rPr>
              <a:t>heures</a:t>
            </a:r>
            <a:r>
              <a:rPr lang="en-US" sz="2400" b="1" dirty="0">
                <a:solidFill>
                  <a:srgbClr val="C00000"/>
                </a:solidFill>
              </a:rPr>
              <a:t> sur </a:t>
            </a:r>
            <a:r>
              <a:rPr lang="en-US" sz="2400" b="1" dirty="0" err="1">
                <a:solidFill>
                  <a:srgbClr val="C00000"/>
                </a:solidFill>
              </a:rPr>
              <a:t>vingt</a:t>
            </a:r>
            <a:r>
              <a:rPr lang="en-US" sz="2400" b="1" dirty="0">
                <a:solidFill>
                  <a:srgbClr val="C00000"/>
                </a:solidFill>
              </a:rPr>
              <a:t>-quatre</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xmlns="" id="{717366C7-1A05-4CE3-B9C7-4AB22175D8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55</a:t>
            </a:fld>
            <a:endParaRPr lang="en-GB" dirty="0"/>
          </a:p>
        </p:txBody>
      </p:sp>
    </p:spTree>
    <p:extLst>
      <p:ext uri="{BB962C8B-B14F-4D97-AF65-F5344CB8AC3E}">
        <p14:creationId xmlns:p14="http://schemas.microsoft.com/office/powerpoint/2010/main" val="18360678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338433"/>
            <a:ext cx="4572000" cy="4770537"/>
          </a:xfrm>
          <a:prstGeom prst="rect">
            <a:avLst/>
          </a:prstGeom>
        </p:spPr>
        <p:txBody>
          <a:bodyPr>
            <a:spAutoFit/>
          </a:bodyPr>
          <a:lstStyle/>
          <a:p>
            <a:pPr marL="457200" indent="-457200" algn="just">
              <a:buFont typeface="+mj-lt"/>
              <a:buAutoNum type="arabicPeriod" startAt="2"/>
            </a:pPr>
            <a:r>
              <a:rPr lang="en-US" sz="1900" b="1" dirty="0"/>
              <a:t>A) Le point de contact </a:t>
            </a:r>
            <a:r>
              <a:rPr lang="en-US" sz="1900" b="1" dirty="0" err="1"/>
              <a:t>d'une</a:t>
            </a:r>
            <a:r>
              <a:rPr lang="en-US" sz="1900" b="1" dirty="0"/>
              <a:t> </a:t>
            </a:r>
            <a:r>
              <a:rPr lang="en-US" sz="1900" b="1" dirty="0" err="1"/>
              <a:t>Partie</a:t>
            </a:r>
            <a:r>
              <a:rPr lang="en-US" sz="1900" b="1" dirty="0"/>
              <a:t> a la </a:t>
            </a:r>
            <a:r>
              <a:rPr lang="en-US" sz="1900" b="1" dirty="0" err="1"/>
              <a:t>capacité</a:t>
            </a:r>
            <a:r>
              <a:rPr lang="en-US" sz="1900" b="1" dirty="0"/>
              <a:t> </a:t>
            </a:r>
            <a:r>
              <a:rPr lang="en-US" sz="1900" b="1" dirty="0" err="1"/>
              <a:t>d'effectuer</a:t>
            </a:r>
            <a:r>
              <a:rPr lang="en-US" sz="1900" b="1" dirty="0"/>
              <a:t> des communications avec le point de contact </a:t>
            </a:r>
            <a:r>
              <a:rPr lang="en-US" sz="1900" b="1" dirty="0" err="1"/>
              <a:t>d'une</a:t>
            </a:r>
            <a:r>
              <a:rPr lang="en-US" sz="1900" b="1" dirty="0"/>
              <a:t> </a:t>
            </a:r>
            <a:r>
              <a:rPr lang="en-US" sz="1900" b="1" dirty="0" err="1"/>
              <a:t>autre</a:t>
            </a:r>
            <a:r>
              <a:rPr lang="en-US" sz="1900" b="1" dirty="0"/>
              <a:t> </a:t>
            </a:r>
            <a:r>
              <a:rPr lang="en-US" sz="1900" b="1" dirty="0" err="1"/>
              <a:t>Partie</a:t>
            </a:r>
            <a:r>
              <a:rPr lang="en-US" sz="1900" b="1" dirty="0"/>
              <a:t> sur </a:t>
            </a:r>
            <a:r>
              <a:rPr lang="en-US" sz="1900" b="1" dirty="0" err="1"/>
              <a:t>une</a:t>
            </a:r>
            <a:r>
              <a:rPr lang="en-US" sz="1900" b="1" dirty="0"/>
              <a:t> base </a:t>
            </a:r>
            <a:r>
              <a:rPr lang="en-US" sz="1900" b="1" dirty="0" err="1"/>
              <a:t>accélérée</a:t>
            </a:r>
            <a:r>
              <a:rPr lang="en-US" sz="1900" b="1" dirty="0"/>
              <a:t>.</a:t>
            </a:r>
          </a:p>
          <a:p>
            <a:pPr marL="454025" algn="just"/>
            <a:r>
              <a:rPr lang="en-US" sz="1900" b="1" dirty="0"/>
              <a:t>	B) Si le point de contact ... ne fait pas </a:t>
            </a:r>
            <a:r>
              <a:rPr lang="en-US" sz="1900" b="1" dirty="0" err="1"/>
              <a:t>partie</a:t>
            </a:r>
            <a:r>
              <a:rPr lang="en-US" sz="1900" b="1" dirty="0"/>
              <a:t> ... </a:t>
            </a:r>
            <a:r>
              <a:rPr lang="en-US" sz="1900" b="1" dirty="0" err="1"/>
              <a:t>d'une</a:t>
            </a:r>
            <a:r>
              <a:rPr lang="en-US" sz="1900" b="1" dirty="0"/>
              <a:t> </a:t>
            </a:r>
            <a:r>
              <a:rPr lang="en-US" sz="1900" b="1" dirty="0" err="1"/>
              <a:t>autorité</a:t>
            </a:r>
            <a:r>
              <a:rPr lang="en-US" sz="1900" b="1" dirty="0"/>
              <a:t> ... </a:t>
            </a:r>
            <a:r>
              <a:rPr lang="en-US" sz="1900" b="1" dirty="0" err="1"/>
              <a:t>d'entraide</a:t>
            </a:r>
            <a:r>
              <a:rPr lang="en-US" sz="1900" b="1" dirty="0"/>
              <a:t> </a:t>
            </a:r>
            <a:r>
              <a:rPr lang="en-US" sz="1900" b="1" dirty="0" err="1"/>
              <a:t>internationale</a:t>
            </a:r>
            <a:r>
              <a:rPr lang="en-US" sz="1900" b="1" dirty="0"/>
              <a:t> </a:t>
            </a:r>
            <a:r>
              <a:rPr lang="en-US" sz="1900" b="1" dirty="0" err="1"/>
              <a:t>ou</a:t>
            </a:r>
            <a:r>
              <a:rPr lang="en-US" sz="1900" b="1" dirty="0"/>
              <a:t> </a:t>
            </a:r>
            <a:r>
              <a:rPr lang="en-US" sz="1900" b="1" dirty="0" err="1"/>
              <a:t>d'extradition</a:t>
            </a:r>
            <a:r>
              <a:rPr lang="en-US" sz="1900" b="1" dirty="0"/>
              <a:t> ... le point de contact doit </a:t>
            </a:r>
            <a:r>
              <a:rPr lang="en-US" sz="1900" b="1" dirty="0" err="1"/>
              <a:t>veiller</a:t>
            </a:r>
            <a:r>
              <a:rPr lang="en-US" sz="1900" b="1" dirty="0"/>
              <a:t> </a:t>
            </a:r>
            <a:r>
              <a:rPr lang="en-US" sz="1900" b="1" dirty="0" err="1"/>
              <a:t>à</a:t>
            </a:r>
            <a:r>
              <a:rPr lang="en-US" sz="1900" b="1" dirty="0"/>
              <a:t> </a:t>
            </a:r>
            <a:r>
              <a:rPr lang="en-US" sz="1900" b="1" dirty="0" err="1"/>
              <a:t>être</a:t>
            </a:r>
            <a:r>
              <a:rPr lang="en-US" sz="1900" b="1" dirty="0"/>
              <a:t> </a:t>
            </a:r>
            <a:r>
              <a:rPr lang="en-US" sz="1900" b="1" dirty="0" err="1"/>
              <a:t>en</a:t>
            </a:r>
            <a:r>
              <a:rPr lang="en-US" sz="1900" b="1" dirty="0"/>
              <a:t> </a:t>
            </a:r>
            <a:r>
              <a:rPr lang="en-US" sz="1900" b="1" dirty="0" err="1"/>
              <a:t>mesure</a:t>
            </a:r>
            <a:r>
              <a:rPr lang="en-US" sz="1900" b="1" dirty="0"/>
              <a:t> de </a:t>
            </a:r>
            <a:r>
              <a:rPr lang="en-US" sz="1900" b="1" dirty="0" err="1"/>
              <a:t>coordonner</a:t>
            </a:r>
            <a:r>
              <a:rPr lang="en-US" sz="1900" b="1" dirty="0"/>
              <a:t> avec </a:t>
            </a:r>
            <a:r>
              <a:rPr lang="en-US" sz="1900" b="1" dirty="0" err="1"/>
              <a:t>cette</a:t>
            </a:r>
            <a:r>
              <a:rPr lang="en-US" sz="1900" b="1" dirty="0"/>
              <a:t> </a:t>
            </a:r>
            <a:r>
              <a:rPr lang="en-US" sz="1900" b="1" dirty="0" err="1"/>
              <a:t>autorité</a:t>
            </a:r>
            <a:r>
              <a:rPr lang="en-US" sz="1900" b="1" dirty="0"/>
              <a:t> ... sur </a:t>
            </a:r>
            <a:r>
              <a:rPr lang="en-US" sz="1900" b="1" dirty="0" err="1"/>
              <a:t>une</a:t>
            </a:r>
            <a:r>
              <a:rPr lang="en-US" sz="1900" b="1" dirty="0"/>
              <a:t> base </a:t>
            </a:r>
            <a:r>
              <a:rPr lang="en-US" sz="1900" b="1" dirty="0" err="1"/>
              <a:t>accélérée</a:t>
            </a:r>
            <a:r>
              <a:rPr lang="en-US" sz="1900" b="1" dirty="0"/>
              <a:t>.</a:t>
            </a:r>
          </a:p>
          <a:p>
            <a:pPr marL="457200" indent="-457200" algn="just">
              <a:buFont typeface="+mj-lt"/>
              <a:buAutoNum type="arabicPeriod" startAt="2"/>
            </a:pPr>
            <a:endParaRPr lang="en-US" sz="1900" b="1" dirty="0"/>
          </a:p>
          <a:p>
            <a:pPr marL="454025" indent="-400050" algn="just"/>
            <a:r>
              <a:rPr lang="en-US" sz="1900" b="1" dirty="0"/>
              <a:t>3. </a:t>
            </a:r>
            <a:r>
              <a:rPr lang="en-US" sz="1900" b="1" dirty="0" err="1"/>
              <a:t>Chaque</a:t>
            </a:r>
            <a:r>
              <a:rPr lang="en-US" sz="1900" b="1" dirty="0"/>
              <a:t> </a:t>
            </a:r>
            <a:r>
              <a:rPr lang="en-US" sz="1900" b="1" dirty="0" err="1"/>
              <a:t>partie</a:t>
            </a:r>
            <a:r>
              <a:rPr lang="en-US" sz="1900" b="1" dirty="0"/>
              <a:t> </a:t>
            </a:r>
            <a:r>
              <a:rPr lang="en-US" sz="1900" b="1" dirty="0" err="1"/>
              <a:t>veille</a:t>
            </a:r>
            <a:r>
              <a:rPr lang="en-US" sz="1900" b="1" dirty="0"/>
              <a:t> </a:t>
            </a:r>
            <a:r>
              <a:rPr lang="en-US" sz="1900" b="1" dirty="0" err="1"/>
              <a:t>à</a:t>
            </a:r>
            <a:r>
              <a:rPr lang="en-US" sz="1900" b="1" dirty="0"/>
              <a:t> </a:t>
            </a:r>
            <a:r>
              <a:rPr lang="en-US" sz="1900" b="1" dirty="0" err="1"/>
              <a:t>ce</a:t>
            </a:r>
            <a:r>
              <a:rPr lang="en-US" sz="1900" b="1" dirty="0"/>
              <a:t> que du personnel </a:t>
            </a:r>
            <a:r>
              <a:rPr lang="en-US" sz="1900" b="1" dirty="0" err="1"/>
              <a:t>formé</a:t>
            </a:r>
            <a:r>
              <a:rPr lang="en-US" sz="1900" b="1" dirty="0"/>
              <a:t> et </a:t>
            </a:r>
            <a:r>
              <a:rPr lang="en-US" sz="1900" b="1" dirty="0" err="1"/>
              <a:t>équipé</a:t>
            </a:r>
            <a:r>
              <a:rPr lang="en-US" sz="1900" b="1" dirty="0"/>
              <a:t> </a:t>
            </a:r>
            <a:r>
              <a:rPr lang="en-US" sz="1900" b="1" dirty="0" err="1"/>
              <a:t>soit</a:t>
            </a:r>
            <a:r>
              <a:rPr lang="en-US" sz="1900" b="1" dirty="0"/>
              <a:t> disponible, </a:t>
            </a:r>
            <a:r>
              <a:rPr lang="en-US" sz="1900" b="1" dirty="0" err="1"/>
              <a:t>afin</a:t>
            </a:r>
            <a:r>
              <a:rPr lang="en-US" sz="1900" b="1" dirty="0"/>
              <a:t> de </a:t>
            </a:r>
            <a:r>
              <a:rPr lang="en-US" sz="1900" b="1" dirty="0" err="1"/>
              <a:t>faciliter</a:t>
            </a:r>
            <a:r>
              <a:rPr lang="en-US" sz="1900" b="1" dirty="0"/>
              <a:t> le </a:t>
            </a:r>
            <a:r>
              <a:rPr lang="en-US" sz="1900" b="1" dirty="0" err="1"/>
              <a:t>fonctionnement</a:t>
            </a:r>
            <a:r>
              <a:rPr lang="en-US" sz="1900" b="1" dirty="0"/>
              <a:t> du </a:t>
            </a:r>
            <a:r>
              <a:rPr lang="en-US" sz="1900" b="1" dirty="0" err="1"/>
              <a:t>réseau</a:t>
            </a:r>
            <a:r>
              <a:rPr lang="en-US" sz="1900" b="1" dirty="0"/>
              <a:t>.</a:t>
            </a:r>
            <a:endParaRPr lang="en-US" sz="1900" dirty="0"/>
          </a:p>
        </p:txBody>
      </p:sp>
      <p:sp>
        <p:nvSpPr>
          <p:cNvPr id="5" name="Rectangle 4">
            <a:extLst>
              <a:ext uri="{FF2B5EF4-FFF2-40B4-BE49-F238E27FC236}">
                <a16:creationId xmlns:a16="http://schemas.microsoft.com/office/drawing/2014/main" xmlns="" id="{F8A60E5F-B764-644B-906C-899DF4352ACC}"/>
              </a:ext>
            </a:extLst>
          </p:cNvPr>
          <p:cNvSpPr/>
          <p:nvPr/>
        </p:nvSpPr>
        <p:spPr>
          <a:xfrm>
            <a:off x="4880212" y="2938872"/>
            <a:ext cx="4023360" cy="1938992"/>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rPr>
              <a:t>la </a:t>
            </a:r>
            <a:r>
              <a:rPr lang="en-US" sz="2400" b="1" dirty="0" err="1">
                <a:solidFill>
                  <a:srgbClr val="C00000"/>
                </a:solidFill>
              </a:rPr>
              <a:t>disponibilité</a:t>
            </a:r>
            <a:r>
              <a:rPr lang="en-US" sz="2400" b="1" dirty="0">
                <a:solidFill>
                  <a:srgbClr val="C00000"/>
                </a:solidFill>
              </a:rPr>
              <a:t> de personnel </a:t>
            </a:r>
            <a:r>
              <a:rPr lang="en-US" sz="2400" b="1" dirty="0" err="1">
                <a:solidFill>
                  <a:srgbClr val="C00000"/>
                </a:solidFill>
              </a:rPr>
              <a:t>formé</a:t>
            </a:r>
            <a:r>
              <a:rPr lang="en-US" sz="2400" b="1" dirty="0">
                <a:solidFill>
                  <a:srgbClr val="C00000"/>
                </a:solidFill>
              </a:rPr>
              <a:t> et </a:t>
            </a:r>
            <a:r>
              <a:rPr lang="en-US" sz="2400" b="1" dirty="0" err="1">
                <a:solidFill>
                  <a:srgbClr val="C00000"/>
                </a:solidFill>
              </a:rPr>
              <a:t>équipé</a:t>
            </a:r>
            <a:r>
              <a:rPr lang="en-US" sz="2400" b="1" dirty="0">
                <a:solidFill>
                  <a:srgbClr val="C00000"/>
                </a:solidFill>
              </a:rPr>
              <a:t> est </a:t>
            </a:r>
            <a:r>
              <a:rPr lang="en-US" sz="2400" b="1" dirty="0" err="1">
                <a:solidFill>
                  <a:srgbClr val="C00000"/>
                </a:solidFill>
              </a:rPr>
              <a:t>fortement</a:t>
            </a:r>
            <a:r>
              <a:rPr lang="en-US" sz="2400" b="1" dirty="0">
                <a:solidFill>
                  <a:srgbClr val="C00000"/>
                </a:solidFill>
              </a:rPr>
              <a:t> </a:t>
            </a:r>
            <a:r>
              <a:rPr lang="en-US" sz="2400" b="1" dirty="0" err="1">
                <a:solidFill>
                  <a:srgbClr val="C00000"/>
                </a:solidFill>
              </a:rPr>
              <a:t>recommandée</a:t>
            </a:r>
            <a:r>
              <a:rPr lang="en-US" sz="2400" b="1" dirty="0">
                <a:solidFill>
                  <a:srgbClr val="C00000"/>
                </a:solidFill>
              </a:rPr>
              <a:t>, </a:t>
            </a:r>
            <a:r>
              <a:rPr lang="en-US" sz="2400" b="1" dirty="0" err="1">
                <a:solidFill>
                  <a:srgbClr val="C00000"/>
                </a:solidFill>
              </a:rPr>
              <a:t>voire</a:t>
            </a:r>
            <a:r>
              <a:rPr lang="en-US" sz="2400" b="1" dirty="0">
                <a:solidFill>
                  <a:srgbClr val="C00000"/>
                </a:solidFill>
              </a:rPr>
              <a:t> </a:t>
            </a:r>
            <a:r>
              <a:rPr lang="en-US" sz="2400" b="1" dirty="0" err="1">
                <a:solidFill>
                  <a:srgbClr val="C00000"/>
                </a:solidFill>
              </a:rPr>
              <a:t>nécessaire</a:t>
            </a:r>
            <a:endParaRPr lang="en-US" sz="2400" dirty="0">
              <a:solidFill>
                <a:srgbClr val="C00000"/>
              </a:solidFill>
            </a:endParaRPr>
          </a:p>
        </p:txBody>
      </p:sp>
      <p:sp>
        <p:nvSpPr>
          <p:cNvPr id="16" name="Slide Number Placeholder 1">
            <a:extLst>
              <a:ext uri="{FF2B5EF4-FFF2-40B4-BE49-F238E27FC236}">
                <a16:creationId xmlns:a16="http://schemas.microsoft.com/office/drawing/2014/main" xmlns="" id="{3813275F-F0A8-44C2-9CFC-A4ED1CFC09A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56</a:t>
            </a:fld>
            <a:endParaRPr lang="en-GB" dirty="0"/>
          </a:p>
        </p:txBody>
      </p:sp>
      <p:sp>
        <p:nvSpPr>
          <p:cNvPr id="19" name="Rectangle 18">
            <a:extLst>
              <a:ext uri="{FF2B5EF4-FFF2-40B4-BE49-F238E27FC236}">
                <a16:creationId xmlns:a16="http://schemas.microsoft.com/office/drawing/2014/main" xmlns="" id="{DF23A14C-E064-4618-A05A-6A1676001096}"/>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35</a:t>
            </a:r>
          </a:p>
          <a:p>
            <a:pPr algn="r">
              <a:lnSpc>
                <a:spcPct val="80000"/>
              </a:lnSpc>
            </a:pPr>
            <a:r>
              <a:rPr lang="en-GB" sz="2400" dirty="0" err="1">
                <a:latin typeface="Verdana" panose="020B0604030504040204" pitchFamily="34" charset="0"/>
                <a:ea typeface="Verdana" panose="020B0604030504040204" pitchFamily="34" charset="0"/>
              </a:rPr>
              <a:t>Réseau</a:t>
            </a:r>
            <a:r>
              <a:rPr lang="en-GB" sz="2400" dirty="0">
                <a:latin typeface="Verdana" panose="020B0604030504040204" pitchFamily="34" charset="0"/>
                <a:ea typeface="Verdana" panose="020B0604030504040204" pitchFamily="34" charset="0"/>
              </a:rPr>
              <a:t> 24/7</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a:p>
            <a:pPr algn="r" eaLnBrk="1" hangingPunct="1">
              <a:lnSpc>
                <a:spcPct val="80000"/>
              </a:lnSpc>
              <a:buFont typeface="Arial" charset="0"/>
              <a:buNone/>
            </a:pP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30703880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Text, letter&#10;&#10;Description automatically generated">
            <a:extLst>
              <a:ext uri="{FF2B5EF4-FFF2-40B4-BE49-F238E27FC236}">
                <a16:creationId xmlns:a16="http://schemas.microsoft.com/office/drawing/2014/main" xmlns="" id="{696261A4-1B8D-4CCD-9FFA-3F9A35B62768}"/>
              </a:ext>
            </a:extLst>
          </p:cNvPr>
          <p:cNvPicPr>
            <a:picLocks noChangeAspect="1"/>
          </p:cNvPicPr>
          <p:nvPr/>
        </p:nvPicPr>
        <p:blipFill>
          <a:blip r:embed="rId3"/>
          <a:stretch>
            <a:fillRect/>
          </a:stretch>
        </p:blipFill>
        <p:spPr>
          <a:xfrm>
            <a:off x="6650181" y="1134629"/>
            <a:ext cx="2133599" cy="5240263"/>
          </a:xfrm>
          <a:prstGeom prst="rect">
            <a:avLst/>
          </a:prstGeom>
        </p:spPr>
      </p:pic>
      <p:sp>
        <p:nvSpPr>
          <p:cNvPr id="12" name="Slide Number Placeholder 1">
            <a:extLst>
              <a:ext uri="{FF2B5EF4-FFF2-40B4-BE49-F238E27FC236}">
                <a16:creationId xmlns:a16="http://schemas.microsoft.com/office/drawing/2014/main" xmlns="" id="{3DB0A26D-87C8-4084-BD55-CD592D6D1E2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57</a:t>
            </a:fld>
            <a:endParaRPr lang="en-GB" dirty="0"/>
          </a:p>
        </p:txBody>
      </p:sp>
      <p:sp>
        <p:nvSpPr>
          <p:cNvPr id="16" name="Rectangle 15">
            <a:extLst>
              <a:ext uri="{FF2B5EF4-FFF2-40B4-BE49-F238E27FC236}">
                <a16:creationId xmlns:a16="http://schemas.microsoft.com/office/drawing/2014/main" xmlns="" id="{9FED6DA2-0014-42C6-B04D-F4C1D05441BD}"/>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35</a:t>
            </a:r>
          </a:p>
          <a:p>
            <a:pPr algn="r" eaLnBrk="1" hangingPunct="1">
              <a:lnSpc>
                <a:spcPct val="80000"/>
              </a:lnSpc>
              <a:buFont typeface="Arial" charset="0"/>
              <a:buNone/>
            </a:pPr>
            <a:r>
              <a:rPr lang="en-GB" sz="2400" dirty="0" err="1">
                <a:solidFill>
                  <a:schemeClr val="bg1"/>
                </a:solidFill>
                <a:latin typeface="Verdana" panose="020B0604030504040204" pitchFamily="34" charset="0"/>
                <a:ea typeface="Verdana" panose="020B0604030504040204" pitchFamily="34" charset="0"/>
                <a:cs typeface="Times New Roman" charset="0"/>
              </a:rPr>
              <a:t>Réseau</a:t>
            </a:r>
            <a:r>
              <a:rPr lang="en-GB" sz="2400" dirty="0">
                <a:solidFill>
                  <a:schemeClr val="bg1"/>
                </a:solidFill>
                <a:latin typeface="Verdana" panose="020B0604030504040204" pitchFamily="34" charset="0"/>
                <a:ea typeface="Verdana" panose="020B0604030504040204" pitchFamily="34" charset="0"/>
                <a:cs typeface="Times New Roman" charset="0"/>
              </a:rPr>
              <a:t> 24/7</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2" name="TextBox 1">
            <a:extLst>
              <a:ext uri="{FF2B5EF4-FFF2-40B4-BE49-F238E27FC236}">
                <a16:creationId xmlns:a16="http://schemas.microsoft.com/office/drawing/2014/main" xmlns="" id="{03D35AD4-9EEF-774B-A2F1-90C10C606FDC}"/>
              </a:ext>
            </a:extLst>
          </p:cNvPr>
          <p:cNvSpPr txBox="1"/>
          <p:nvPr/>
        </p:nvSpPr>
        <p:spPr>
          <a:xfrm>
            <a:off x="138547" y="1122927"/>
            <a:ext cx="5846617" cy="5770811"/>
          </a:xfrm>
          <a:prstGeom prst="rect">
            <a:avLst/>
          </a:prstGeom>
          <a:noFill/>
        </p:spPr>
        <p:txBody>
          <a:bodyPr wrap="square" rtlCol="0">
            <a:spAutoFit/>
          </a:bodyPr>
          <a:lstStyle/>
          <a:p>
            <a:r>
              <a:rPr lang="en-US" sz="900" dirty="0"/>
              <a:t>54.1 </a:t>
            </a:r>
            <a:r>
              <a:rPr lang="en-US" sz="900" dirty="0" err="1"/>
              <a:t>Département</a:t>
            </a:r>
            <a:r>
              <a:rPr lang="en-US" sz="900" dirty="0"/>
              <a:t> de la </a:t>
            </a:r>
            <a:r>
              <a:rPr lang="en-US" sz="900" dirty="0" err="1"/>
              <a:t>cybercriminalité</a:t>
            </a:r>
            <a:endParaRPr lang="en-US" sz="900" dirty="0"/>
          </a:p>
          <a:p>
            <a:r>
              <a:rPr lang="en-US" sz="900" dirty="0"/>
              <a:t>Service de </a:t>
            </a:r>
            <a:r>
              <a:rPr lang="en-US" sz="900" dirty="0" err="1"/>
              <a:t>lutte</a:t>
            </a:r>
            <a:r>
              <a:rPr lang="en-US" sz="900" dirty="0"/>
              <a:t> </a:t>
            </a:r>
            <a:r>
              <a:rPr lang="en-US" sz="900" dirty="0" err="1"/>
              <a:t>contre</a:t>
            </a:r>
            <a:r>
              <a:rPr lang="en-US" sz="900" dirty="0"/>
              <a:t> la </a:t>
            </a:r>
            <a:r>
              <a:rPr lang="en-US" sz="900" dirty="0" err="1"/>
              <a:t>criminalité</a:t>
            </a:r>
            <a:r>
              <a:rPr lang="en-US" sz="900" dirty="0"/>
              <a:t> </a:t>
            </a:r>
            <a:r>
              <a:rPr lang="en-US" sz="900" dirty="0" err="1"/>
              <a:t>organisée</a:t>
            </a:r>
            <a:r>
              <a:rPr lang="en-US" sz="900" dirty="0"/>
              <a:t>, </a:t>
            </a:r>
            <a:r>
              <a:rPr lang="en-US" sz="900" dirty="0" err="1"/>
              <a:t>ministère</a:t>
            </a:r>
            <a:r>
              <a:rPr lang="en-US" sz="900" dirty="0"/>
              <a:t> de </a:t>
            </a:r>
            <a:r>
              <a:rPr lang="en-US" sz="900" dirty="0" err="1"/>
              <a:t>l'intérieur</a:t>
            </a:r>
            <a:endParaRPr lang="en-US" sz="900" dirty="0"/>
          </a:p>
          <a:p>
            <a:endParaRPr lang="en-US" sz="900" dirty="0"/>
          </a:p>
          <a:p>
            <a:r>
              <a:rPr lang="en-US" sz="900" dirty="0" err="1"/>
              <a:t>Adresse</a:t>
            </a:r>
            <a:r>
              <a:rPr lang="en-US" sz="900" dirty="0"/>
              <a:t> </a:t>
            </a:r>
            <a:r>
              <a:rPr lang="en-US" sz="900" dirty="0" err="1"/>
              <a:t>postale</a:t>
            </a:r>
            <a:r>
              <a:rPr lang="en-US" sz="900" dirty="0"/>
              <a:t> : </a:t>
            </a:r>
            <a:r>
              <a:rPr lang="en-US" sz="900" dirty="0" err="1"/>
              <a:t>xxxxx</a:t>
            </a:r>
            <a:endParaRPr lang="en-US" sz="900" dirty="0"/>
          </a:p>
          <a:p>
            <a:r>
              <a:rPr lang="en-US" sz="900" dirty="0"/>
              <a:t>Belgrade, </a:t>
            </a:r>
            <a:r>
              <a:rPr lang="en-US" sz="900" dirty="0" err="1"/>
              <a:t>République</a:t>
            </a:r>
            <a:r>
              <a:rPr lang="en-US" sz="900" dirty="0"/>
              <a:t> de </a:t>
            </a:r>
            <a:r>
              <a:rPr lang="en-US" sz="900" dirty="0" err="1"/>
              <a:t>Serbie</a:t>
            </a:r>
            <a:endParaRPr lang="en-US" sz="900" dirty="0"/>
          </a:p>
          <a:p>
            <a:endParaRPr lang="en-US" sz="900" dirty="0"/>
          </a:p>
          <a:p>
            <a:r>
              <a:rPr lang="en-US" sz="900" dirty="0"/>
              <a:t>Contact : </a:t>
            </a:r>
          </a:p>
          <a:p>
            <a:r>
              <a:rPr lang="en-US" sz="900" dirty="0" err="1"/>
              <a:t>Tél</a:t>
            </a:r>
            <a:r>
              <a:rPr lang="en-US" sz="900" dirty="0"/>
              <a:t> : +381 XXX XXX XXX</a:t>
            </a:r>
          </a:p>
          <a:p>
            <a:r>
              <a:rPr lang="en-US" sz="900" dirty="0"/>
              <a:t>Fax : +381 XXX XXX XXX </a:t>
            </a:r>
          </a:p>
          <a:p>
            <a:r>
              <a:rPr lang="en-US" sz="900" dirty="0"/>
              <a:t>E-mail:24-7xxxx@xxx.gov.rs, </a:t>
            </a:r>
            <a:r>
              <a:rPr lang="en-US" sz="900" dirty="0" err="1"/>
              <a:t>vladimir.xxx@xxx.gov.rs</a:t>
            </a:r>
            <a:endParaRPr lang="en-US" sz="900" dirty="0"/>
          </a:p>
          <a:p>
            <a:endParaRPr lang="en-US" sz="900" dirty="0"/>
          </a:p>
          <a:p>
            <a:r>
              <a:rPr lang="en-US" sz="900" dirty="0"/>
              <a:t>M. Vladimir </a:t>
            </a:r>
            <a:r>
              <a:rPr lang="en-US" sz="900" dirty="0" err="1"/>
              <a:t>Vujic</a:t>
            </a:r>
            <a:r>
              <a:rPr lang="en-US" sz="900" dirty="0"/>
              <a:t> </a:t>
            </a:r>
          </a:p>
          <a:p>
            <a:r>
              <a:rPr lang="en-US" sz="900" dirty="0" err="1"/>
              <a:t>Inspecteur</a:t>
            </a:r>
            <a:r>
              <a:rPr lang="en-US" sz="900" dirty="0"/>
              <a:t> de police </a:t>
            </a:r>
          </a:p>
          <a:p>
            <a:r>
              <a:rPr lang="en-US" sz="900" dirty="0"/>
              <a:t>MOI R </a:t>
            </a:r>
            <a:r>
              <a:rPr lang="en-US" sz="900" dirty="0" err="1"/>
              <a:t>Serbie</a:t>
            </a:r>
            <a:r>
              <a:rPr lang="en-US" sz="900" dirty="0"/>
              <a:t> </a:t>
            </a:r>
          </a:p>
          <a:p>
            <a:r>
              <a:rPr lang="en-US" sz="900" dirty="0" err="1"/>
              <a:t>Département</a:t>
            </a:r>
            <a:r>
              <a:rPr lang="en-US" sz="900" dirty="0"/>
              <a:t> de la </a:t>
            </a:r>
            <a:r>
              <a:rPr lang="en-US" sz="900" dirty="0" err="1"/>
              <a:t>cybercriminalité</a:t>
            </a:r>
            <a:r>
              <a:rPr lang="en-US" sz="900" dirty="0"/>
              <a:t> </a:t>
            </a:r>
          </a:p>
          <a:p>
            <a:endParaRPr lang="en-US" sz="900" dirty="0"/>
          </a:p>
          <a:p>
            <a:r>
              <a:rPr lang="en-US" sz="900" dirty="0"/>
              <a:t>Description du contact : </a:t>
            </a:r>
          </a:p>
          <a:p>
            <a:endParaRPr lang="en-US" sz="900" dirty="0"/>
          </a:p>
          <a:p>
            <a:r>
              <a:rPr lang="en-US" sz="900" dirty="0" err="1"/>
              <a:t>République</a:t>
            </a:r>
            <a:r>
              <a:rPr lang="en-US" sz="900" dirty="0"/>
              <a:t> de </a:t>
            </a:r>
            <a:r>
              <a:rPr lang="en-US" sz="900" dirty="0" err="1"/>
              <a:t>Serbie</a:t>
            </a:r>
            <a:r>
              <a:rPr lang="en-US" sz="900" dirty="0"/>
              <a:t> : le Service de </a:t>
            </a:r>
            <a:r>
              <a:rPr lang="en-US" sz="900" dirty="0" err="1"/>
              <a:t>lutte</a:t>
            </a:r>
            <a:r>
              <a:rPr lang="en-US" sz="900" dirty="0"/>
              <a:t> </a:t>
            </a:r>
            <a:r>
              <a:rPr lang="en-US" sz="900" dirty="0" err="1"/>
              <a:t>contre</a:t>
            </a:r>
            <a:r>
              <a:rPr lang="en-US" sz="900" dirty="0"/>
              <a:t> la </a:t>
            </a:r>
            <a:r>
              <a:rPr lang="en-US" sz="900" dirty="0" err="1"/>
              <a:t>criminalité</a:t>
            </a:r>
            <a:r>
              <a:rPr lang="en-US" sz="900" dirty="0"/>
              <a:t> </a:t>
            </a:r>
            <a:r>
              <a:rPr lang="en-US" sz="900" dirty="0" err="1"/>
              <a:t>organisée</a:t>
            </a:r>
            <a:r>
              <a:rPr lang="en-US" sz="900" dirty="0"/>
              <a:t> et son </a:t>
            </a:r>
            <a:r>
              <a:rPr lang="en-US" sz="900" dirty="0" err="1"/>
              <a:t>département</a:t>
            </a:r>
            <a:r>
              <a:rPr lang="en-US" sz="900" dirty="0"/>
              <a:t> de </a:t>
            </a:r>
            <a:r>
              <a:rPr lang="en-US" sz="900" dirty="0" err="1"/>
              <a:t>lutte</a:t>
            </a:r>
            <a:r>
              <a:rPr lang="en-US" sz="900" dirty="0"/>
              <a:t> </a:t>
            </a:r>
            <a:r>
              <a:rPr lang="en-US" sz="900" dirty="0" err="1"/>
              <a:t>contre</a:t>
            </a:r>
            <a:r>
              <a:rPr lang="en-US" sz="900" dirty="0"/>
              <a:t> la </a:t>
            </a:r>
            <a:r>
              <a:rPr lang="en-US" sz="900" dirty="0" err="1"/>
              <a:t>cybercriminalité</a:t>
            </a:r>
            <a:r>
              <a:rPr lang="en-US" sz="900" dirty="0"/>
              <a:t> </a:t>
            </a:r>
          </a:p>
          <a:p>
            <a:r>
              <a:rPr lang="en-US" sz="900" dirty="0" err="1"/>
              <a:t>sont</a:t>
            </a:r>
            <a:r>
              <a:rPr lang="en-US" sz="900" dirty="0"/>
              <a:t> </a:t>
            </a:r>
            <a:r>
              <a:rPr lang="en-US" sz="900" dirty="0" err="1"/>
              <a:t>responsables</a:t>
            </a:r>
            <a:r>
              <a:rPr lang="en-US" sz="900" dirty="0"/>
              <a:t> de la </a:t>
            </a:r>
            <a:r>
              <a:rPr lang="en-US" sz="900" dirty="0" err="1"/>
              <a:t>lutte</a:t>
            </a:r>
            <a:r>
              <a:rPr lang="en-US" sz="900" dirty="0"/>
              <a:t> </a:t>
            </a:r>
            <a:r>
              <a:rPr lang="en-US" sz="900" dirty="0" err="1"/>
              <a:t>contre</a:t>
            </a:r>
            <a:r>
              <a:rPr lang="en-US" sz="900" dirty="0"/>
              <a:t> la </a:t>
            </a:r>
            <a:r>
              <a:rPr lang="en-US" sz="900" dirty="0" err="1"/>
              <a:t>cybercriminalité</a:t>
            </a:r>
            <a:r>
              <a:rPr lang="en-US" sz="900" dirty="0"/>
              <a:t> et le vol de </a:t>
            </a:r>
            <a:r>
              <a:rPr lang="en-US" sz="900" dirty="0" err="1"/>
              <a:t>propriété</a:t>
            </a:r>
            <a:r>
              <a:rPr lang="en-US" sz="900" dirty="0"/>
              <a:t> </a:t>
            </a:r>
            <a:r>
              <a:rPr lang="en-US" sz="900" dirty="0" err="1"/>
              <a:t>intellectuelle</a:t>
            </a:r>
            <a:r>
              <a:rPr lang="en-US" sz="900" dirty="0"/>
              <a:t>. </a:t>
            </a:r>
            <a:r>
              <a:rPr lang="en-US" sz="900" dirty="0" err="1"/>
              <a:t>Ils</a:t>
            </a:r>
            <a:r>
              <a:rPr lang="en-US" sz="900" dirty="0"/>
              <a:t> </a:t>
            </a:r>
            <a:r>
              <a:rPr lang="en-US" sz="900" dirty="0" err="1"/>
              <a:t>possèdent</a:t>
            </a:r>
            <a:r>
              <a:rPr lang="en-US" sz="900" dirty="0"/>
              <a:t> </a:t>
            </a:r>
            <a:r>
              <a:rPr lang="en-US" sz="900" dirty="0" err="1"/>
              <a:t>une</a:t>
            </a:r>
            <a:r>
              <a:rPr lang="en-US" sz="900" dirty="0"/>
              <a:t> expertise </a:t>
            </a:r>
            <a:r>
              <a:rPr lang="en-US" sz="900" dirty="0" err="1"/>
              <a:t>en</a:t>
            </a:r>
            <a:r>
              <a:rPr lang="en-US" sz="900" dirty="0"/>
              <a:t> </a:t>
            </a:r>
          </a:p>
          <a:p>
            <a:r>
              <a:rPr lang="en-US" sz="900" dirty="0"/>
              <a:t>matière </a:t>
            </a:r>
            <a:r>
              <a:rPr lang="en-US" sz="900" dirty="0" err="1"/>
              <a:t>d'assistance</a:t>
            </a:r>
            <a:r>
              <a:rPr lang="en-US" sz="900" dirty="0"/>
              <a:t> </a:t>
            </a:r>
            <a:r>
              <a:rPr lang="en-US" sz="900" dirty="0" err="1"/>
              <a:t>internationale</a:t>
            </a:r>
            <a:r>
              <a:rPr lang="en-US" sz="900" dirty="0"/>
              <a:t> et </a:t>
            </a:r>
            <a:r>
              <a:rPr lang="en-US" sz="900" dirty="0" err="1"/>
              <a:t>possèdent</a:t>
            </a:r>
            <a:r>
              <a:rPr lang="en-US" sz="900" dirty="0"/>
              <a:t> </a:t>
            </a:r>
            <a:r>
              <a:rPr lang="en-US" sz="900" dirty="0" err="1"/>
              <a:t>également</a:t>
            </a:r>
            <a:r>
              <a:rPr lang="en-US" sz="900" dirty="0"/>
              <a:t> des </a:t>
            </a:r>
            <a:r>
              <a:rPr lang="en-US" sz="900" dirty="0" err="1"/>
              <a:t>connaissances</a:t>
            </a:r>
            <a:r>
              <a:rPr lang="en-US" sz="900" dirty="0"/>
              <a:t> </a:t>
            </a:r>
            <a:r>
              <a:rPr lang="en-US" sz="900" dirty="0" err="1"/>
              <a:t>approfondies</a:t>
            </a:r>
            <a:r>
              <a:rPr lang="en-US" sz="900" dirty="0"/>
              <a:t> </a:t>
            </a:r>
            <a:r>
              <a:rPr lang="en-US" sz="900" dirty="0" err="1"/>
              <a:t>en</a:t>
            </a:r>
            <a:r>
              <a:rPr lang="en-US" sz="900" dirty="0"/>
              <a:t> </a:t>
            </a:r>
            <a:r>
              <a:rPr lang="en-US" sz="900" dirty="0" err="1"/>
              <a:t>informatique</a:t>
            </a:r>
            <a:r>
              <a:rPr lang="en-US" sz="900" dirty="0"/>
              <a:t>. </a:t>
            </a:r>
          </a:p>
          <a:p>
            <a:endParaRPr lang="en-US" sz="900" dirty="0"/>
          </a:p>
          <a:p>
            <a:r>
              <a:rPr lang="en-US" sz="900" dirty="0"/>
              <a:t>Que dire </a:t>
            </a:r>
            <a:r>
              <a:rPr lang="en-US" sz="900" dirty="0" err="1"/>
              <a:t>lorsque</a:t>
            </a:r>
            <a:r>
              <a:rPr lang="en-US" sz="900" dirty="0"/>
              <a:t> </a:t>
            </a:r>
            <a:r>
              <a:rPr lang="en-US" sz="900" dirty="0" err="1"/>
              <a:t>l'on</a:t>
            </a:r>
            <a:r>
              <a:rPr lang="en-US" sz="900" dirty="0"/>
              <a:t> </a:t>
            </a:r>
            <a:r>
              <a:rPr lang="en-US" sz="900" dirty="0" err="1"/>
              <a:t>appelle</a:t>
            </a:r>
            <a:r>
              <a:rPr lang="en-US" sz="900" dirty="0"/>
              <a:t> le </a:t>
            </a:r>
            <a:r>
              <a:rPr lang="en-US" sz="900" dirty="0" err="1"/>
              <a:t>numéro</a:t>
            </a:r>
            <a:r>
              <a:rPr lang="en-US" sz="900" dirty="0"/>
              <a:t> de contact : </a:t>
            </a:r>
            <a:r>
              <a:rPr lang="en-US" sz="900" dirty="0" err="1"/>
              <a:t>Indiquez</a:t>
            </a:r>
            <a:r>
              <a:rPr lang="en-US" sz="900" dirty="0"/>
              <a:t> le nom de la </a:t>
            </a:r>
            <a:r>
              <a:rPr lang="en-US" sz="900" dirty="0" err="1"/>
              <a:t>personne</a:t>
            </a:r>
            <a:r>
              <a:rPr lang="en-US" sz="900" dirty="0"/>
              <a:t> qui </a:t>
            </a:r>
            <a:r>
              <a:rPr lang="en-US" sz="900" dirty="0" err="1"/>
              <a:t>appelle</a:t>
            </a:r>
            <a:r>
              <a:rPr lang="en-US" sz="900" dirty="0"/>
              <a:t>, le nom exact de</a:t>
            </a:r>
          </a:p>
          <a:p>
            <a:r>
              <a:rPr lang="en-US" sz="900" dirty="0"/>
              <a:t> </a:t>
            </a:r>
            <a:r>
              <a:rPr lang="en-US" sz="900" dirty="0" err="1"/>
              <a:t>l'autorité</a:t>
            </a:r>
            <a:r>
              <a:rPr lang="en-US" sz="900" dirty="0"/>
              <a:t>/du bureau </a:t>
            </a:r>
            <a:r>
              <a:rPr lang="en-US" sz="900" dirty="0" err="1"/>
              <a:t>auquel</a:t>
            </a:r>
            <a:r>
              <a:rPr lang="en-US" sz="900" dirty="0"/>
              <a:t> il </a:t>
            </a:r>
            <a:r>
              <a:rPr lang="en-US" sz="900" dirty="0" err="1"/>
              <a:t>appartient</a:t>
            </a:r>
            <a:r>
              <a:rPr lang="en-US" sz="900" dirty="0"/>
              <a:t>, </a:t>
            </a:r>
            <a:r>
              <a:rPr lang="en-US" sz="900" dirty="0" err="1"/>
              <a:t>en</a:t>
            </a:r>
            <a:r>
              <a:rPr lang="en-US" sz="900" dirty="0"/>
              <a:t> </a:t>
            </a:r>
            <a:r>
              <a:rPr lang="en-US" sz="900" dirty="0" err="1"/>
              <a:t>cas</a:t>
            </a:r>
            <a:r>
              <a:rPr lang="en-US" sz="900" dirty="0"/>
              <a:t> </a:t>
            </a:r>
            <a:r>
              <a:rPr lang="en-US" sz="900" dirty="0" err="1"/>
              <a:t>d'urgence</a:t>
            </a:r>
            <a:r>
              <a:rPr lang="en-US" sz="900" dirty="0"/>
              <a:t>, un </a:t>
            </a:r>
            <a:r>
              <a:rPr lang="en-US" sz="900" dirty="0" err="1"/>
              <a:t>bref</a:t>
            </a:r>
            <a:r>
              <a:rPr lang="en-US" sz="900" dirty="0"/>
              <a:t> résumé de </a:t>
            </a:r>
            <a:r>
              <a:rPr lang="en-US" sz="900" dirty="0" err="1"/>
              <a:t>l'affaire</a:t>
            </a:r>
            <a:r>
              <a:rPr lang="en-US" sz="900" dirty="0"/>
              <a:t>, </a:t>
            </a:r>
            <a:r>
              <a:rPr lang="en-US" sz="900" dirty="0" err="1"/>
              <a:t>ainsi</a:t>
            </a:r>
            <a:r>
              <a:rPr lang="en-US" sz="900" dirty="0"/>
              <a:t> que </a:t>
            </a:r>
            <a:r>
              <a:rPr lang="en-US" sz="900" dirty="0" err="1"/>
              <a:t>toute</a:t>
            </a:r>
            <a:r>
              <a:rPr lang="en-US" sz="900" dirty="0"/>
              <a:t> </a:t>
            </a:r>
            <a:r>
              <a:rPr lang="en-US" sz="900" dirty="0" err="1"/>
              <a:t>donnée</a:t>
            </a:r>
            <a:r>
              <a:rPr lang="en-US" sz="900" dirty="0"/>
              <a:t> </a:t>
            </a:r>
          </a:p>
          <a:p>
            <a:r>
              <a:rPr lang="en-US" sz="900" dirty="0" err="1"/>
              <a:t>importante</a:t>
            </a:r>
            <a:r>
              <a:rPr lang="en-US" sz="900" dirty="0"/>
              <a:t> pour </a:t>
            </a:r>
            <a:r>
              <a:rPr lang="en-US" sz="900" dirty="0" err="1"/>
              <a:t>l'autorité</a:t>
            </a:r>
            <a:r>
              <a:rPr lang="en-US" sz="900" dirty="0"/>
              <a:t> </a:t>
            </a:r>
            <a:r>
              <a:rPr lang="en-US" sz="900" dirty="0" err="1"/>
              <a:t>requérante</a:t>
            </a:r>
            <a:r>
              <a:rPr lang="en-US" sz="900" dirty="0"/>
              <a:t>. </a:t>
            </a:r>
          </a:p>
          <a:p>
            <a:endParaRPr lang="en-US" sz="900" dirty="0"/>
          </a:p>
          <a:p>
            <a:r>
              <a:rPr lang="en-US" sz="900" dirty="0" err="1"/>
              <a:t>Capacités</a:t>
            </a:r>
            <a:r>
              <a:rPr lang="en-US" sz="900" dirty="0"/>
              <a:t> </a:t>
            </a:r>
            <a:r>
              <a:rPr lang="en-US" sz="900" dirty="0" err="1"/>
              <a:t>linguistiques</a:t>
            </a:r>
            <a:r>
              <a:rPr lang="en-US" sz="900" dirty="0"/>
              <a:t> du contact : </a:t>
            </a:r>
            <a:r>
              <a:rPr lang="en-US" sz="900" dirty="0" err="1"/>
              <a:t>Serbe</a:t>
            </a:r>
            <a:r>
              <a:rPr lang="en-US" sz="900" dirty="0"/>
              <a:t> et anglais</a:t>
            </a:r>
          </a:p>
          <a:p>
            <a:endParaRPr lang="en-US" sz="900" dirty="0"/>
          </a:p>
          <a:p>
            <a:r>
              <a:rPr lang="en-US" sz="900" dirty="0" err="1"/>
              <a:t>Fuseau</a:t>
            </a:r>
            <a:r>
              <a:rPr lang="en-US" sz="900" dirty="0"/>
              <a:t> </a:t>
            </a:r>
            <a:r>
              <a:rPr lang="en-US" sz="900" dirty="0" err="1"/>
              <a:t>horaire</a:t>
            </a:r>
            <a:r>
              <a:rPr lang="en-US" sz="900" dirty="0"/>
              <a:t> : UTC/GMT+ 3 </a:t>
            </a:r>
            <a:r>
              <a:rPr lang="en-US" sz="900" dirty="0" err="1"/>
              <a:t>heures</a:t>
            </a:r>
            <a:endParaRPr lang="en-US" sz="900" dirty="0"/>
          </a:p>
          <a:p>
            <a:endParaRPr lang="en-US" sz="900" dirty="0"/>
          </a:p>
          <a:p>
            <a:r>
              <a:rPr lang="en-US" sz="900" dirty="0"/>
              <a:t>54.2 Bureau </a:t>
            </a:r>
            <a:r>
              <a:rPr lang="en-US" sz="900" dirty="0" err="1"/>
              <a:t>spécial</a:t>
            </a:r>
            <a:r>
              <a:rPr lang="en-US" sz="900" dirty="0"/>
              <a:t> du procureur pour la </a:t>
            </a:r>
            <a:r>
              <a:rPr lang="en-US" sz="900" dirty="0" err="1"/>
              <a:t>criminalité</a:t>
            </a:r>
            <a:r>
              <a:rPr lang="en-US" sz="900" dirty="0"/>
              <a:t> de haute </a:t>
            </a:r>
            <a:r>
              <a:rPr lang="en-US" sz="900" dirty="0" err="1"/>
              <a:t>technologie</a:t>
            </a:r>
            <a:r>
              <a:rPr lang="en-US" sz="900" dirty="0"/>
              <a:t> de </a:t>
            </a:r>
            <a:r>
              <a:rPr lang="en-US" sz="900" dirty="0" err="1"/>
              <a:t>Serbie</a:t>
            </a:r>
            <a:r>
              <a:rPr lang="en-US" sz="900" dirty="0"/>
              <a:t> </a:t>
            </a:r>
          </a:p>
          <a:p>
            <a:endParaRPr lang="en-US" sz="900" dirty="0"/>
          </a:p>
          <a:p>
            <a:r>
              <a:rPr lang="en-US" sz="900" dirty="0" err="1"/>
              <a:t>Adresse</a:t>
            </a:r>
            <a:r>
              <a:rPr lang="en-US" sz="900" dirty="0"/>
              <a:t> </a:t>
            </a:r>
            <a:r>
              <a:rPr lang="en-US" sz="900" dirty="0" err="1"/>
              <a:t>postale</a:t>
            </a:r>
            <a:r>
              <a:rPr lang="en-US" sz="900" dirty="0"/>
              <a:t> : </a:t>
            </a:r>
          </a:p>
          <a:p>
            <a:endParaRPr lang="en-US" sz="900" dirty="0"/>
          </a:p>
          <a:p>
            <a:r>
              <a:rPr lang="en-US" sz="900" dirty="0" err="1"/>
              <a:t>Nemanjina</a:t>
            </a:r>
            <a:r>
              <a:rPr lang="en-US" sz="900" dirty="0"/>
              <a:t> 22-26, 11000, Belgrade</a:t>
            </a:r>
          </a:p>
          <a:p>
            <a:r>
              <a:rPr lang="en-US" sz="900" dirty="0" err="1"/>
              <a:t>République</a:t>
            </a:r>
            <a:r>
              <a:rPr lang="en-US" sz="900" dirty="0"/>
              <a:t> de </a:t>
            </a:r>
            <a:r>
              <a:rPr lang="en-US" sz="900" dirty="0" err="1"/>
              <a:t>Serbie</a:t>
            </a:r>
            <a:endParaRPr lang="en-US" sz="900" dirty="0"/>
          </a:p>
          <a:p>
            <a:endParaRPr lang="en-US" sz="900" dirty="0"/>
          </a:p>
          <a:p>
            <a:r>
              <a:rPr lang="en-US" sz="900" dirty="0"/>
              <a:t>Contact : </a:t>
            </a:r>
          </a:p>
          <a:p>
            <a:endParaRPr lang="en-US" dirty="0"/>
          </a:p>
        </p:txBody>
      </p:sp>
    </p:spTree>
    <p:extLst>
      <p:ext uri="{BB962C8B-B14F-4D97-AF65-F5344CB8AC3E}">
        <p14:creationId xmlns:p14="http://schemas.microsoft.com/office/powerpoint/2010/main" val="31389679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58</a:t>
            </a:fld>
            <a:endParaRPr lang="en-GB" dirty="0"/>
          </a:p>
        </p:txBody>
      </p:sp>
    </p:spTree>
    <p:extLst>
      <p:ext uri="{BB962C8B-B14F-4D97-AF65-F5344CB8AC3E}">
        <p14:creationId xmlns:p14="http://schemas.microsoft.com/office/powerpoint/2010/main" val="4285843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9490" y="4156754"/>
            <a:ext cx="8525021" cy="496161"/>
          </a:xfrm>
          <a:prstGeom prst="rect">
            <a:avLst/>
          </a:prstGeom>
        </p:spPr>
        <p:txBody>
          <a:bodyPr wrap="square">
            <a:spAutoFit/>
          </a:bodyPr>
          <a:lstStyle/>
          <a:p>
            <a:pPr eaLnBrk="1" hangingPunct="1">
              <a:lnSpc>
                <a:spcPct val="80000"/>
              </a:lnSpc>
            </a:pPr>
            <a:r>
              <a:rPr lang="en-GB" sz="3200" b="1" dirty="0">
                <a:ea typeface="ＭＳ Ｐゴシック" charset="0"/>
              </a:rPr>
              <a:t>Résumé</a:t>
            </a:r>
            <a:endParaRPr lang="en-GB" sz="3200" b="1" dirty="0"/>
          </a:p>
        </p:txBody>
      </p:sp>
      <p:sp>
        <p:nvSpPr>
          <p:cNvPr id="11" name="Text Placeholder 2">
            <a:extLst>
              <a:ext uri="{FF2B5EF4-FFF2-40B4-BE49-F238E27FC236}">
                <a16:creationId xmlns:a16="http://schemas.microsoft.com/office/drawing/2014/main" xmlns=""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Concepts de base de la </a:t>
            </a:r>
            <a:r>
              <a:rPr lang="en-GB" sz="2000" dirty="0" err="1">
                <a:solidFill>
                  <a:schemeClr val="tx1">
                    <a:tint val="75000"/>
                  </a:schemeClr>
                </a:solidFill>
              </a:rPr>
              <a:t>coopération</a:t>
            </a:r>
            <a:r>
              <a:rPr lang="en-GB" sz="2000" dirty="0">
                <a:solidFill>
                  <a:schemeClr val="tx1">
                    <a:tint val="75000"/>
                  </a:schemeClr>
                </a:solidFill>
              </a:rPr>
              <a:t> </a:t>
            </a:r>
            <a:r>
              <a:rPr lang="en-GB" sz="2000" dirty="0" err="1">
                <a:solidFill>
                  <a:schemeClr val="tx1">
                    <a:tint val="75000"/>
                  </a:schemeClr>
                </a:solidFill>
              </a:rPr>
              <a:t>internationale</a:t>
            </a:r>
            <a:endParaRPr lang="en-GB" sz="2000" dirty="0">
              <a:solidFill>
                <a:schemeClr val="tx1">
                  <a:tint val="75000"/>
                </a:schemeClr>
              </a:solidFill>
            </a:endParaRPr>
          </a:p>
        </p:txBody>
      </p:sp>
      <p:sp>
        <p:nvSpPr>
          <p:cNvPr id="16" name="Rectangle 15">
            <a:extLst>
              <a:ext uri="{FF2B5EF4-FFF2-40B4-BE49-F238E27FC236}">
                <a16:creationId xmlns:a16="http://schemas.microsoft.com/office/drawing/2014/main" xmlns=""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err="1">
                <a:latin typeface="Verdana" panose="020B0604030504040204" pitchFamily="34" charset="0"/>
                <a:ea typeface="Verdana" panose="020B0604030504040204" pitchFamily="34" charset="0"/>
                <a:cs typeface="ＭＳ Ｐゴシック" charset="0"/>
              </a:rPr>
              <a:t>Cinquième</a:t>
            </a:r>
            <a:r>
              <a:rPr lang="en-GB" sz="3200" dirty="0">
                <a:latin typeface="Verdana" panose="020B0604030504040204" pitchFamily="34" charset="0"/>
                <a:ea typeface="Verdana" panose="020B0604030504040204" pitchFamily="34" charset="0"/>
                <a:cs typeface="ＭＳ Ｐゴシック" charset="0"/>
              </a:rPr>
              <a:t> </a:t>
            </a:r>
            <a:r>
              <a:rPr lang="en-GB" sz="3200" dirty="0" err="1">
                <a:latin typeface="Verdana" panose="020B0604030504040204" pitchFamily="34" charset="0"/>
                <a:ea typeface="Verdana" panose="020B0604030504040204" pitchFamily="34" charset="0"/>
                <a:cs typeface="ＭＳ Ｐゴシック" charset="0"/>
              </a:rPr>
              <a:t>partie</a:t>
            </a:r>
            <a:endParaRPr lang="en-GB" sz="3200" dirty="0">
              <a:latin typeface="Verdana" panose="020B0604030504040204" pitchFamily="34" charset="0"/>
              <a:ea typeface="Verdana" panose="020B0604030504040204" pitchFamily="34" charset="0"/>
              <a:cs typeface="ＭＳ Ｐゴシック" charset="0"/>
            </a:endParaRPr>
          </a:p>
        </p:txBody>
      </p:sp>
      <p:sp>
        <p:nvSpPr>
          <p:cNvPr id="12" name="Slide Number Placeholder 1">
            <a:extLst>
              <a:ext uri="{FF2B5EF4-FFF2-40B4-BE49-F238E27FC236}">
                <a16:creationId xmlns:a16="http://schemas.microsoft.com/office/drawing/2014/main" xmlns="" id="{04E39903-0793-4ADE-8CAD-600F8E42F20A}"/>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59</a:t>
            </a:fld>
            <a:endParaRPr lang="en-GB" dirty="0"/>
          </a:p>
        </p:txBody>
      </p:sp>
    </p:spTree>
    <p:extLst>
      <p:ext uri="{BB962C8B-B14F-4D97-AF65-F5344CB8AC3E}">
        <p14:creationId xmlns:p14="http://schemas.microsoft.com/office/powerpoint/2010/main" val="4167691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83365"/>
            <a:ext cx="2133600" cy="274635"/>
          </a:xfrm>
        </p:spPr>
        <p:txBody>
          <a:bodyPr/>
          <a:lstStyle/>
          <a:p>
            <a:fld id="{B517EF97-6CC0-48A9-BC0E-433EC7B55211}" type="slidenum">
              <a:rPr lang="en-GB" smtClean="0"/>
              <a:pPr/>
              <a:t>6</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La dimension </a:t>
            </a:r>
            <a:r>
              <a:rPr lang="en-GB" sz="3200" dirty="0" err="1">
                <a:latin typeface="Verdana" panose="020B0604030504040204" pitchFamily="34" charset="0"/>
                <a:ea typeface="Verdana" panose="020B0604030504040204" pitchFamily="34" charset="0"/>
                <a:cs typeface="ＭＳ Ｐゴシック" charset="0"/>
              </a:rPr>
              <a:t>internationale</a:t>
            </a:r>
            <a:r>
              <a:rPr lang="en-GB" sz="3200" dirty="0">
                <a:latin typeface="Verdana" panose="020B0604030504040204" pitchFamily="34" charset="0"/>
                <a:ea typeface="Verdana" panose="020B0604030504040204" pitchFamily="34" charset="0"/>
                <a:cs typeface="ＭＳ Ｐゴシック" charset="0"/>
              </a:rPr>
              <a:t> de la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88522" y="1967727"/>
            <a:ext cx="4629222" cy="4493538"/>
          </a:xfrm>
          <a:prstGeom prst="rect">
            <a:avLst/>
          </a:prstGeom>
        </p:spPr>
        <p:txBody>
          <a:bodyPr wrap="square">
            <a:spAutoFit/>
          </a:bodyPr>
          <a:lstStyle/>
          <a:p>
            <a:pPr marL="514350" indent="-514350">
              <a:buAutoNum type="arabicPeriod"/>
            </a:pPr>
            <a:r>
              <a:rPr lang="en-GB" sz="2600" b="1" dirty="0">
                <a:solidFill>
                  <a:srgbClr val="C00000"/>
                </a:solidFill>
              </a:rPr>
              <a:t>La localisation d'un crime : </a:t>
            </a:r>
            <a:r>
              <a:rPr lang="en-GB" sz="2600" b="1" dirty="0" err="1">
                <a:solidFill>
                  <a:srgbClr val="C00000"/>
                </a:solidFill>
              </a:rPr>
              <a:t>où</a:t>
            </a:r>
            <a:r>
              <a:rPr lang="en-GB" sz="2600" b="1" dirty="0">
                <a:solidFill>
                  <a:srgbClr val="C00000"/>
                </a:solidFill>
              </a:rPr>
              <a:t> a-t-il </a:t>
            </a:r>
            <a:r>
              <a:rPr lang="en-GB" sz="2600" b="1" dirty="0" err="1">
                <a:solidFill>
                  <a:srgbClr val="C00000"/>
                </a:solidFill>
              </a:rPr>
              <a:t>été</a:t>
            </a:r>
            <a:r>
              <a:rPr lang="en-GB" sz="2600" b="1" dirty="0">
                <a:solidFill>
                  <a:srgbClr val="C00000"/>
                </a:solidFill>
              </a:rPr>
              <a:t> commis ?</a:t>
            </a:r>
          </a:p>
          <a:p>
            <a:pPr marL="514350" indent="-514350">
              <a:buAutoNum type="arabicPeriod"/>
            </a:pPr>
            <a:endParaRPr lang="en-GB" sz="2600" b="1" dirty="0">
              <a:solidFill>
                <a:srgbClr val="C00000"/>
              </a:solidFill>
            </a:endParaRPr>
          </a:p>
          <a:p>
            <a:pPr marL="514350" indent="-514350">
              <a:buFont typeface="Arial" panose="020B0604020202020204" pitchFamily="34" charset="0"/>
              <a:buChar char="•"/>
            </a:pPr>
            <a:r>
              <a:rPr lang="en-GB" sz="2600" b="1" dirty="0" err="1"/>
              <a:t>Quelles</a:t>
            </a:r>
            <a:r>
              <a:rPr lang="en-GB" sz="2600" b="1" dirty="0"/>
              <a:t> </a:t>
            </a:r>
            <a:r>
              <a:rPr lang="en-GB" sz="2600" b="1" dirty="0" err="1"/>
              <a:t>sont</a:t>
            </a:r>
            <a:r>
              <a:rPr lang="en-GB" sz="2600" b="1" dirty="0"/>
              <a:t> les </a:t>
            </a:r>
            <a:r>
              <a:rPr lang="en-GB" sz="2600" b="1" dirty="0" err="1"/>
              <a:t>informations</a:t>
            </a:r>
            <a:r>
              <a:rPr lang="en-GB" sz="2600" b="1" dirty="0"/>
              <a:t> </a:t>
            </a:r>
            <a:r>
              <a:rPr lang="en-GB" sz="2600" b="1" dirty="0" err="1"/>
              <a:t>ou</a:t>
            </a:r>
            <a:r>
              <a:rPr lang="en-GB" sz="2600" b="1" dirty="0"/>
              <a:t> les </a:t>
            </a:r>
            <a:r>
              <a:rPr lang="en-GB" sz="2600" b="1" dirty="0" err="1"/>
              <a:t>preuves</a:t>
            </a:r>
            <a:r>
              <a:rPr lang="en-GB" sz="2600" b="1" dirty="0"/>
              <a:t> dont nous </a:t>
            </a:r>
            <a:r>
              <a:rPr lang="en-GB" sz="2600" b="1" dirty="0" err="1"/>
              <a:t>disposons</a:t>
            </a:r>
            <a:r>
              <a:rPr lang="en-GB" sz="2600" b="1" dirty="0"/>
              <a:t> sur le lieu de la </a:t>
            </a:r>
            <a:r>
              <a:rPr lang="en-GB" sz="2600" b="1" dirty="0" err="1"/>
              <a:t>perpétration</a:t>
            </a:r>
            <a:r>
              <a:rPr lang="en-GB" sz="2600" b="1" dirty="0"/>
              <a:t> ?</a:t>
            </a:r>
          </a:p>
          <a:p>
            <a:pPr marL="514350" indent="-514350">
              <a:buFont typeface="Arial" panose="020B0604020202020204" pitchFamily="34" charset="0"/>
              <a:buChar char="•"/>
            </a:pPr>
            <a:endParaRPr lang="en-GB" sz="2600" b="1" dirty="0"/>
          </a:p>
          <a:p>
            <a:pPr marL="514350" indent="-514350">
              <a:buFont typeface="Arial" panose="020B0604020202020204" pitchFamily="34" charset="0"/>
              <a:buChar char="•"/>
            </a:pPr>
            <a:r>
              <a:rPr lang="en-GB" sz="2600" b="1" dirty="0"/>
              <a:t>Quelle </a:t>
            </a:r>
            <a:r>
              <a:rPr lang="en-GB" sz="2600" b="1" dirty="0" err="1"/>
              <a:t>autorité</a:t>
            </a:r>
            <a:r>
              <a:rPr lang="en-GB" sz="2600" b="1" dirty="0"/>
              <a:t> doit </a:t>
            </a:r>
            <a:r>
              <a:rPr lang="en-GB" sz="2600" b="1" dirty="0" err="1"/>
              <a:t>être</a:t>
            </a:r>
            <a:r>
              <a:rPr lang="en-GB" sz="2600" b="1" dirty="0"/>
              <a:t> </a:t>
            </a:r>
            <a:r>
              <a:rPr lang="en-GB" sz="2600" b="1" dirty="0" err="1"/>
              <a:t>contactée</a:t>
            </a:r>
            <a:r>
              <a:rPr lang="en-GB" sz="2600" b="1" dirty="0"/>
              <a:t> pour </a:t>
            </a:r>
            <a:r>
              <a:rPr lang="en-GB" sz="2600" b="1" dirty="0" err="1"/>
              <a:t>obtenir</a:t>
            </a:r>
            <a:r>
              <a:rPr lang="en-GB" sz="2600" b="1" dirty="0"/>
              <a:t> de </a:t>
            </a:r>
            <a:r>
              <a:rPr lang="en-GB" sz="2600" b="1" dirty="0" err="1"/>
              <a:t>l'aide</a:t>
            </a:r>
            <a:r>
              <a:rPr lang="en-GB" sz="2600" b="1" dirty="0"/>
              <a:t> et comment le faire ?</a:t>
            </a:r>
            <a:endParaRPr lang="en-GB" sz="2600" dirty="0"/>
          </a:p>
        </p:txBody>
      </p:sp>
      <p:sp>
        <p:nvSpPr>
          <p:cNvPr id="7" name="Rectangle 6">
            <a:extLst>
              <a:ext uri="{FF2B5EF4-FFF2-40B4-BE49-F238E27FC236}">
                <a16:creationId xmlns:a16="http://schemas.microsoft.com/office/drawing/2014/main" xmlns="" id="{DBE60575-DD4A-B441-877C-92F4E7FF41F7}"/>
              </a:ext>
            </a:extLst>
          </p:cNvPr>
          <p:cNvSpPr/>
          <p:nvPr/>
        </p:nvSpPr>
        <p:spPr>
          <a:xfrm>
            <a:off x="4872310" y="1995883"/>
            <a:ext cx="4183168" cy="4401205"/>
          </a:xfrm>
          <a:prstGeom prst="rect">
            <a:avLst/>
          </a:prstGeom>
        </p:spPr>
        <p:txBody>
          <a:bodyPr wrap="square">
            <a:spAutoFit/>
          </a:bodyPr>
          <a:lstStyle/>
          <a:p>
            <a:r>
              <a:rPr lang="en-GB" sz="2800" b="1" dirty="0">
                <a:solidFill>
                  <a:srgbClr val="C00000"/>
                </a:solidFill>
              </a:rPr>
              <a:t>2. Compétence : qui </a:t>
            </a:r>
            <a:r>
              <a:rPr lang="en-GB" sz="2800" b="1" dirty="0" err="1">
                <a:solidFill>
                  <a:srgbClr val="C00000"/>
                </a:solidFill>
              </a:rPr>
              <a:t>va</a:t>
            </a:r>
            <a:r>
              <a:rPr lang="en-GB" sz="2800" b="1" dirty="0">
                <a:solidFill>
                  <a:srgbClr val="C00000"/>
                </a:solidFill>
              </a:rPr>
              <a:t> se charger de </a:t>
            </a:r>
            <a:r>
              <a:rPr lang="en-GB" sz="2800" b="1" dirty="0" err="1">
                <a:solidFill>
                  <a:srgbClr val="C00000"/>
                </a:solidFill>
              </a:rPr>
              <a:t>l'affaire</a:t>
            </a:r>
            <a:r>
              <a:rPr lang="en-GB" sz="2800" b="1" dirty="0">
                <a:solidFill>
                  <a:srgbClr val="C00000"/>
                </a:solidFill>
              </a:rPr>
              <a:t> ?</a:t>
            </a:r>
          </a:p>
          <a:p>
            <a:endParaRPr lang="en-GB" sz="2800" b="1" dirty="0">
              <a:solidFill>
                <a:srgbClr val="C00000"/>
              </a:solidFill>
            </a:endParaRPr>
          </a:p>
          <a:p>
            <a:pPr marL="457200" indent="-457200">
              <a:buFont typeface="Arial" panose="020B0604020202020204" pitchFamily="34" charset="0"/>
              <a:buChar char="•"/>
            </a:pPr>
            <a:r>
              <a:rPr lang="en-GB" sz="2800" b="1" dirty="0"/>
              <a:t>Quelle est </a:t>
            </a:r>
            <a:r>
              <a:rPr lang="en-GB" sz="2800" b="1" dirty="0" err="1"/>
              <a:t>l'autorité</a:t>
            </a:r>
            <a:r>
              <a:rPr lang="en-GB" sz="2800" b="1" dirty="0"/>
              <a:t> </a:t>
            </a:r>
            <a:r>
              <a:rPr lang="en-GB" sz="2800" b="1" dirty="0" err="1"/>
              <a:t>compétente</a:t>
            </a:r>
            <a:r>
              <a:rPr lang="en-GB" sz="2800" b="1" dirty="0"/>
              <a:t> pour </a:t>
            </a:r>
            <a:r>
              <a:rPr lang="en-GB" sz="2800" b="1" dirty="0" err="1"/>
              <a:t>l'enquête</a:t>
            </a:r>
            <a:r>
              <a:rPr lang="en-GB" sz="2800" b="1" dirty="0"/>
              <a:t>/le </a:t>
            </a:r>
            <a:r>
              <a:rPr lang="en-GB" sz="2800" b="1" dirty="0" err="1"/>
              <a:t>procès</a:t>
            </a:r>
            <a:r>
              <a:rPr lang="en-GB" sz="2800" b="1" dirty="0"/>
              <a:t> ?</a:t>
            </a:r>
          </a:p>
          <a:p>
            <a:pPr marL="457200" indent="-457200">
              <a:buFont typeface="Arial" panose="020B0604020202020204" pitchFamily="34" charset="0"/>
              <a:buChar char="•"/>
            </a:pPr>
            <a:endParaRPr lang="en-GB" sz="2800" b="1" dirty="0"/>
          </a:p>
          <a:p>
            <a:pPr marL="457200" indent="-457200">
              <a:buFont typeface="Arial" panose="020B0604020202020204" pitchFamily="34" charset="0"/>
              <a:buChar char="•"/>
            </a:pPr>
            <a:r>
              <a:rPr lang="en-GB" sz="2800" b="1" dirty="0" err="1"/>
              <a:t>L'enquête</a:t>
            </a:r>
            <a:r>
              <a:rPr lang="en-GB" sz="2800" b="1" dirty="0"/>
              <a:t> </a:t>
            </a:r>
            <a:r>
              <a:rPr lang="en-GB" sz="2800" b="1" dirty="0" err="1"/>
              <a:t>transfrontalière</a:t>
            </a:r>
            <a:r>
              <a:rPr lang="en-GB" sz="2800" b="1" dirty="0"/>
              <a:t> sera-t-</a:t>
            </a:r>
            <a:r>
              <a:rPr lang="en-GB" sz="2800" b="1" dirty="0" err="1"/>
              <a:t>elle</a:t>
            </a:r>
            <a:r>
              <a:rPr lang="en-GB" sz="2800" b="1" dirty="0"/>
              <a:t> </a:t>
            </a:r>
            <a:r>
              <a:rPr lang="en-GB" sz="2800" b="1" dirty="0" err="1"/>
              <a:t>nécessaire</a:t>
            </a:r>
            <a:r>
              <a:rPr lang="en-GB" sz="2800" b="1" dirty="0"/>
              <a:t> ?</a:t>
            </a:r>
            <a:endParaRPr lang="en-GB" sz="2200" dirty="0"/>
          </a:p>
        </p:txBody>
      </p:sp>
      <p:sp>
        <p:nvSpPr>
          <p:cNvPr id="16" name="Title 1">
            <a:extLst>
              <a:ext uri="{FF2B5EF4-FFF2-40B4-BE49-F238E27FC236}">
                <a16:creationId xmlns:a16="http://schemas.microsoft.com/office/drawing/2014/main" xmlns="" id="{D6858E7F-F8F6-F645-B08A-5A0BB30DDA54}"/>
              </a:ext>
            </a:extLst>
          </p:cNvPr>
          <p:cNvSpPr txBox="1">
            <a:spLocks/>
          </p:cNvSpPr>
          <p:nvPr/>
        </p:nvSpPr>
        <p:spPr>
          <a:xfrm>
            <a:off x="457200" y="1016227"/>
            <a:ext cx="8229600" cy="773112"/>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eaLnBrk="1" hangingPunct="1"/>
            <a:r>
              <a:rPr lang="en-GB" altLang="en-US" b="1" dirty="0">
                <a:ea typeface="ＭＳ Ｐゴシック" pitchFamily="34" charset="-128"/>
              </a:rPr>
              <a:t>Questions </a:t>
            </a:r>
            <a:r>
              <a:rPr lang="en-GB" altLang="en-US" b="1" dirty="0" err="1">
                <a:ea typeface="ＭＳ Ｐゴシック" pitchFamily="34" charset="-128"/>
              </a:rPr>
              <a:t>principales</a:t>
            </a:r>
            <a:r>
              <a:rPr lang="en-GB" altLang="en-US" b="1" dirty="0">
                <a:ea typeface="ＭＳ Ｐゴシック" pitchFamily="34" charset="-128"/>
              </a:rPr>
              <a:t>?</a:t>
            </a:r>
            <a:endParaRPr lang="en-GB" b="1" dirty="0">
              <a:ea typeface="ＭＳ Ｐゴシック" pitchFamily="34" charset="-128"/>
            </a:endParaRPr>
          </a:p>
        </p:txBody>
      </p:sp>
    </p:spTree>
    <p:extLst>
      <p:ext uri="{BB962C8B-B14F-4D97-AF65-F5344CB8AC3E}">
        <p14:creationId xmlns:p14="http://schemas.microsoft.com/office/powerpoint/2010/main" val="17227145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60</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Objectifs de la session</a:t>
            </a: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5418086"/>
          </a:xfrm>
          <a:prstGeom prst="rect">
            <a:avLst/>
          </a:prstGeom>
        </p:spPr>
        <p:txBody>
          <a:bodyPr wrap="square">
            <a:spAutoFit/>
          </a:bodyPr>
          <a:lstStyle/>
          <a:p>
            <a:pPr marL="342900" indent="-342900">
              <a:lnSpc>
                <a:spcPct val="80000"/>
              </a:lnSpc>
              <a:buFont typeface="Arial" panose="020B0604020202020204" pitchFamily="34" charset="0"/>
              <a:buChar char="•"/>
            </a:pPr>
            <a:r>
              <a:rPr lang="en-GB" sz="2400" dirty="0" err="1"/>
              <a:t>Comprendre</a:t>
            </a:r>
            <a:r>
              <a:rPr lang="en-GB" sz="2400" dirty="0"/>
              <a:t> la dimension </a:t>
            </a:r>
            <a:r>
              <a:rPr lang="en-GB" sz="2400" dirty="0" err="1"/>
              <a:t>mondiale</a:t>
            </a:r>
            <a:r>
              <a:rPr lang="en-GB" sz="2400" dirty="0"/>
              <a:t> </a:t>
            </a:r>
            <a:r>
              <a:rPr lang="en-GB" sz="2400" dirty="0" err="1"/>
              <a:t>d'Internet</a:t>
            </a:r>
            <a:r>
              <a:rPr lang="en-GB" sz="2400" dirty="0"/>
              <a:t> et la dimension </a:t>
            </a:r>
            <a:r>
              <a:rPr lang="en-GB" sz="2400" dirty="0" err="1"/>
              <a:t>internationale</a:t>
            </a:r>
            <a:r>
              <a:rPr lang="en-GB" sz="2400" dirty="0"/>
              <a:t> de la </a:t>
            </a:r>
            <a:r>
              <a:rPr lang="en-GB" sz="2400" dirty="0" err="1"/>
              <a:t>cybercriminalité</a:t>
            </a:r>
            <a:endParaRPr lang="en-GB" sz="2400" dirty="0"/>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err="1"/>
              <a:t>Comprendre</a:t>
            </a:r>
            <a:r>
              <a:rPr lang="en-GB" sz="2400" dirty="0"/>
              <a:t> les </a:t>
            </a:r>
            <a:r>
              <a:rPr lang="en-GB" sz="2400" dirty="0" err="1"/>
              <a:t>défis</a:t>
            </a:r>
            <a:r>
              <a:rPr lang="en-GB" sz="2400" dirty="0"/>
              <a:t> de la </a:t>
            </a:r>
            <a:r>
              <a:rPr lang="en-GB" sz="2400" dirty="0" err="1"/>
              <a:t>cybercriminalité</a:t>
            </a:r>
            <a:r>
              <a:rPr lang="en-GB" sz="2400" dirty="0"/>
              <a:t> dans </a:t>
            </a:r>
            <a:r>
              <a:rPr lang="en-GB" sz="2400" dirty="0" err="1"/>
              <a:t>l'environnement</a:t>
            </a:r>
            <a:r>
              <a:rPr lang="en-GB" sz="2400" dirty="0"/>
              <a:t> international</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err="1"/>
              <a:t>Expliquer</a:t>
            </a:r>
            <a:r>
              <a:rPr lang="en-GB" sz="2400" dirty="0"/>
              <a:t> </a:t>
            </a:r>
            <a:r>
              <a:rPr lang="en-GB" sz="2400" dirty="0" err="1"/>
              <a:t>l'importance</a:t>
            </a:r>
            <a:r>
              <a:rPr lang="en-GB" sz="2400" dirty="0"/>
              <a:t> de la </a:t>
            </a:r>
            <a:r>
              <a:rPr lang="en-GB" sz="2400" dirty="0" err="1"/>
              <a:t>coopération</a:t>
            </a:r>
            <a:r>
              <a:rPr lang="en-GB" sz="2400" dirty="0"/>
              <a:t> </a:t>
            </a:r>
            <a:r>
              <a:rPr lang="en-GB" sz="2400" dirty="0" err="1"/>
              <a:t>internationale</a:t>
            </a:r>
            <a:r>
              <a:rPr lang="en-GB" sz="2400" dirty="0"/>
              <a:t> et </a:t>
            </a:r>
            <a:r>
              <a:rPr lang="en-GB" sz="2400" dirty="0" err="1"/>
              <a:t>reconnaître</a:t>
            </a:r>
            <a:r>
              <a:rPr lang="en-GB" sz="2400" dirty="0"/>
              <a:t> les instruments </a:t>
            </a:r>
            <a:r>
              <a:rPr lang="en-GB" sz="2400" dirty="0" err="1"/>
              <a:t>disponibles</a:t>
            </a:r>
            <a:r>
              <a:rPr lang="en-GB" sz="2400" dirty="0"/>
              <a:t> pour la </a:t>
            </a:r>
            <a:r>
              <a:rPr lang="en-GB" sz="2400" dirty="0" err="1"/>
              <a:t>coopération</a:t>
            </a:r>
            <a:r>
              <a:rPr lang="en-GB" sz="2400" dirty="0"/>
              <a:t> </a:t>
            </a:r>
            <a:r>
              <a:rPr lang="en-GB" sz="2400" dirty="0" err="1"/>
              <a:t>internationale</a:t>
            </a:r>
            <a:r>
              <a:rPr lang="en-GB" sz="2400" dirty="0"/>
              <a:t> dans le </a:t>
            </a:r>
            <a:r>
              <a:rPr lang="en-GB" sz="2400" dirty="0" err="1"/>
              <a:t>domaine</a:t>
            </a:r>
            <a:r>
              <a:rPr lang="en-GB" sz="2400" dirty="0"/>
              <a:t> de la </a:t>
            </a:r>
            <a:r>
              <a:rPr lang="en-GB" sz="2400" dirty="0" err="1"/>
              <a:t>cybercriminalité</a:t>
            </a:r>
            <a:endParaRPr lang="en-GB" sz="2400" dirty="0"/>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err="1"/>
              <a:t>Discuter</a:t>
            </a:r>
            <a:r>
              <a:rPr lang="en-GB" sz="2400" dirty="0"/>
              <a:t> de la Convention de Budapest sur la </a:t>
            </a:r>
            <a:r>
              <a:rPr lang="en-GB" sz="2400" dirty="0" err="1"/>
              <a:t>cybercriminalité</a:t>
            </a:r>
            <a:r>
              <a:rPr lang="en-GB" sz="2400" dirty="0"/>
              <a:t> et identifier </a:t>
            </a:r>
            <a:r>
              <a:rPr lang="en-GB" sz="2400" dirty="0" err="1"/>
              <a:t>ses</a:t>
            </a:r>
            <a:r>
              <a:rPr lang="en-GB" sz="2400" dirty="0"/>
              <a:t> </a:t>
            </a:r>
            <a:r>
              <a:rPr lang="en-GB" sz="2400" dirty="0" err="1"/>
              <a:t>principes</a:t>
            </a:r>
            <a:r>
              <a:rPr lang="en-GB" sz="2400" dirty="0"/>
              <a:t> et articles </a:t>
            </a:r>
            <a:r>
              <a:rPr lang="en-GB" sz="2400" dirty="0" err="1"/>
              <a:t>généraux</a:t>
            </a:r>
            <a:r>
              <a:rPr lang="en-GB" sz="2400" dirty="0"/>
              <a:t> et </a:t>
            </a:r>
            <a:r>
              <a:rPr lang="en-GB" sz="2400" dirty="0" err="1"/>
              <a:t>spéciaux</a:t>
            </a:r>
            <a:r>
              <a:rPr lang="en-GB" sz="2400" dirty="0"/>
              <a:t> sur </a:t>
            </a:r>
            <a:r>
              <a:rPr lang="en-GB" sz="2400" dirty="0" err="1"/>
              <a:t>l'entraide</a:t>
            </a:r>
            <a:r>
              <a:rPr lang="en-GB" sz="2400" dirty="0"/>
              <a:t> </a:t>
            </a:r>
            <a:r>
              <a:rPr lang="en-GB" sz="2400" dirty="0" err="1"/>
              <a:t>judiciaire</a:t>
            </a:r>
            <a:r>
              <a:rPr lang="en-GB" sz="2400" dirty="0"/>
              <a:t> </a:t>
            </a:r>
            <a:r>
              <a:rPr lang="en-GB" sz="2400" dirty="0" err="1"/>
              <a:t>en</a:t>
            </a:r>
            <a:r>
              <a:rPr lang="en-GB" sz="2400" dirty="0"/>
              <a:t> matière </a:t>
            </a:r>
            <a:r>
              <a:rPr lang="en-GB" sz="2400" dirty="0" err="1"/>
              <a:t>pénale</a:t>
            </a:r>
            <a:endParaRPr lang="en-GB" sz="2400" dirty="0"/>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420588712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fld id="{49C04F3A-82BD-4011-AADB-1F79FD7DF4BC}" type="slidenum">
              <a:rPr lang="en-GB" smtClean="0"/>
              <a:pPr/>
              <a:t>61</a:t>
            </a:fld>
            <a:endParaRPr lang="en-GB" dirty="0"/>
          </a:p>
        </p:txBody>
      </p:sp>
    </p:spTree>
    <p:extLst>
      <p:ext uri="{BB962C8B-B14F-4D97-AF65-F5344CB8AC3E}">
        <p14:creationId xmlns:p14="http://schemas.microsoft.com/office/powerpoint/2010/main" val="3732646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35105" y="1065232"/>
            <a:ext cx="4815048" cy="5607689"/>
          </a:xfrm>
          <a:prstGeom prst="rect">
            <a:avLst/>
          </a:prstGeom>
        </p:spPr>
        <p:txBody>
          <a:bodyPr wrap="square">
            <a:spAutoFit/>
          </a:bodyPr>
          <a:lstStyle/>
          <a:p>
            <a:r>
              <a:rPr lang="en-US" sz="2800" b="1" dirty="0"/>
              <a:t>Les </a:t>
            </a:r>
            <a:r>
              <a:rPr lang="en-US" sz="2800" b="1" dirty="0" err="1"/>
              <a:t>défis</a:t>
            </a:r>
            <a:r>
              <a:rPr lang="en-US" sz="2800" b="1" dirty="0"/>
              <a:t> :</a:t>
            </a:r>
          </a:p>
          <a:p>
            <a:endParaRPr lang="en-US" sz="2800" b="1" dirty="0"/>
          </a:p>
          <a:p>
            <a:pPr marL="457200" indent="-457200">
              <a:buFont typeface="Arial" panose="020B0604020202020204" pitchFamily="34" charset="0"/>
              <a:buChar char="•"/>
            </a:pPr>
            <a:r>
              <a:rPr lang="en-US" sz="2600" dirty="0" err="1"/>
              <a:t>Perte</a:t>
            </a:r>
            <a:r>
              <a:rPr lang="en-US" sz="2600" dirty="0"/>
              <a:t> de </a:t>
            </a:r>
            <a:r>
              <a:rPr lang="en-US" sz="2600" dirty="0" err="1"/>
              <a:t>données</a:t>
            </a:r>
            <a:endParaRPr lang="en-US" sz="2600" dirty="0"/>
          </a:p>
          <a:p>
            <a:pPr marL="457200" indent="-457200">
              <a:buFont typeface="Arial" panose="020B0604020202020204" pitchFamily="34" charset="0"/>
              <a:buChar char="•"/>
            </a:pPr>
            <a:endParaRPr lang="en-US" sz="2600" dirty="0"/>
          </a:p>
          <a:p>
            <a:pPr marL="457200" indent="-457200">
              <a:buFont typeface="Arial" panose="020B0604020202020204" pitchFamily="34" charset="0"/>
              <a:buChar char="•"/>
            </a:pPr>
            <a:r>
              <a:rPr lang="en-US" sz="2600" dirty="0" err="1"/>
              <a:t>Perte</a:t>
            </a:r>
            <a:r>
              <a:rPr lang="en-US" sz="2600" dirty="0"/>
              <a:t> de </a:t>
            </a:r>
            <a:r>
              <a:rPr lang="en-US" sz="2600" dirty="0" err="1"/>
              <a:t>localisation</a:t>
            </a:r>
            <a:endParaRPr lang="en-US" sz="2600" dirty="0"/>
          </a:p>
          <a:p>
            <a:pPr marL="457200" indent="-457200">
              <a:buFont typeface="Arial" panose="020B0604020202020204" pitchFamily="34" charset="0"/>
              <a:buChar char="•"/>
            </a:pPr>
            <a:endParaRPr lang="en-US" sz="2600" dirty="0"/>
          </a:p>
          <a:p>
            <a:pPr marL="457200" indent="-457200">
              <a:buFont typeface="Arial" panose="020B0604020202020204" pitchFamily="34" charset="0"/>
              <a:buChar char="•"/>
            </a:pPr>
            <a:r>
              <a:rPr lang="en-US" sz="2600" dirty="0"/>
              <a:t>Les cadres </a:t>
            </a:r>
            <a:r>
              <a:rPr lang="en-US" sz="2600" dirty="0" err="1"/>
              <a:t>juridiques</a:t>
            </a:r>
            <a:r>
              <a:rPr lang="en-US" sz="2600" dirty="0"/>
              <a:t> </a:t>
            </a:r>
            <a:r>
              <a:rPr lang="en-US" sz="2600" dirty="0" err="1"/>
              <a:t>nationaux</a:t>
            </a:r>
            <a:r>
              <a:rPr lang="en-US" sz="2600" dirty="0"/>
              <a:t> des </a:t>
            </a:r>
            <a:r>
              <a:rPr lang="en-US" sz="2600" dirty="0" err="1"/>
              <a:t>demandes</a:t>
            </a:r>
            <a:r>
              <a:rPr lang="en-US" sz="2600" dirty="0"/>
              <a:t> </a:t>
            </a:r>
            <a:r>
              <a:rPr lang="en-US" sz="2600" dirty="0" err="1"/>
              <a:t>d'entraide</a:t>
            </a:r>
            <a:r>
              <a:rPr lang="en-US" sz="2600" dirty="0"/>
              <a:t> </a:t>
            </a:r>
            <a:r>
              <a:rPr lang="en-US" sz="2600" dirty="0" err="1"/>
              <a:t>judiciaire</a:t>
            </a:r>
            <a:endParaRPr lang="en-US" sz="2600" dirty="0"/>
          </a:p>
          <a:p>
            <a:pPr marL="457200" indent="-457200">
              <a:buFont typeface="Arial" panose="020B0604020202020204" pitchFamily="34" charset="0"/>
              <a:buChar char="•"/>
            </a:pPr>
            <a:endParaRPr lang="en-US" sz="2600" dirty="0"/>
          </a:p>
          <a:p>
            <a:pPr marL="457200" indent="-457200">
              <a:buFont typeface="Arial" panose="020B0604020202020204" pitchFamily="34" charset="0"/>
              <a:buChar char="•"/>
            </a:pPr>
            <a:r>
              <a:rPr lang="en-US" sz="2600" dirty="0"/>
              <a:t>Obstacles à la </a:t>
            </a:r>
            <a:r>
              <a:rPr lang="en-US" sz="2600" dirty="0" err="1"/>
              <a:t>coopération</a:t>
            </a:r>
            <a:r>
              <a:rPr lang="en-US" sz="2600" dirty="0"/>
              <a:t> </a:t>
            </a:r>
            <a:r>
              <a:rPr lang="en-US" sz="2600" dirty="0" err="1"/>
              <a:t>internationale</a:t>
            </a:r>
            <a:endParaRPr lang="en-US" sz="2600" dirty="0"/>
          </a:p>
          <a:p>
            <a:pPr marL="457200" indent="-457200">
              <a:buFont typeface="Arial" panose="020B0604020202020204" pitchFamily="34" charset="0"/>
              <a:buChar char="•"/>
            </a:pPr>
            <a:r>
              <a:rPr lang="en-US" sz="2600" dirty="0" err="1"/>
              <a:t>Coopération</a:t>
            </a:r>
            <a:r>
              <a:rPr lang="en-US" sz="2600" dirty="0"/>
              <a:t> public-</a:t>
            </a:r>
            <a:r>
              <a:rPr lang="en-US" sz="2600" dirty="0" err="1"/>
              <a:t>privé</a:t>
            </a:r>
            <a:endParaRPr lang="en-US" sz="2600" dirty="0"/>
          </a:p>
          <a:p>
            <a:pPr marL="0" indent="0" eaLnBrk="1" hangingPunct="1">
              <a:lnSpc>
                <a:spcPct val="80000"/>
              </a:lnSpc>
              <a:buNone/>
            </a:pPr>
            <a:endParaRPr lang="en-GB" sz="2000" dirty="0"/>
          </a:p>
        </p:txBody>
      </p:sp>
      <p:pic>
        <p:nvPicPr>
          <p:cNvPr id="8" name="Picture 7">
            <a:extLst>
              <a:ext uri="{FF2B5EF4-FFF2-40B4-BE49-F238E27FC236}">
                <a16:creationId xmlns:a16="http://schemas.microsoft.com/office/drawing/2014/main" xmlns="" id="{51D22049-DFD4-7144-88D9-21E07F883367}"/>
              </a:ext>
            </a:extLst>
          </p:cNvPr>
          <p:cNvPicPr>
            <a:picLocks noChangeAspect="1"/>
          </p:cNvPicPr>
          <p:nvPr/>
        </p:nvPicPr>
        <p:blipFill>
          <a:blip r:embed="rId3"/>
          <a:stretch>
            <a:fillRect/>
          </a:stretch>
        </p:blipFill>
        <p:spPr>
          <a:xfrm>
            <a:off x="5315712" y="2580219"/>
            <a:ext cx="3493183" cy="1697562"/>
          </a:xfrm>
          <a:prstGeom prst="rect">
            <a:avLst/>
          </a:prstGeom>
        </p:spPr>
      </p:pic>
      <p:sp>
        <p:nvSpPr>
          <p:cNvPr id="12" name="Slide Number Placeholder 1">
            <a:extLst>
              <a:ext uri="{FF2B5EF4-FFF2-40B4-BE49-F238E27FC236}">
                <a16:creationId xmlns:a16="http://schemas.microsoft.com/office/drawing/2014/main" xmlns="" id="{A64B5EDA-FA54-460C-86B6-069A9E92723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7</a:t>
            </a:fld>
            <a:endParaRPr lang="en-GB" dirty="0"/>
          </a:p>
        </p:txBody>
      </p:sp>
      <p:sp>
        <p:nvSpPr>
          <p:cNvPr id="7" name="Rectangle 6">
            <a:extLst>
              <a:ext uri="{FF2B5EF4-FFF2-40B4-BE49-F238E27FC236}">
                <a16:creationId xmlns:a16="http://schemas.microsoft.com/office/drawing/2014/main" xmlns="" id="{49CB41E4-B4CD-4F03-8F39-3446D13E2FF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La dimension </a:t>
            </a:r>
            <a:r>
              <a:rPr lang="en-GB" sz="3200" dirty="0" err="1">
                <a:latin typeface="Verdana" panose="020B0604030504040204" pitchFamily="34" charset="0"/>
                <a:ea typeface="Verdana" panose="020B0604030504040204" pitchFamily="34" charset="0"/>
                <a:cs typeface="ＭＳ Ｐゴシック" charset="0"/>
              </a:rPr>
              <a:t>internationale</a:t>
            </a:r>
            <a:r>
              <a:rPr lang="en-GB" sz="3200" dirty="0">
                <a:latin typeface="Verdana" panose="020B0604030504040204" pitchFamily="34" charset="0"/>
                <a:ea typeface="Verdana" panose="020B0604030504040204" pitchFamily="34" charset="0"/>
                <a:cs typeface="ＭＳ Ｐゴシック" charset="0"/>
              </a:rPr>
              <a:t> de la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50124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304481" y="984947"/>
            <a:ext cx="5652974" cy="5632311"/>
          </a:xfrm>
          <a:prstGeom prst="rect">
            <a:avLst/>
          </a:prstGeom>
        </p:spPr>
        <p:txBody>
          <a:bodyPr wrap="square">
            <a:spAutoFit/>
          </a:bodyPr>
          <a:lstStyle/>
          <a:p>
            <a:r>
              <a:rPr lang="en-US" sz="2400" b="1" dirty="0"/>
              <a:t>Les </a:t>
            </a:r>
            <a:r>
              <a:rPr lang="en-US" sz="2400" b="1" dirty="0" err="1"/>
              <a:t>défis</a:t>
            </a:r>
            <a:r>
              <a:rPr lang="en-US" sz="2400" b="1" dirty="0"/>
              <a:t> :</a:t>
            </a:r>
          </a:p>
          <a:p>
            <a:endParaRPr lang="en-US" sz="2400" b="1" dirty="0"/>
          </a:p>
          <a:p>
            <a:r>
              <a:rPr lang="en-US" sz="2400" dirty="0" err="1"/>
              <a:t>Perte</a:t>
            </a:r>
            <a:r>
              <a:rPr lang="en-US" sz="2400" dirty="0"/>
              <a:t> de la </a:t>
            </a:r>
            <a:r>
              <a:rPr lang="en-US" sz="2400" dirty="0" err="1"/>
              <a:t>possibilité</a:t>
            </a:r>
            <a:r>
              <a:rPr lang="en-US" sz="2400" dirty="0"/>
              <a:t> </a:t>
            </a:r>
            <a:r>
              <a:rPr lang="en-US" sz="2400" dirty="0" err="1"/>
              <a:t>d'accéder</a:t>
            </a:r>
            <a:r>
              <a:rPr lang="en-US" sz="2400" dirty="0"/>
              <a:t> </a:t>
            </a:r>
            <a:r>
              <a:rPr lang="en-US" sz="2400" dirty="0" err="1"/>
              <a:t>rapidement</a:t>
            </a:r>
            <a:r>
              <a:rPr lang="en-US" sz="2400" dirty="0"/>
              <a:t> aux </a:t>
            </a:r>
            <a:r>
              <a:rPr lang="en-US" sz="2400" dirty="0" err="1"/>
              <a:t>données</a:t>
            </a:r>
            <a:r>
              <a:rPr lang="en-US" sz="2400" dirty="0"/>
              <a:t> :</a:t>
            </a:r>
          </a:p>
          <a:p>
            <a:endParaRPr lang="en-US" sz="2400" dirty="0"/>
          </a:p>
          <a:p>
            <a:r>
              <a:rPr lang="en-US" sz="2400" dirty="0"/>
              <a:t>WHOIS "going dark" - privation de la LEA, du </a:t>
            </a:r>
            <a:r>
              <a:rPr lang="en-US" sz="2400" dirty="0" err="1"/>
              <a:t>ministère</a:t>
            </a:r>
            <a:r>
              <a:rPr lang="en-US" sz="2400" dirty="0"/>
              <a:t> public et du </a:t>
            </a:r>
            <a:r>
              <a:rPr lang="en-US" sz="2400" dirty="0" err="1"/>
              <a:t>pouvoir</a:t>
            </a:r>
            <a:r>
              <a:rPr lang="en-US" sz="2400" dirty="0"/>
              <a:t> </a:t>
            </a:r>
            <a:r>
              <a:rPr lang="en-US" sz="2400" dirty="0" err="1"/>
              <a:t>judiciaire</a:t>
            </a:r>
            <a:r>
              <a:rPr lang="en-US" sz="2400" dirty="0"/>
              <a:t> pour </a:t>
            </a:r>
            <a:r>
              <a:rPr lang="en-US" sz="2400" dirty="0" err="1"/>
              <a:t>enquêter</a:t>
            </a:r>
            <a:r>
              <a:rPr lang="en-US" sz="2400" dirty="0"/>
              <a:t> </a:t>
            </a:r>
            <a:r>
              <a:rPr lang="en-US" sz="2400" dirty="0" err="1"/>
              <a:t>rapidement</a:t>
            </a:r>
            <a:r>
              <a:rPr lang="en-US" sz="2400" dirty="0"/>
              <a:t> sur la </a:t>
            </a:r>
            <a:r>
              <a:rPr lang="en-US" sz="2400" dirty="0" err="1"/>
              <a:t>cybercriminalité</a:t>
            </a:r>
            <a:r>
              <a:rPr lang="en-US" sz="2400" dirty="0"/>
              <a:t> </a:t>
            </a:r>
            <a:r>
              <a:rPr lang="en-US" sz="2400" dirty="0" err="1"/>
              <a:t>internationale</a:t>
            </a:r>
            <a:r>
              <a:rPr lang="en-US" sz="2400" dirty="0"/>
              <a:t> ;</a:t>
            </a:r>
          </a:p>
          <a:p>
            <a:endParaRPr lang="en-US" sz="2400" dirty="0"/>
          </a:p>
          <a:p>
            <a:r>
              <a:rPr lang="en-US" sz="2400" dirty="0"/>
              <a:t>Résultats de </a:t>
            </a:r>
            <a:r>
              <a:rPr lang="en-US" sz="2400" dirty="0" err="1"/>
              <a:t>l'ICAAN</a:t>
            </a:r>
            <a:r>
              <a:rPr lang="en-US" sz="2400" dirty="0"/>
              <a:t> - </a:t>
            </a:r>
            <a:r>
              <a:rPr lang="en-US" sz="2400" dirty="0" err="1"/>
              <a:t>en</a:t>
            </a:r>
            <a:r>
              <a:rPr lang="en-US" sz="2400" dirty="0"/>
              <a:t> 2018, </a:t>
            </a:r>
            <a:r>
              <a:rPr lang="en-US" sz="2400" dirty="0" err="1"/>
              <a:t>seulement</a:t>
            </a:r>
            <a:r>
              <a:rPr lang="en-US" sz="2400" dirty="0"/>
              <a:t> 33% des </a:t>
            </a:r>
            <a:r>
              <a:rPr lang="en-US" sz="2400" dirty="0" err="1"/>
              <a:t>demandes</a:t>
            </a:r>
            <a:r>
              <a:rPr lang="en-US" sz="2400" dirty="0"/>
              <a:t> WHOIS LEA </a:t>
            </a:r>
            <a:r>
              <a:rPr lang="en-US" sz="2400" dirty="0" err="1"/>
              <a:t>ont</a:t>
            </a:r>
            <a:r>
              <a:rPr lang="en-US" sz="2400" dirty="0"/>
              <a:t> </a:t>
            </a:r>
            <a:r>
              <a:rPr lang="en-US" sz="2400" dirty="0" err="1"/>
              <a:t>abouti</a:t>
            </a:r>
            <a:r>
              <a:rPr lang="en-US" sz="2400" dirty="0"/>
              <a:t>, </a:t>
            </a:r>
            <a:r>
              <a:rPr lang="en-US" sz="2400" dirty="0" err="1"/>
              <a:t>contre</a:t>
            </a:r>
            <a:r>
              <a:rPr lang="en-US" sz="2400" dirty="0"/>
              <a:t> 98% </a:t>
            </a:r>
            <a:r>
              <a:rPr lang="en-US" sz="2400" dirty="0" err="1"/>
              <a:t>avant</a:t>
            </a:r>
            <a:r>
              <a:rPr lang="en-US" sz="2400" dirty="0"/>
              <a:t> les </a:t>
            </a:r>
            <a:r>
              <a:rPr lang="en-US" sz="2400" dirty="0" err="1"/>
              <a:t>changements</a:t>
            </a:r>
            <a:r>
              <a:rPr lang="en-US" sz="2400" dirty="0"/>
              <a:t> ;</a:t>
            </a:r>
          </a:p>
          <a:p>
            <a:endParaRPr lang="en-US" sz="2400" dirty="0"/>
          </a:p>
          <a:p>
            <a:r>
              <a:rPr lang="en-US" sz="2400" dirty="0" err="1"/>
              <a:t>Problèmes</a:t>
            </a:r>
            <a:r>
              <a:rPr lang="en-US" sz="2400" dirty="0"/>
              <a:t> de </a:t>
            </a:r>
            <a:r>
              <a:rPr lang="en-US" sz="2400" dirty="0" err="1"/>
              <a:t>cryptage</a:t>
            </a:r>
            <a:r>
              <a:rPr lang="en-US" sz="2400" dirty="0"/>
              <a:t>.</a:t>
            </a:r>
          </a:p>
        </p:txBody>
      </p:sp>
      <p:pic>
        <p:nvPicPr>
          <p:cNvPr id="6" name="Picture 5">
            <a:extLst>
              <a:ext uri="{FF2B5EF4-FFF2-40B4-BE49-F238E27FC236}">
                <a16:creationId xmlns:a16="http://schemas.microsoft.com/office/drawing/2014/main" xmlns="" id="{F9419B6A-4B60-C74E-AD65-4422E5042231}"/>
              </a:ext>
            </a:extLst>
          </p:cNvPr>
          <p:cNvPicPr>
            <a:picLocks noChangeAspect="1"/>
          </p:cNvPicPr>
          <p:nvPr/>
        </p:nvPicPr>
        <p:blipFill>
          <a:blip r:embed="rId3"/>
          <a:stretch>
            <a:fillRect/>
          </a:stretch>
        </p:blipFill>
        <p:spPr>
          <a:xfrm>
            <a:off x="6179127" y="2997606"/>
            <a:ext cx="2660392" cy="1452187"/>
          </a:xfrm>
          <a:prstGeom prst="rect">
            <a:avLst/>
          </a:prstGeom>
        </p:spPr>
      </p:pic>
      <p:sp>
        <p:nvSpPr>
          <p:cNvPr id="12" name="Slide Number Placeholder 1">
            <a:extLst>
              <a:ext uri="{FF2B5EF4-FFF2-40B4-BE49-F238E27FC236}">
                <a16:creationId xmlns:a16="http://schemas.microsoft.com/office/drawing/2014/main" xmlns="" id="{3E678534-7B1B-4C9C-BB0A-98C7A6D2AA56}"/>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8</a:t>
            </a:fld>
            <a:endParaRPr lang="en-GB" dirty="0"/>
          </a:p>
        </p:txBody>
      </p:sp>
      <p:sp>
        <p:nvSpPr>
          <p:cNvPr id="7" name="Rectangle 6">
            <a:extLst>
              <a:ext uri="{FF2B5EF4-FFF2-40B4-BE49-F238E27FC236}">
                <a16:creationId xmlns:a16="http://schemas.microsoft.com/office/drawing/2014/main" xmlns="" id="{132092C8-3A10-4BE4-A8C8-A351BF2F275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La dimension </a:t>
            </a:r>
            <a:r>
              <a:rPr lang="en-GB" sz="3200" dirty="0" err="1">
                <a:latin typeface="Verdana" panose="020B0604030504040204" pitchFamily="34" charset="0"/>
                <a:ea typeface="Verdana" panose="020B0604030504040204" pitchFamily="34" charset="0"/>
                <a:cs typeface="ＭＳ Ｐゴシック" charset="0"/>
              </a:rPr>
              <a:t>internationale</a:t>
            </a:r>
            <a:r>
              <a:rPr lang="en-GB" sz="3200" dirty="0">
                <a:latin typeface="Verdana" panose="020B0604030504040204" pitchFamily="34" charset="0"/>
                <a:ea typeface="Verdana" panose="020B0604030504040204" pitchFamily="34" charset="0"/>
                <a:cs typeface="ＭＳ Ｐゴシック" charset="0"/>
              </a:rPr>
              <a:t> de la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97216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xmlns="" id="{7FA81925-418B-D44C-9255-2AEBBFBC0ADA}"/>
              </a:ext>
            </a:extLst>
          </p:cNvPr>
          <p:cNvSpPr/>
          <p:nvPr/>
        </p:nvSpPr>
        <p:spPr>
          <a:xfrm>
            <a:off x="273680" y="1048305"/>
            <a:ext cx="5129593" cy="5386090"/>
          </a:xfrm>
          <a:prstGeom prst="rect">
            <a:avLst/>
          </a:prstGeom>
        </p:spPr>
        <p:txBody>
          <a:bodyPr wrap="square">
            <a:spAutoFit/>
          </a:bodyPr>
          <a:lstStyle/>
          <a:p>
            <a:r>
              <a:rPr lang="en-US" sz="2800" b="1" dirty="0"/>
              <a:t>Les </a:t>
            </a:r>
            <a:r>
              <a:rPr lang="en-US" sz="2800" b="1" dirty="0" err="1"/>
              <a:t>défis</a:t>
            </a:r>
            <a:r>
              <a:rPr lang="en-US" sz="2800" b="1" dirty="0"/>
              <a:t> :</a:t>
            </a:r>
          </a:p>
          <a:p>
            <a:endParaRPr lang="en-US" sz="2800" b="1" dirty="0"/>
          </a:p>
          <a:p>
            <a:r>
              <a:rPr lang="en-US" sz="2400" dirty="0" err="1"/>
              <a:t>Perte</a:t>
            </a:r>
            <a:r>
              <a:rPr lang="en-US" sz="2400" dirty="0"/>
              <a:t> de la </a:t>
            </a:r>
            <a:r>
              <a:rPr lang="en-US" sz="2400" dirty="0" err="1"/>
              <a:t>localisation</a:t>
            </a:r>
            <a:r>
              <a:rPr lang="en-US" sz="2400" dirty="0"/>
              <a:t> de </a:t>
            </a:r>
            <a:r>
              <a:rPr lang="en-US" sz="2400" dirty="0" err="1"/>
              <a:t>l'utilisateur</a:t>
            </a:r>
            <a:r>
              <a:rPr lang="en-US" sz="2400" dirty="0"/>
              <a:t>, du </a:t>
            </a:r>
            <a:r>
              <a:rPr lang="en-US" sz="2400" dirty="0" err="1"/>
              <a:t>détenteur</a:t>
            </a:r>
            <a:r>
              <a:rPr lang="en-US" sz="2400" dirty="0"/>
              <a:t> et du </a:t>
            </a:r>
            <a:r>
              <a:rPr lang="en-US" sz="2400" dirty="0" err="1"/>
              <a:t>producteur</a:t>
            </a:r>
            <a:r>
              <a:rPr lang="en-US" sz="2400" dirty="0"/>
              <a:t> des </a:t>
            </a:r>
            <a:r>
              <a:rPr lang="en-US" sz="2400" dirty="0" err="1"/>
              <a:t>données</a:t>
            </a:r>
            <a:r>
              <a:rPr lang="en-US" sz="2400" dirty="0"/>
              <a:t> :</a:t>
            </a:r>
          </a:p>
          <a:p>
            <a:endParaRPr lang="en-US" sz="2400" dirty="0"/>
          </a:p>
          <a:p>
            <a:r>
              <a:rPr lang="en-US" sz="2400" dirty="0" err="1"/>
              <a:t>Utilisation</a:t>
            </a:r>
            <a:r>
              <a:rPr lang="en-US" sz="2400" dirty="0"/>
              <a:t> </a:t>
            </a:r>
            <a:r>
              <a:rPr lang="en-US" sz="2400" dirty="0" err="1"/>
              <a:t>d'outils</a:t>
            </a:r>
            <a:r>
              <a:rPr lang="en-US" sz="2400" dirty="0"/>
              <a:t> de </a:t>
            </a:r>
            <a:r>
              <a:rPr lang="en-US" sz="2400" dirty="0" err="1"/>
              <a:t>cryptage</a:t>
            </a:r>
            <a:r>
              <a:rPr lang="en-US" sz="2400" dirty="0"/>
              <a:t> et </a:t>
            </a:r>
            <a:r>
              <a:rPr lang="en-US" sz="2400" dirty="0" err="1"/>
              <a:t>d'anonymisation</a:t>
            </a:r>
            <a:r>
              <a:rPr lang="en-US" sz="2400" dirty="0"/>
              <a:t> ;</a:t>
            </a:r>
          </a:p>
          <a:p>
            <a:endParaRPr lang="en-US" sz="2400" dirty="0"/>
          </a:p>
          <a:p>
            <a:r>
              <a:rPr lang="en-US" sz="2400" dirty="0"/>
              <a:t>Crypto-</a:t>
            </a:r>
            <a:r>
              <a:rPr lang="en-US" sz="2400" dirty="0" err="1"/>
              <a:t>monnaie</a:t>
            </a:r>
            <a:r>
              <a:rPr lang="en-US" sz="2400" dirty="0"/>
              <a:t> ;</a:t>
            </a:r>
          </a:p>
          <a:p>
            <a:endParaRPr lang="en-US" sz="2400" dirty="0"/>
          </a:p>
          <a:p>
            <a:r>
              <a:rPr lang="en-US" sz="2400" dirty="0"/>
              <a:t>Web invisible ;</a:t>
            </a:r>
          </a:p>
          <a:p>
            <a:endParaRPr lang="en-US" sz="2400" dirty="0"/>
          </a:p>
          <a:p>
            <a:r>
              <a:rPr lang="en-US" sz="2400" dirty="0"/>
              <a:t>Stockages et services </a:t>
            </a:r>
            <a:r>
              <a:rPr lang="en-US" sz="2400" dirty="0" err="1"/>
              <a:t>basés</a:t>
            </a:r>
            <a:r>
              <a:rPr lang="en-US" sz="2400" dirty="0"/>
              <a:t> sur le cloud.</a:t>
            </a:r>
            <a:endParaRPr lang="en-GB" sz="2400" dirty="0"/>
          </a:p>
        </p:txBody>
      </p:sp>
      <p:pic>
        <p:nvPicPr>
          <p:cNvPr id="6" name="Picture 5">
            <a:extLst>
              <a:ext uri="{FF2B5EF4-FFF2-40B4-BE49-F238E27FC236}">
                <a16:creationId xmlns:a16="http://schemas.microsoft.com/office/drawing/2014/main" xmlns="" id="{EBB5D606-35A2-2F46-ACD0-2DA9FB9F0DE9}"/>
              </a:ext>
            </a:extLst>
          </p:cNvPr>
          <p:cNvPicPr>
            <a:picLocks noChangeAspect="1"/>
          </p:cNvPicPr>
          <p:nvPr/>
        </p:nvPicPr>
        <p:blipFill>
          <a:blip r:embed="rId3"/>
          <a:stretch>
            <a:fillRect/>
          </a:stretch>
        </p:blipFill>
        <p:spPr>
          <a:xfrm>
            <a:off x="5860472" y="2237391"/>
            <a:ext cx="2938869" cy="2383217"/>
          </a:xfrm>
          <a:prstGeom prst="rect">
            <a:avLst/>
          </a:prstGeom>
        </p:spPr>
      </p:pic>
      <p:sp>
        <p:nvSpPr>
          <p:cNvPr id="12" name="Slide Number Placeholder 1">
            <a:extLst>
              <a:ext uri="{FF2B5EF4-FFF2-40B4-BE49-F238E27FC236}">
                <a16:creationId xmlns:a16="http://schemas.microsoft.com/office/drawing/2014/main" xmlns="" id="{EF9D7630-5925-44E9-ABC3-73EEE8952C1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9</a:t>
            </a:fld>
            <a:endParaRPr lang="en-GB" dirty="0"/>
          </a:p>
        </p:txBody>
      </p:sp>
      <p:sp>
        <p:nvSpPr>
          <p:cNvPr id="7" name="Rectangle 6">
            <a:extLst>
              <a:ext uri="{FF2B5EF4-FFF2-40B4-BE49-F238E27FC236}">
                <a16:creationId xmlns:a16="http://schemas.microsoft.com/office/drawing/2014/main" xmlns="" id="{F05E12AF-6307-47A5-9A86-72E78DF465D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La dimension </a:t>
            </a:r>
            <a:r>
              <a:rPr lang="en-GB" sz="3200" dirty="0" err="1">
                <a:latin typeface="Verdana" panose="020B0604030504040204" pitchFamily="34" charset="0"/>
                <a:ea typeface="Verdana" panose="020B0604030504040204" pitchFamily="34" charset="0"/>
                <a:cs typeface="ＭＳ Ｐゴシック" charset="0"/>
              </a:rPr>
              <a:t>internationale</a:t>
            </a:r>
            <a:r>
              <a:rPr lang="en-GB" sz="3200" dirty="0">
                <a:latin typeface="Verdana" panose="020B0604030504040204" pitchFamily="34" charset="0"/>
                <a:ea typeface="Verdana" panose="020B0604030504040204" pitchFamily="34" charset="0"/>
                <a:cs typeface="ＭＳ Ｐゴシック" charset="0"/>
              </a:rPr>
              <a:t> de la </a:t>
            </a:r>
            <a:r>
              <a:rPr lang="en-GB" sz="3200" dirty="0" err="1">
                <a:latin typeface="Verdana" panose="020B0604030504040204" pitchFamily="34" charset="0"/>
                <a:ea typeface="Verdana" panose="020B0604030504040204" pitchFamily="34" charset="0"/>
                <a:cs typeface="ＭＳ Ｐゴシック" charset="0"/>
              </a:rPr>
              <a:t>cybercriminalité</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0504883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1494</TotalTime>
  <Words>12338</Words>
  <Application>Microsoft Office PowerPoint</Application>
  <PresentationFormat>Affichage à l'écran (4:3)</PresentationFormat>
  <Paragraphs>755</Paragraphs>
  <Slides>61</Slides>
  <Notes>52</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61</vt:i4>
      </vt:variant>
    </vt:vector>
  </HeadingPairs>
  <TitlesOfParts>
    <vt:vector size="73" baseType="lpstr">
      <vt:lpstr>ＭＳ Ｐゴシック</vt:lpstr>
      <vt:lpstr>ＭＳ Ｐゴシック</vt:lpstr>
      <vt:lpstr>Arial</vt:lpstr>
      <vt:lpstr>Arial Narrow</vt:lpstr>
      <vt:lpstr>Calibri</vt:lpstr>
      <vt:lpstr>Calibri (heading)</vt:lpstr>
      <vt:lpstr>Calibri Light</vt:lpstr>
      <vt:lpstr>MinionPro-Regular</vt:lpstr>
      <vt:lpstr>Times New Roman</vt:lpstr>
      <vt:lpstr>Verdana</vt:lpstr>
      <vt:lpstr>Wingdings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Rabiyatou BAH</cp:lastModifiedBy>
  <cp:revision>103</cp:revision>
  <dcterms:created xsi:type="dcterms:W3CDTF">2020-10-07T11:36:01Z</dcterms:created>
  <dcterms:modified xsi:type="dcterms:W3CDTF">2021-02-02T09:31:27Z</dcterms:modified>
</cp:coreProperties>
</file>